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2" r:id="rId2"/>
    <p:sldId id="265" r:id="rId3"/>
    <p:sldId id="267" r:id="rId4"/>
    <p:sldId id="269" r:id="rId5"/>
    <p:sldId id="270" r:id="rId6"/>
    <p:sldId id="268" r:id="rId7"/>
    <p:sldId id="271" r:id="rId8"/>
    <p:sldId id="272" r:id="rId9"/>
    <p:sldId id="278" r:id="rId10"/>
    <p:sldId id="282" r:id="rId11"/>
    <p:sldId id="279" r:id="rId12"/>
    <p:sldId id="280" r:id="rId13"/>
    <p:sldId id="274" r:id="rId14"/>
    <p:sldId id="275" r:id="rId15"/>
    <p:sldId id="276" r:id="rId16"/>
    <p:sldId id="283" r:id="rId17"/>
    <p:sldId id="284" r:id="rId18"/>
    <p:sldId id="281" r:id="rId19"/>
    <p:sldId id="285" r:id="rId20"/>
    <p:sldId id="277" r:id="rId2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 autoAdjust="0"/>
    <p:restoredTop sz="94758" autoAdjust="0"/>
  </p:normalViewPr>
  <p:slideViewPr>
    <p:cSldViewPr>
      <p:cViewPr>
        <p:scale>
          <a:sx n="77" d="100"/>
          <a:sy n="77" d="100"/>
        </p:scale>
        <p:origin x="-117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441287B-55FB-42EE-8C9B-16F26F7F68D9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9174E9E-B49C-4857-B3F9-BC4850D170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269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74E9E-B49C-4857-B3F9-BC4850D1705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670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76672"/>
            <a:ext cx="7704856" cy="583264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   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ДЕТСКИЕ МУЗЫКАЛЬНЫЕ ИНСТРУМЕНТЫ</a:t>
            </a:r>
          </a:p>
          <a:p>
            <a:pPr marL="0" indent="0" algn="ctr">
              <a:buNone/>
            </a:pPr>
            <a:endParaRPr lang="ru-RU" sz="4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                                             </a:t>
            </a:r>
            <a:endParaRPr lang="ru-RU" sz="2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goo.kz/media/img/blog/5181ecfd242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330" y="1988840"/>
            <a:ext cx="4811990" cy="25202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0112" y="4695527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Составитель: музыкальный руководитель 1к.к </a:t>
            </a:r>
          </a:p>
          <a:p>
            <a:r>
              <a:rPr lang="ru-RU" dirty="0" err="1" smtClean="0"/>
              <a:t>Трясцина</a:t>
            </a:r>
            <a:r>
              <a:rPr lang="ru-RU" dirty="0" smtClean="0"/>
              <a:t> Елена Яковлевна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602128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Арамиль, 2020 года.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643192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latin typeface="+mn-lt"/>
                <a:ea typeface="+mn-ea"/>
                <a:cs typeface="Arial" panose="020B0604020202020204" pitchFamily="34" charset="0"/>
              </a:rPr>
              <a:t>Клавишно- язычковые</a:t>
            </a:r>
            <a:endParaRPr lang="ru-RU" sz="4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1268760"/>
            <a:ext cx="3888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В руки ты ее возьмешь,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То растянешь, то сожмешь!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Звонкая, нарядная,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Русская, двухрядная.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Заиграет, только тронь,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Как зовут ее? </a:t>
            </a:r>
            <a:r>
              <a:rPr lang="ru-RU" sz="2400" dirty="0" smtClean="0"/>
              <a:t>...</a:t>
            </a:r>
          </a:p>
          <a:p>
            <a:pPr algn="ctr"/>
            <a:r>
              <a:rPr lang="ru-RU" sz="2400" dirty="0" smtClean="0"/>
              <a:t>              (Гармонь)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26" name="Picture 2" descr="https://ds02.infourok.ru/uploads/ex/0bb3/0000f612-4b5594a0/img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0" t="32067" b="6686"/>
          <a:stretch/>
        </p:blipFill>
        <p:spPr bwMode="auto">
          <a:xfrm>
            <a:off x="5364088" y="3359566"/>
            <a:ext cx="3096344" cy="258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444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779686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/>
              </a:rPr>
              <a:t>Ударные инструменты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23728" y="1268760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В руки молоточки взяли,</a:t>
            </a:r>
            <a:br>
              <a:rPr lang="ru-RU" sz="2400" dirty="0"/>
            </a:br>
            <a:r>
              <a:rPr lang="ru-RU" sz="2400" dirty="0"/>
              <a:t>По пластинкам застучали.</a:t>
            </a:r>
            <a:br>
              <a:rPr lang="ru-RU" sz="2400" dirty="0"/>
            </a:br>
            <a:r>
              <a:rPr lang="ru-RU" sz="2400" dirty="0"/>
              <a:t>Слышите металла звон ?</a:t>
            </a:r>
            <a:br>
              <a:rPr lang="ru-RU" sz="2400" dirty="0"/>
            </a:br>
            <a:r>
              <a:rPr lang="ru-RU" sz="2400" dirty="0"/>
              <a:t>Так </a:t>
            </a:r>
            <a:r>
              <a:rPr lang="ru-RU" sz="2400" dirty="0" smtClean="0"/>
              <a:t>звучит…</a:t>
            </a:r>
            <a:r>
              <a:rPr lang="ru-RU" sz="2400" dirty="0"/>
              <a:t> </a:t>
            </a:r>
            <a:endParaRPr lang="ru-RU" sz="2400" dirty="0" smtClean="0"/>
          </a:p>
          <a:p>
            <a:pPr algn="ctr"/>
            <a:r>
              <a:rPr lang="ru-RU" sz="2400" i="1" dirty="0"/>
              <a:t> </a:t>
            </a:r>
            <a:r>
              <a:rPr lang="ru-RU" sz="2400" i="1" dirty="0" smtClean="0"/>
              <a:t>                  (</a:t>
            </a:r>
            <a:r>
              <a:rPr lang="ru-RU" sz="2400" i="1" dirty="0"/>
              <a:t>металлофон)</a:t>
            </a:r>
            <a:r>
              <a:rPr lang="ru-RU" sz="2400" i="1" dirty="0"/>
              <a:t/>
            </a:r>
            <a:br>
              <a:rPr lang="ru-RU" sz="2400" i="1" dirty="0"/>
            </a:br>
            <a:endParaRPr lang="ru-RU" sz="2400" dirty="0"/>
          </a:p>
        </p:txBody>
      </p:sp>
      <p:pic>
        <p:nvPicPr>
          <p:cNvPr id="2050" name="Picture 2" descr="http://spkorzina.ru/files/098/0983848e1121acf5c8fe672f8175bf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356992"/>
            <a:ext cx="355453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85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94141" y="515288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По пластинам деревянным</a:t>
            </a:r>
          </a:p>
          <a:p>
            <a:pPr algn="ctr"/>
            <a:r>
              <a:rPr lang="ru-RU" sz="2400" dirty="0"/>
              <a:t>Молоточками стучим.</a:t>
            </a:r>
          </a:p>
          <a:p>
            <a:pPr algn="ctr"/>
            <a:r>
              <a:rPr lang="ru-RU" sz="2400" dirty="0"/>
              <a:t>Звука глуховатый тон</a:t>
            </a:r>
          </a:p>
          <a:p>
            <a:pPr algn="ctr"/>
            <a:r>
              <a:rPr lang="ru-RU" sz="2400" dirty="0"/>
              <a:t>Выдаёт нам …</a:t>
            </a:r>
          </a:p>
          <a:p>
            <a:pPr algn="ctr"/>
            <a:r>
              <a:rPr lang="ru-RU" sz="2400" dirty="0" smtClean="0"/>
              <a:t>                              (</a:t>
            </a:r>
            <a:r>
              <a:rPr lang="ru-RU" sz="2400" dirty="0"/>
              <a:t>ксилофон)</a:t>
            </a:r>
          </a:p>
        </p:txBody>
      </p:sp>
      <p:pic>
        <p:nvPicPr>
          <p:cNvPr id="3074" name="Picture 2" descr="https://fs00.infourok.ru/images/doc/299/298394/img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2" t="47186"/>
          <a:stretch/>
        </p:blipFill>
        <p:spPr bwMode="auto">
          <a:xfrm>
            <a:off x="3923928" y="2852936"/>
            <a:ext cx="430087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337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41682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+mn-lt"/>
              </a:rPr>
              <a:t>Ударные инструменты</a:t>
            </a:r>
            <a:endParaRPr lang="ru-RU" sz="4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77558" y="2667404"/>
            <a:ext cx="4316138" cy="267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4077072"/>
            <a:ext cx="295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За обедом суп едят,</a:t>
            </a:r>
          </a:p>
          <a:p>
            <a:pPr algn="ctr"/>
            <a:r>
              <a:rPr lang="ru-RU" dirty="0"/>
              <a:t>К вечеру «заговорят»</a:t>
            </a:r>
          </a:p>
          <a:p>
            <a:pPr algn="ctr"/>
            <a:r>
              <a:rPr lang="ru-RU" dirty="0"/>
              <a:t>Деревянные девчонки,</a:t>
            </a:r>
          </a:p>
          <a:p>
            <a:pPr algn="ctr"/>
            <a:r>
              <a:rPr lang="ru-RU" dirty="0"/>
              <a:t>Музыкальные сестренки.</a:t>
            </a:r>
          </a:p>
          <a:p>
            <a:pPr algn="ctr"/>
            <a:r>
              <a:rPr lang="ru-RU" dirty="0"/>
              <a:t>Поиграй и ты немножко</a:t>
            </a:r>
          </a:p>
          <a:p>
            <a:pPr algn="ctr"/>
            <a:r>
              <a:rPr lang="ru-RU" dirty="0"/>
              <a:t>На красивых ярких... </a:t>
            </a:r>
          </a:p>
          <a:p>
            <a:pPr algn="ctr"/>
            <a:r>
              <a:rPr lang="ru-RU" dirty="0"/>
              <a:t>(Ложках)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1124744"/>
            <a:ext cx="46085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Ложки</a:t>
            </a:r>
            <a:r>
              <a:rPr lang="ru-RU" sz="2000" dirty="0"/>
              <a:t> – ударный инструмент, представляющий собой деревянные ложки, к рукоятке которой привязывали бубенчики В игровой комплект ложек могут входить 2, 3 или 4 ложки среднего размера и одна большой величины. От того, что размеры разные, возникает впечатление чередования звуков по высоте.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842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332656"/>
            <a:ext cx="3312368" cy="70767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+mn-lt"/>
              </a:rPr>
              <a:t>                   </a:t>
            </a:r>
            <a:r>
              <a:rPr lang="ru-RU" sz="4000" dirty="0" smtClean="0">
                <a:solidFill>
                  <a:srgbClr val="00B0F0"/>
                </a:solidFill>
                <a:latin typeface="+mn-lt"/>
              </a:rPr>
              <a:t>Бубен</a:t>
            </a:r>
            <a:endParaRPr lang="ru-RU" sz="40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1640" y="980729"/>
            <a:ext cx="7056784" cy="367240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Бубен </a:t>
            </a:r>
            <a:r>
              <a:rPr lang="ru-RU" sz="2000" dirty="0"/>
              <a:t>– музыкальный ударный инструмент в виде деревянного обруча, с натянутой на одной стороне кожаной мембраной. В прорезях обруча парами прикрепляются тонкие пластинки, на них подвешиваются бубенчики. На нем играют, встряхивая его в воздухе, ударяя по его коже </a:t>
            </a:r>
            <a:r>
              <a:rPr lang="ru-RU" sz="2000" dirty="0" smtClean="0"/>
              <a:t>ладонью.</a:t>
            </a:r>
            <a:endParaRPr lang="ru-RU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68960"/>
            <a:ext cx="4351604" cy="285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72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3050"/>
            <a:ext cx="3168352" cy="63567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latin typeface="+mn-lt"/>
              </a:rPr>
              <a:t>Трещотка</a:t>
            </a:r>
            <a:endParaRPr lang="ru-RU" sz="32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32" y="1052736"/>
            <a:ext cx="2664296" cy="1872208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Трещотки – ударный музыкальный инструмент, заменяющий хлопки в ладоши. 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6672"/>
            <a:ext cx="4427984" cy="317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61047"/>
            <a:ext cx="4032448" cy="215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56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620688"/>
            <a:ext cx="3168352" cy="2088232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Он </a:t>
            </a:r>
            <a:r>
              <a:rPr lang="ru-RU" sz="2400" dirty="0" smtClean="0"/>
              <a:t>похож </a:t>
            </a:r>
            <a:r>
              <a:rPr lang="ru-RU" sz="2400" dirty="0"/>
              <a:t>на погремушку,</a:t>
            </a:r>
            <a:br>
              <a:rPr lang="ru-RU" sz="2400" dirty="0"/>
            </a:br>
            <a:r>
              <a:rPr lang="ru-RU" sz="2400" dirty="0"/>
              <a:t>Только это не игрушка! </a:t>
            </a:r>
            <a:br>
              <a:rPr lang="ru-RU" sz="2400" dirty="0"/>
            </a:br>
            <a:r>
              <a:rPr lang="ru-RU" sz="2400" dirty="0"/>
              <a:t>(Маракас)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9" r="10153"/>
          <a:stretch/>
        </p:blipFill>
        <p:spPr bwMode="auto">
          <a:xfrm>
            <a:off x="4424482" y="1628800"/>
            <a:ext cx="3743334" cy="34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453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978896" cy="77968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latin typeface="+mn-lt"/>
              </a:rPr>
              <a:t>Треугольник</a:t>
            </a:r>
            <a:endParaRPr lang="ru-RU" sz="32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75656" y="1340768"/>
            <a:ext cx="4032448" cy="3744415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самый сказочный момент  вступит этот инструмент.</a:t>
            </a:r>
          </a:p>
          <a:p>
            <a:pPr algn="ctr"/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совсем не каждый знает, что в оркестре он играет!</a:t>
            </a:r>
          </a:p>
          <a:p>
            <a:pPr algn="ctr"/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Тихо, нежно зазвенит, будто всё посеребрит.</a:t>
            </a:r>
          </a:p>
          <a:p>
            <a:pPr algn="ctr"/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затем умолкнет скоро по сигналу дирижёра.</a:t>
            </a:r>
          </a:p>
          <a:p>
            <a:pPr algn="ctr"/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Знает это каждый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…….</a:t>
            </a:r>
            <a:endParaRPr 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Треугольник)</a:t>
            </a:r>
          </a:p>
          <a:p>
            <a:endParaRPr lang="ru-RU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4" r="7588"/>
          <a:stretch/>
        </p:blipFill>
        <p:spPr bwMode="auto">
          <a:xfrm>
            <a:off x="5470079" y="3501008"/>
            <a:ext cx="281734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31528"/>
            <a:ext cx="2741290" cy="173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175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47664" y="1268760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На дуге висят спокойно,</a:t>
            </a:r>
          </a:p>
          <a:p>
            <a:r>
              <a:rPr lang="ru-RU" sz="2000" dirty="0"/>
              <a:t>Стоит лишь дугу встряхнуть —</a:t>
            </a:r>
          </a:p>
          <a:p>
            <a:r>
              <a:rPr lang="ru-RU" sz="2000" dirty="0"/>
              <a:t>Мелодично и привольно</a:t>
            </a:r>
          </a:p>
          <a:p>
            <a:r>
              <a:rPr lang="ru-RU" sz="2000" dirty="0"/>
              <a:t>Украшают долгий путь.</a:t>
            </a:r>
          </a:p>
          <a:p>
            <a:endParaRPr lang="ru-RU" sz="2000" dirty="0"/>
          </a:p>
          <a:p>
            <a:r>
              <a:rPr lang="ru-RU" sz="2000" dirty="0" smtClean="0"/>
              <a:t>                                       (</a:t>
            </a:r>
            <a:r>
              <a:rPr lang="ru-RU" sz="2000" dirty="0"/>
              <a:t>Бубенцы)</a:t>
            </a:r>
          </a:p>
        </p:txBody>
      </p:sp>
      <p:pic>
        <p:nvPicPr>
          <p:cNvPr id="4098" name="Picture 2" descr="https://sale30.profi-markets.ru/img/products/39216-2017-novaja-igrushka-muzykalnye-instrumenty-obuchajuschie-detskie-derevjannye-toys-0-3-let-krasochnye-kolokolchik-detskie-pogremushki-geometricheskoj-formy-mz39-deshevye-2017-novaja-igrushka-muzykalnye-instrumenty-obuchajuschie-detskie-derevjannye-toys-0-3-let-krasochnye-kolokolchik-detskie-pogremushki-geometricheskoj-formy-mz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825" y="466915"/>
            <a:ext cx="3054152" cy="354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bigtv.ru/storage/goodsImages/617/617605/617605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45024"/>
            <a:ext cx="3324090" cy="263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807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1800110"/>
            <a:ext cx="5472608" cy="4365194"/>
          </a:xfrm>
        </p:spPr>
      </p:pic>
      <p:sp>
        <p:nvSpPr>
          <p:cNvPr id="6" name="TextBox 5"/>
          <p:cNvSpPr txBox="1"/>
          <p:nvPr/>
        </p:nvSpPr>
        <p:spPr>
          <a:xfrm>
            <a:off x="1331640" y="476672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На каких инструментах мы играем в детском саду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8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83768" y="476672"/>
            <a:ext cx="61926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a typeface="Times New Roman"/>
              </a:rPr>
              <a:t>Классификация детских  </a:t>
            </a:r>
            <a:r>
              <a:rPr lang="ru-RU" sz="2800" dirty="0">
                <a:solidFill>
                  <a:srgbClr val="FF0000"/>
                </a:solidFill>
                <a:ea typeface="Times New Roman"/>
              </a:rPr>
              <a:t>музыкальных </a:t>
            </a:r>
            <a:r>
              <a:rPr lang="ru-RU" sz="2800" dirty="0" smtClean="0">
                <a:solidFill>
                  <a:srgbClr val="FF0000"/>
                </a:solidFill>
                <a:ea typeface="Times New Roman"/>
              </a:rPr>
              <a:t> инструментов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ea typeface="Times New Roman"/>
              </a:rPr>
              <a:t> </a:t>
            </a:r>
            <a:r>
              <a:rPr lang="ru-RU" sz="2800" dirty="0">
                <a:solidFill>
                  <a:srgbClr val="FF0000"/>
                </a:solidFill>
                <a:ea typeface="Times New Roman"/>
              </a:rPr>
              <a:t>Н.А. </a:t>
            </a:r>
            <a:r>
              <a:rPr lang="ru-RU" sz="2800" dirty="0" smtClean="0">
                <a:solidFill>
                  <a:srgbClr val="FF0000"/>
                </a:solidFill>
                <a:ea typeface="Times New Roman"/>
              </a:rPr>
              <a:t>Ветлугиной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Helvetica"/>
                <a:ea typeface="Times New Roman"/>
              </a:rPr>
              <a:t> </a:t>
            </a:r>
            <a:endParaRPr lang="ru-RU" sz="2800" dirty="0" smtClean="0">
              <a:solidFill>
                <a:srgbClr val="FF0000"/>
              </a:solidFill>
              <a:latin typeface="Helvetica"/>
              <a:ea typeface="Times New Roman"/>
            </a:endParaRPr>
          </a:p>
          <a:p>
            <a:r>
              <a:rPr lang="ru-RU" dirty="0" smtClean="0">
                <a:ea typeface="Times New Roman"/>
                <a:cs typeface="Arial" panose="020B0604020202020204" pitchFamily="34" charset="0"/>
              </a:rPr>
              <a:t>1</a:t>
            </a:r>
            <a:r>
              <a:rPr lang="ru-RU" dirty="0">
                <a:ea typeface="Times New Roman"/>
                <a:cs typeface="Arial" panose="020B0604020202020204" pitchFamily="34" charset="0"/>
              </a:rPr>
              <a:t>. 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</a:rPr>
              <a:t>Группа </a:t>
            </a:r>
            <a:r>
              <a:rPr lang="ru-RU" dirty="0">
                <a:cs typeface="Arial" panose="020B0604020202020204" pitchFamily="34" charset="0"/>
              </a:rPr>
              <a:t>с</a:t>
            </a:r>
            <a:r>
              <a:rPr lang="ru-RU" dirty="0" smtClean="0">
                <a:ea typeface="Times New Roman"/>
                <a:cs typeface="Arial" panose="020B0604020202020204" pitchFamily="34" charset="0"/>
              </a:rPr>
              <a:t>трунных: балалайка, гусли, домра. </a:t>
            </a:r>
            <a:endParaRPr lang="ru-RU" b="1" dirty="0" smtClean="0">
              <a:cs typeface="Arial" panose="020B0604020202020204" pitchFamily="34" charset="0"/>
            </a:endParaRPr>
          </a:p>
          <a:p>
            <a:r>
              <a:rPr lang="ru-RU" dirty="0">
                <a:ea typeface="Times New Roman"/>
                <a:cs typeface="Arial" panose="020B0604020202020204" pitchFamily="34" charset="0"/>
              </a:rPr>
              <a:t>2. 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</a:rPr>
              <a:t>Группа</a:t>
            </a:r>
            <a:r>
              <a:rPr lang="ru-RU" dirty="0" smtClean="0">
                <a:ea typeface="Times New Roman"/>
                <a:cs typeface="Arial" panose="020B0604020202020204" pitchFamily="34" charset="0"/>
              </a:rPr>
              <a:t> духовых: саксофон, мелодика, флейта, кларнет. </a:t>
            </a:r>
            <a:endParaRPr lang="ru-RU" b="1" dirty="0" smtClean="0">
              <a:cs typeface="Arial" panose="020B0604020202020204" pitchFamily="34" charset="0"/>
            </a:endParaRPr>
          </a:p>
          <a:p>
            <a:r>
              <a:rPr lang="ru-RU" dirty="0" smtClean="0">
                <a:cs typeface="Arial" panose="020B0604020202020204" pitchFamily="34" charset="0"/>
              </a:rPr>
              <a:t>3</a:t>
            </a:r>
            <a:r>
              <a:rPr lang="ru-RU" dirty="0">
                <a:cs typeface="Arial" panose="020B0604020202020204" pitchFamily="34" charset="0"/>
              </a:rPr>
              <a:t>. Группа </a:t>
            </a:r>
            <a:r>
              <a:rPr lang="ru-RU" dirty="0" smtClean="0">
                <a:cs typeface="Arial" panose="020B0604020202020204" pitchFamily="34" charset="0"/>
              </a:rPr>
              <a:t>ударно-клавишных: пианино, рояль.</a:t>
            </a:r>
            <a:r>
              <a:rPr lang="ru-RU" dirty="0">
                <a:cs typeface="Arial" panose="020B0604020202020204" pitchFamily="34" charset="0"/>
              </a:rPr>
              <a:t> </a:t>
            </a:r>
          </a:p>
          <a:p>
            <a:r>
              <a:rPr lang="ru-RU" dirty="0">
                <a:cs typeface="Arial" panose="020B0604020202020204" pitchFamily="34" charset="0"/>
              </a:rPr>
              <a:t>4. Группа </a:t>
            </a:r>
            <a:r>
              <a:rPr lang="ru-RU" dirty="0" err="1">
                <a:cs typeface="Arial" panose="020B0604020202020204" pitchFamily="34" charset="0"/>
              </a:rPr>
              <a:t>клавишно</a:t>
            </a:r>
            <a:r>
              <a:rPr lang="ru-RU" dirty="0">
                <a:cs typeface="Arial" panose="020B0604020202020204" pitchFamily="34" charset="0"/>
              </a:rPr>
              <a:t> – </a:t>
            </a:r>
            <a:r>
              <a:rPr lang="ru-RU" dirty="0" smtClean="0">
                <a:cs typeface="Arial" panose="020B0604020202020204" pitchFamily="34" charset="0"/>
              </a:rPr>
              <a:t>язычковых: баян, аккордеон, гармоника.</a:t>
            </a:r>
            <a:r>
              <a:rPr lang="ru-RU" dirty="0">
                <a:cs typeface="Arial" panose="020B0604020202020204" pitchFamily="34" charset="0"/>
              </a:rPr>
              <a:t> </a:t>
            </a:r>
          </a:p>
          <a:p>
            <a:r>
              <a:rPr lang="ru-RU" dirty="0" smtClean="0">
                <a:cs typeface="Arial" panose="020B0604020202020204" pitchFamily="34" charset="0"/>
              </a:rPr>
              <a:t>5</a:t>
            </a:r>
            <a:r>
              <a:rPr lang="ru-RU" dirty="0">
                <a:cs typeface="Arial" panose="020B0604020202020204" pitchFamily="34" charset="0"/>
              </a:rPr>
              <a:t>. Группа </a:t>
            </a:r>
            <a:r>
              <a:rPr lang="ru-RU" dirty="0" smtClean="0">
                <a:cs typeface="Arial" panose="020B0604020202020204" pitchFamily="34" charset="0"/>
              </a:rPr>
              <a:t>ударных, </a:t>
            </a:r>
            <a:r>
              <a:rPr lang="ru-RU" dirty="0">
                <a:cs typeface="Arial" panose="020B0604020202020204" pitchFamily="34" charset="0"/>
              </a:rPr>
              <a:t>имеющих звукоряд: </a:t>
            </a:r>
            <a:r>
              <a:rPr lang="ru-RU" dirty="0" smtClean="0">
                <a:cs typeface="Arial" panose="020B0604020202020204" pitchFamily="34" charset="0"/>
              </a:rPr>
              <a:t>ксилофон, металлофон.</a:t>
            </a:r>
          </a:p>
          <a:p>
            <a:r>
              <a:rPr lang="ru-RU" dirty="0" smtClean="0">
                <a:cs typeface="Arial" panose="020B0604020202020204" pitchFamily="34" charset="0"/>
              </a:rPr>
              <a:t>5. Группа </a:t>
            </a:r>
            <a:r>
              <a:rPr lang="ru-RU" dirty="0">
                <a:cs typeface="Arial" panose="020B0604020202020204" pitchFamily="34" charset="0"/>
              </a:rPr>
              <a:t>ударных, не имеющих </a:t>
            </a:r>
            <a:r>
              <a:rPr lang="ru-RU" dirty="0" smtClean="0">
                <a:cs typeface="Arial" panose="020B0604020202020204" pitchFamily="34" charset="0"/>
              </a:rPr>
              <a:t>звукоряд: барабан, бубен, тарелки, кастаньеты, маракасы, трещотки, треугольник, бубенцы. </a:t>
            </a:r>
            <a:endParaRPr lang="ru-RU" b="1" dirty="0" smtClean="0">
              <a:cs typeface="Arial" panose="020B0604020202020204" pitchFamily="34" charset="0"/>
            </a:endParaRPr>
          </a:p>
          <a:p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53205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86956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00B0F0"/>
                </a:solidFill>
              </a:rPr>
              <a:t>СПАСИБО ЗА ВНИМАНИЕ !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5124" name="Picture 4" descr="http://lenagold.narod.ru/fon/clipart/k/kol/kolokol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55344"/>
            <a:ext cx="6192688" cy="364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93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0464" y="332656"/>
            <a:ext cx="7427168" cy="86895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Струнные инструменты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570" y="1556792"/>
            <a:ext cx="3358746" cy="172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 descr="http://www.folkmusic.ru/images/gusli4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12972"/>
            <a:ext cx="2780928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907704" y="1340768"/>
            <a:ext cx="30963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На </a:t>
            </a:r>
            <a:r>
              <a:rPr lang="ru-RU" sz="2400" dirty="0"/>
              <a:t>чём в гостях, вдали от дома,</a:t>
            </a:r>
          </a:p>
          <a:p>
            <a:pPr algn="ctr"/>
            <a:r>
              <a:rPr lang="ru-RU" sz="2400" dirty="0"/>
              <a:t>Играл Садко царю морскому?</a:t>
            </a:r>
          </a:p>
          <a:p>
            <a:pPr algn="ctr"/>
            <a:r>
              <a:rPr lang="ru-RU" sz="2400" dirty="0"/>
              <a:t>Тот музыкальный инструмент</a:t>
            </a:r>
          </a:p>
          <a:p>
            <a:pPr algn="ctr"/>
            <a:r>
              <a:rPr lang="ru-RU" sz="2400" dirty="0"/>
              <a:t>Сломал он, улучив момент.</a:t>
            </a:r>
          </a:p>
          <a:p>
            <a:pPr algn="r"/>
            <a:r>
              <a:rPr lang="ru-RU" sz="2400" dirty="0"/>
              <a:t>(Гусли.)</a:t>
            </a:r>
          </a:p>
        </p:txBody>
      </p:sp>
    </p:spTree>
    <p:extLst>
      <p:ext uri="{BB962C8B-B14F-4D97-AF65-F5344CB8AC3E}">
        <p14:creationId xmlns:p14="http://schemas.microsoft.com/office/powerpoint/2010/main" val="165678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324036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+mn-lt"/>
              </a:rPr>
              <a:t>БАЛАЛАЙКА</a:t>
            </a:r>
            <a:endParaRPr lang="ru-RU" sz="3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47664" y="1268761"/>
            <a:ext cx="3456384" cy="3024336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Впервые название “балалайка” встречается в письменных памятниках времен Петра Великого. </a:t>
            </a:r>
            <a:endParaRPr lang="ru-RU" sz="2000" dirty="0" smtClean="0"/>
          </a:p>
          <a:p>
            <a:pPr algn="ctr"/>
            <a:r>
              <a:rPr lang="ru-RU" sz="2000" dirty="0" smtClean="0"/>
              <a:t>В </a:t>
            </a:r>
            <a:r>
              <a:rPr lang="ru-RU" sz="2000" dirty="0"/>
              <a:t>1715 г., при праздновании устроенной по приказу царя шуточной свадьбы в числе инструментов упоминается и балалайка.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20688"/>
            <a:ext cx="311842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60032" y="2828836"/>
            <a:ext cx="32403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000" dirty="0" smtClean="0"/>
              <a:t>У </a:t>
            </a:r>
            <a:r>
              <a:rPr lang="ru-RU" sz="2000" dirty="0"/>
              <a:t>неё есть три струны ,</a:t>
            </a:r>
          </a:p>
          <a:p>
            <a:pPr algn="ctr"/>
            <a:r>
              <a:rPr lang="ru-RU" sz="2000" dirty="0"/>
              <a:t>Их рукой щипать должны,</a:t>
            </a:r>
          </a:p>
          <a:p>
            <a:pPr algn="ctr"/>
            <a:r>
              <a:rPr lang="ru-RU" sz="2000" dirty="0"/>
              <a:t>Можно под неё  плясать</a:t>
            </a:r>
          </a:p>
          <a:p>
            <a:pPr algn="ctr"/>
            <a:r>
              <a:rPr lang="ru-RU" sz="2000" dirty="0"/>
              <a:t>И по-русски приседать. (Балалайка).</a:t>
            </a:r>
          </a:p>
        </p:txBody>
      </p:sp>
    </p:spTree>
    <p:extLst>
      <p:ext uri="{BB962C8B-B14F-4D97-AF65-F5344CB8AC3E}">
        <p14:creationId xmlns:p14="http://schemas.microsoft.com/office/powerpoint/2010/main" val="310458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6984776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+mn-lt"/>
              </a:rPr>
              <a:t>            </a:t>
            </a:r>
            <a:r>
              <a:rPr lang="ru-RU" sz="4400" dirty="0" smtClean="0">
                <a:solidFill>
                  <a:srgbClr val="FF0000"/>
                </a:solidFill>
                <a:latin typeface="+mn-lt"/>
              </a:rPr>
              <a:t>Духовые инструменты</a:t>
            </a:r>
            <a:endParaRPr lang="ru-RU" sz="4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1640" y="1196752"/>
            <a:ext cx="4217966" cy="4929411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AutoShape 4" descr="Картинки по запросу картинки рож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681722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97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1640" y="1124744"/>
            <a:ext cx="3240360" cy="498643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3164614" cy="330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1340768"/>
            <a:ext cx="28083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Georgia"/>
              </a:rPr>
              <a:t>Как </a:t>
            </a:r>
            <a:r>
              <a:rPr lang="ru-RU" sz="2400" dirty="0">
                <a:latin typeface="Georgia"/>
              </a:rPr>
              <a:t>узнать, где саксофон? –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Georgia"/>
              </a:rPr>
              <a:t>Посмотреть, где спрятан слон: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Georgia"/>
              </a:rPr>
              <a:t>Будто хобот он изогнут...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Georgia"/>
              </a:rPr>
              <a:t>Только кончик – граммофон!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421841"/>
            <a:ext cx="478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Саксофон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5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1680" y="548680"/>
            <a:ext cx="3168352" cy="3506068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Georgia"/>
              </a:rPr>
              <a:t>Чудесная трубочка,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Georgia"/>
              </a:rPr>
              <a:t>Не простая дудочка,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Georgia"/>
              </a:rPr>
              <a:t>Бывает золотой, фарфоровой, костяной,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Georgia"/>
              </a:rPr>
              <a:t>Изумительно поёт,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Georgia"/>
              </a:rPr>
              <a:t>Всех в концертный зал зовёт.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>
                <a:latin typeface="Georgia"/>
              </a:rPr>
              <a:t>(Флейта)</a:t>
            </a: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3287588" cy="3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0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3798" y="332656"/>
            <a:ext cx="5904656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+mn-lt"/>
                <a:ea typeface="+mn-ea"/>
                <a:cs typeface="Arial" panose="020B0604020202020204" pitchFamily="34" charset="0"/>
              </a:rPr>
              <a:t>Ударно- клавишные</a:t>
            </a:r>
            <a:br>
              <a:rPr lang="ru-RU" sz="4400" dirty="0" smtClean="0">
                <a:solidFill>
                  <a:srgbClr val="FF000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endParaRPr lang="ru-RU" sz="27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1282813"/>
            <a:ext cx="2952328" cy="2650243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</a:rPr>
              <a:t>Я стою на трёх ногах, Ноги в чёрных сапогах. Зубы белые, педаль. Как зовут меня? </a:t>
            </a:r>
            <a:endParaRPr lang="ru-RU" sz="2400" dirty="0" smtClean="0">
              <a:solidFill>
                <a:srgbClr val="00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000000"/>
                </a:solidFill>
              </a:rPr>
              <a:t>                 (Рояль)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2690336"/>
            <a:ext cx="352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351707"/>
            <a:ext cx="4013121" cy="286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97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1124745"/>
            <a:ext cx="3816424" cy="3600400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До, ре, ми, фа, соль, ля, си.</a:t>
            </a:r>
            <a:br>
              <a:rPr lang="ru-RU" sz="2400" dirty="0"/>
            </a:br>
            <a:r>
              <a:rPr lang="ru-RU" sz="2400" dirty="0"/>
              <a:t>Сколько клавиш посмотри:</a:t>
            </a:r>
            <a:br>
              <a:rPr lang="ru-RU" sz="2400" dirty="0"/>
            </a:br>
            <a:r>
              <a:rPr lang="ru-RU" sz="2400" dirty="0"/>
              <a:t>Черные и белые – </a:t>
            </a:r>
            <a:br>
              <a:rPr lang="ru-RU" sz="2400" dirty="0"/>
            </a:br>
            <a:r>
              <a:rPr lang="ru-RU" sz="2400" dirty="0"/>
              <a:t>По ним пальцы бегают.</a:t>
            </a:r>
            <a:br>
              <a:rPr lang="ru-RU" sz="2400" dirty="0"/>
            </a:br>
            <a:r>
              <a:rPr lang="ru-RU" sz="2400" dirty="0"/>
              <a:t>Клавишный мой инструмент.</a:t>
            </a:r>
            <a:br>
              <a:rPr lang="ru-RU" sz="2400" dirty="0"/>
            </a:br>
            <a:r>
              <a:rPr lang="ru-RU" sz="2400" dirty="0" smtClean="0"/>
              <a:t>      </a:t>
            </a:r>
            <a:r>
              <a:rPr lang="ru-RU" sz="2400" b="1" dirty="0" smtClean="0"/>
              <a:t>Пианино</a:t>
            </a:r>
            <a:r>
              <a:rPr lang="ru-RU" sz="2400" dirty="0"/>
              <a:t> </a:t>
            </a:r>
            <a:r>
              <a:rPr lang="ru-RU" sz="2400" dirty="0" smtClean="0"/>
              <a:t>лучше нет</a:t>
            </a:r>
            <a:r>
              <a:rPr lang="ru-RU" sz="2400" dirty="0"/>
              <a:t>! 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6004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9018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412</Words>
  <Application>Microsoft Office PowerPoint</Application>
  <PresentationFormat>Экран (4:3)</PresentationFormat>
  <Paragraphs>101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Струнные инструменты</vt:lpstr>
      <vt:lpstr>БАЛАЛАЙКА</vt:lpstr>
      <vt:lpstr>            Духовые инструменты</vt:lpstr>
      <vt:lpstr>Презентация PowerPoint</vt:lpstr>
      <vt:lpstr>Презентация PowerPoint</vt:lpstr>
      <vt:lpstr>  Ударно- клавишные </vt:lpstr>
      <vt:lpstr>Презентация PowerPoint</vt:lpstr>
      <vt:lpstr> Клавишно- язычковые</vt:lpstr>
      <vt:lpstr>Ударные инструменты</vt:lpstr>
      <vt:lpstr>Презентация PowerPoint</vt:lpstr>
      <vt:lpstr>Ударные инструменты</vt:lpstr>
      <vt:lpstr>                   Бубен</vt:lpstr>
      <vt:lpstr>Трещотка</vt:lpstr>
      <vt:lpstr>Презентация PowerPoint</vt:lpstr>
      <vt:lpstr>Треугольник</vt:lpstr>
      <vt:lpstr>Презентация PowerPoint</vt:lpstr>
      <vt:lpstr>Презентация PowerPoint</vt:lpstr>
      <vt:lpstr> СПАСИБО ЗА ВНИМАНИЕ 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user</cp:lastModifiedBy>
  <cp:revision>60</cp:revision>
  <cp:lastPrinted>2016-09-14T09:40:51Z</cp:lastPrinted>
  <dcterms:created xsi:type="dcterms:W3CDTF">2013-07-29T17:42:42Z</dcterms:created>
  <dcterms:modified xsi:type="dcterms:W3CDTF">2020-04-07T07:56:54Z</dcterms:modified>
</cp:coreProperties>
</file>