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88" r:id="rId6"/>
    <p:sldId id="286" r:id="rId7"/>
    <p:sldId id="259" r:id="rId8"/>
    <p:sldId id="281" r:id="rId9"/>
    <p:sldId id="266" r:id="rId10"/>
    <p:sldId id="285" r:id="rId11"/>
    <p:sldId id="283" r:id="rId12"/>
    <p:sldId id="278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13799"/>
          <a:stretch/>
        </p:blipFill>
        <p:spPr>
          <a:xfrm>
            <a:off x="3940" y="0"/>
            <a:ext cx="921494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5212" y="160153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Психологическое здоровье 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детей </a:t>
            </a:r>
            <a:r>
              <a:rPr lang="ru-RU" sz="3200" dirty="0" smtClean="0">
                <a:solidFill>
                  <a:srgbClr val="0070C0"/>
                </a:solidFill>
              </a:rPr>
              <a:t>дошкольного возраста</a:t>
            </a: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player.myshared.ru/31/1310907/slides/slide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2" t="44468" r="24663" b="4866"/>
          <a:stretch/>
        </p:blipFill>
        <p:spPr bwMode="auto">
          <a:xfrm>
            <a:off x="2843808" y="2348880"/>
            <a:ext cx="370449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332656"/>
            <a:ext cx="788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Муниципальное автономное дошкольное образовательное учреждение</a:t>
            </a:r>
          </a:p>
          <a:p>
            <a:r>
              <a:rPr lang="ru-RU" sz="1400" dirty="0"/>
              <a:t>             «Детский сад комбинированного вида № 4 «Солнышко»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51" b="70310"/>
          <a:stretch/>
        </p:blipFill>
        <p:spPr bwMode="auto">
          <a:xfrm>
            <a:off x="395536" y="188640"/>
            <a:ext cx="1512168" cy="1669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35896" y="5414356"/>
            <a:ext cx="52200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                                                 Разработчик</a:t>
            </a:r>
            <a:r>
              <a:rPr lang="ru-RU" sz="1400" dirty="0"/>
              <a:t>:    </a:t>
            </a:r>
            <a:r>
              <a:rPr lang="ru-RU" sz="1400" dirty="0" smtClean="0"/>
              <a:t> Педагог-психолог </a:t>
            </a:r>
            <a:r>
              <a:rPr lang="en-US" sz="1400" dirty="0"/>
              <a:t>I</a:t>
            </a:r>
            <a:r>
              <a:rPr lang="ru-RU" sz="1400" dirty="0"/>
              <a:t> </a:t>
            </a:r>
            <a:r>
              <a:rPr lang="ru-RU" sz="1400" dirty="0" smtClean="0"/>
              <a:t>КК</a:t>
            </a:r>
            <a:endParaRPr lang="ru-RU" sz="1400" dirty="0"/>
          </a:p>
          <a:p>
            <a:r>
              <a:rPr lang="ru-RU" sz="1400" dirty="0"/>
              <a:t>                                                                      </a:t>
            </a:r>
            <a:r>
              <a:rPr lang="ru-RU" sz="1400" dirty="0" smtClean="0"/>
              <a:t>               </a:t>
            </a:r>
            <a:r>
              <a:rPr lang="ru-RU" sz="1400" dirty="0" err="1" smtClean="0"/>
              <a:t>Шалапугина</a:t>
            </a:r>
            <a:r>
              <a:rPr lang="ru-RU" sz="1400" dirty="0" smtClean="0"/>
              <a:t> </a:t>
            </a:r>
            <a:r>
              <a:rPr lang="ru-RU" sz="1400" dirty="0"/>
              <a:t>Г.И.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 </a:t>
            </a:r>
          </a:p>
          <a:p>
            <a:r>
              <a:rPr lang="ru-RU" sz="1400" dirty="0"/>
              <a:t>Арамиль </a:t>
            </a:r>
            <a:r>
              <a:rPr lang="ru-RU" sz="1400" dirty="0" smtClean="0"/>
              <a:t>2021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518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13799"/>
          <a:stretch/>
        </p:blipFill>
        <p:spPr>
          <a:xfrm>
            <a:off x="-18111" y="0"/>
            <a:ext cx="9214945" cy="6858000"/>
          </a:xfrm>
          <a:prstGeom prst="rect">
            <a:avLst/>
          </a:prstGeom>
        </p:spPr>
      </p:pic>
      <p:pic>
        <p:nvPicPr>
          <p:cNvPr id="3" name="Picture 2" descr="http://player.myshared.ru/31/1310907/slides/slide_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6105" r="2179" b="10407"/>
          <a:stretch/>
        </p:blipFill>
        <p:spPr bwMode="auto">
          <a:xfrm>
            <a:off x="467544" y="476672"/>
            <a:ext cx="8376823" cy="57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13799"/>
          <a:stretch/>
        </p:blipFill>
        <p:spPr>
          <a:xfrm>
            <a:off x="-18111" y="0"/>
            <a:ext cx="9214945" cy="6858000"/>
          </a:xfrm>
          <a:prstGeom prst="rect">
            <a:avLst/>
          </a:prstGeom>
        </p:spPr>
      </p:pic>
      <p:pic>
        <p:nvPicPr>
          <p:cNvPr id="7170" name="Picture 2" descr="http://player.myshared.ru/31/1310907/slides/slide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6545" r="3037" b="11404"/>
          <a:stretch/>
        </p:blipFill>
        <p:spPr bwMode="auto">
          <a:xfrm>
            <a:off x="532788" y="530025"/>
            <a:ext cx="8143668" cy="536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90" y="-297"/>
            <a:ext cx="9213379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5856" y="476672"/>
            <a:ext cx="56521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7030A0"/>
                </a:solidFill>
              </a:rPr>
              <a:t>«Игра – это нечто наиболее подходящее из всего, что было изобретено человечеством с целью установления тесного контакта» </a:t>
            </a:r>
            <a:endParaRPr lang="ru-RU" sz="2000" i="1" dirty="0" smtClean="0">
              <a:solidFill>
                <a:srgbClr val="7030A0"/>
              </a:solidFill>
            </a:endParaRP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               </a:t>
            </a:r>
            <a:r>
              <a:rPr lang="ru-RU" i="1" dirty="0" smtClean="0">
                <a:solidFill>
                  <a:srgbClr val="C00000"/>
                </a:solidFill>
              </a:rPr>
              <a:t>(</a:t>
            </a:r>
            <a:r>
              <a:rPr lang="ru-RU" i="1" dirty="0">
                <a:solidFill>
                  <a:srgbClr val="C00000"/>
                </a:solidFill>
              </a:rPr>
              <a:t>Коэн Лоренс)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процессе совместных игр родители начинают </a:t>
            </a:r>
            <a:r>
              <a:rPr lang="ru-RU" i="1" dirty="0"/>
              <a:t>лучше понимать своих детей</a:t>
            </a:r>
            <a:r>
              <a:rPr lang="ru-RU" dirty="0"/>
              <a:t>, осознавать, что игра – не такая уж пустая трата времени, приобретают умения игрового взаимодействия.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Ребенок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ощущает свою важность, нужность для родителей, их заинтересованность в значимой для него деятельности.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Снижается </a:t>
            </a:r>
            <a:r>
              <a:rPr lang="ru-RU" dirty="0"/>
              <a:t>тревожность детей, возрастает эмоциональная близость родителей и </a:t>
            </a:r>
            <a:r>
              <a:rPr lang="ru-RU" b="1" dirty="0"/>
              <a:t>ребенка</a:t>
            </a:r>
            <a:r>
              <a:rPr lang="ru-RU" dirty="0"/>
              <a:t>, что так значимо для </a:t>
            </a:r>
            <a:r>
              <a:rPr lang="ru-RU" b="1" dirty="0"/>
              <a:t>психологического здоровья членов семьи</a:t>
            </a:r>
            <a:r>
              <a:rPr lang="ru-RU" dirty="0"/>
              <a:t>, полноценного развития малыша.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Родители – не жалейте времени на игру. Пусть ваше отношение к игре своего </a:t>
            </a:r>
            <a:r>
              <a:rPr lang="ru-RU" b="1" dirty="0"/>
              <a:t>ребенка</a:t>
            </a:r>
            <a:r>
              <a:rPr lang="ru-RU" dirty="0"/>
              <a:t> будет проникнуто сознанием глубокой ценности игровой деятельности – как орудия самовоспитания </a:t>
            </a:r>
            <a:r>
              <a:rPr lang="ru-RU" b="1" dirty="0"/>
              <a:t>ребенка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18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90" y="-297"/>
            <a:ext cx="9213379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89493"/>
            <a:ext cx="80648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Рекомендации по поддержанию у </a:t>
            </a:r>
            <a:r>
              <a:rPr lang="ru-RU" b="1" dirty="0">
                <a:solidFill>
                  <a:srgbClr val="0070C0"/>
                </a:solidFill>
              </a:rPr>
              <a:t>ребенка психического здоровья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Поддерживать </a:t>
            </a:r>
            <a:r>
              <a:rPr lang="ru-RU" dirty="0"/>
              <a:t>у ребенка положительную самооценку. Не бывает плохих детей, бывают неадекватные поступки.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Содействовать </a:t>
            </a:r>
            <a:r>
              <a:rPr lang="ru-RU" dirty="0"/>
              <a:t>эмоциональному благополучию. В хорошем эмоциональном состоянии человек успешно преодолевает различные </a:t>
            </a:r>
            <a:r>
              <a:rPr lang="ru-RU" dirty="0" smtClean="0"/>
              <a:t>препятствия.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Помочь</a:t>
            </a:r>
            <a:r>
              <a:rPr lang="ru-RU" dirty="0"/>
              <a:t> ребенку осознавать свои эмоции. </a:t>
            </a:r>
            <a:r>
              <a:rPr lang="ru-RU" dirty="0" smtClean="0"/>
              <a:t> </a:t>
            </a:r>
            <a:r>
              <a:rPr lang="ru-RU" u="sng" dirty="0" smtClean="0"/>
              <a:t>Необходимо </a:t>
            </a:r>
            <a:r>
              <a:rPr lang="ru-RU" u="sng" dirty="0"/>
              <a:t>помочь познать свои эмоции через проговаривание его состояния</a:t>
            </a:r>
            <a:r>
              <a:rPr lang="ru-RU" dirty="0"/>
              <a:t>: «Я вижу, что ты поссорился с </a:t>
            </a:r>
            <a:r>
              <a:rPr lang="ru-RU" dirty="0" smtClean="0"/>
              <a:t>Вову </a:t>
            </a:r>
            <a:r>
              <a:rPr lang="ru-RU" dirty="0"/>
              <a:t>и тебе сейчас плохо, потому что ты злишься на него». 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Старайтесь </a:t>
            </a:r>
            <a:r>
              <a:rPr lang="ru-RU" dirty="0"/>
              <a:t>меньше критиковать его, а больше хвалить.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Не </a:t>
            </a:r>
            <a:r>
              <a:rPr lang="ru-RU" dirty="0"/>
              <a:t>высмеивайте неудачи и проступки вашего малыша, а помогите ему их как можно меньше совершать.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Доверяйте </a:t>
            </a:r>
            <a:r>
              <a:rPr lang="ru-RU" dirty="0"/>
              <a:t>своим детям и во всех поддерживайте, будьте честны и снисходительны.</a:t>
            </a:r>
          </a:p>
          <a:p>
            <a:r>
              <a:rPr lang="ru-RU" dirty="0"/>
              <a:t>При соблюдении этих правил 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психологическое здоровье</a:t>
            </a:r>
            <a:r>
              <a:rPr lang="ru-RU" dirty="0"/>
              <a:t> ребенка будет в полном порядке!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/>
              <a:t>Главное, чтобы ребёнок вырос весёлым, активным, самостоятельным, доброжелательным, любознательным, уверенным в себе, инициативным, открытым и сопереживающим, а значит психологически здоровым.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2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90" y="-297"/>
            <a:ext cx="9213379" cy="6858594"/>
          </a:xfrm>
          <a:prstGeom prst="rect">
            <a:avLst/>
          </a:prstGeom>
        </p:spPr>
      </p:pic>
      <p:pic>
        <p:nvPicPr>
          <p:cNvPr id="9218" name="Picture 2" descr="http://player.myshared.ru/31/1310907/slides/slide_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28769" r="2993" b="39436"/>
          <a:stretch/>
        </p:blipFill>
        <p:spPr bwMode="auto">
          <a:xfrm>
            <a:off x="1187624" y="2204864"/>
            <a:ext cx="7139354" cy="18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13799"/>
          <a:stretch/>
        </p:blipFill>
        <p:spPr>
          <a:xfrm>
            <a:off x="0" y="-23265"/>
            <a:ext cx="921494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9413" y="1087576"/>
            <a:ext cx="7956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</a:t>
            </a:r>
            <a:r>
              <a:rPr lang="ru-RU" dirty="0"/>
              <a:t>же включает в себя понятие </a:t>
            </a:r>
            <a:r>
              <a:rPr lang="ru-RU" i="1" dirty="0"/>
              <a:t>«</a:t>
            </a:r>
            <a:r>
              <a:rPr lang="ru-RU" b="1" i="1" dirty="0"/>
              <a:t>психологическое здоровье</a:t>
            </a:r>
            <a:r>
              <a:rPr lang="ru-RU" i="1" dirty="0"/>
              <a:t>»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/>
              <a:t>термин в научный лексикон был введен И. В. Дубровиной, которая считает, что </a:t>
            </a:r>
            <a:r>
              <a:rPr lang="ru-RU" b="1" dirty="0">
                <a:solidFill>
                  <a:srgbClr val="00B050"/>
                </a:solidFill>
              </a:rPr>
              <a:t>психологическое здоровье</a:t>
            </a:r>
            <a:r>
              <a:rPr lang="ru-RU" dirty="0"/>
              <a:t> является необходимым условием полноценного развития и функционирования человека в процессе его жизнедеятельности. 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32574" y="260648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Здоровье  </a:t>
            </a:r>
            <a:r>
              <a:rPr lang="ru-RU" dirty="0"/>
              <a:t>-  это полное физическое, психическое и социальное благополучие, а не только отсутствие болезней и физических </a:t>
            </a:r>
            <a:r>
              <a:rPr lang="ru-RU" dirty="0" smtClean="0"/>
              <a:t>дефектов.</a:t>
            </a:r>
            <a:endParaRPr lang="ru-RU" dirty="0"/>
          </a:p>
        </p:txBody>
      </p:sp>
      <p:pic>
        <p:nvPicPr>
          <p:cNvPr id="11" name="Picture 2" descr="http://player.myshared.ru/31/1310907/slides/slid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15385" r="7287" b="15691"/>
          <a:stretch/>
        </p:blipFill>
        <p:spPr bwMode="auto">
          <a:xfrm>
            <a:off x="1456433" y="2564904"/>
            <a:ext cx="6607942" cy="3951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13799"/>
          <a:stretch/>
        </p:blipFill>
        <p:spPr>
          <a:xfrm>
            <a:off x="3940" y="0"/>
            <a:ext cx="921494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040" y="260648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Психически здоровый ребенок - </a:t>
            </a:r>
            <a:r>
              <a:rPr lang="ru-RU" sz="2000" dirty="0" smtClean="0"/>
              <a:t>это </a:t>
            </a:r>
            <a:r>
              <a:rPr lang="ru-RU" sz="2000" dirty="0"/>
              <a:t>жизнерадостный, веселый, открытый, познающий себя и окружающий мир не только разумом, но и </a:t>
            </a:r>
            <a:r>
              <a:rPr lang="ru-RU" sz="2000" dirty="0" smtClean="0"/>
              <a:t>чувствами.</a:t>
            </a:r>
            <a:endParaRPr lang="ru-RU" sz="2000" dirty="0"/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423138"/>
            <a:ext cx="8601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Благоприятные условия психического развития, обучения и воспитания дошкольников могут быть реализованы лишь при тесном взаимодействии семьи и </a:t>
            </a:r>
            <a:r>
              <a:rPr lang="ru-RU" dirty="0" smtClean="0"/>
              <a:t>ДОУ.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3040" y="1484784"/>
            <a:ext cx="8821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интеллектуальное </a:t>
            </a:r>
            <a:r>
              <a:rPr lang="ru-RU" dirty="0"/>
              <a:t>– проявление умственных способностей, </a:t>
            </a:r>
            <a:r>
              <a:rPr lang="ru-RU" dirty="0" smtClean="0"/>
              <a:t> любознательности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                                            высокого </a:t>
            </a:r>
            <a:r>
              <a:rPr lang="ru-RU" dirty="0"/>
              <a:t>уровня обучаемости;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B050"/>
                </a:solidFill>
              </a:rPr>
              <a:t>социально-нравственное – </a:t>
            </a:r>
            <a:r>
              <a:rPr lang="ru-RU" dirty="0"/>
              <a:t>честность,  коммуникабельность, терпимость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                                       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</a:t>
            </a:r>
            <a:r>
              <a:rPr lang="ru-RU" dirty="0"/>
              <a:t>навыков общения;</a:t>
            </a:r>
          </a:p>
          <a:p>
            <a:r>
              <a:rPr lang="ru-RU" dirty="0"/>
              <a:t> </a:t>
            </a:r>
            <a:r>
              <a:rPr lang="ru-RU" dirty="0">
                <a:solidFill>
                  <a:srgbClr val="00B050"/>
                </a:solidFill>
              </a:rPr>
              <a:t>-</a:t>
            </a:r>
            <a:r>
              <a:rPr lang="ru-RU" dirty="0"/>
              <a:t>   </a:t>
            </a:r>
            <a:r>
              <a:rPr lang="ru-RU" b="1" dirty="0">
                <a:solidFill>
                  <a:srgbClr val="00B050"/>
                </a:solidFill>
              </a:rPr>
              <a:t>эмоциональное</a:t>
            </a:r>
            <a:r>
              <a:rPr lang="ru-RU" dirty="0"/>
              <a:t> – уравновешенность, высокая самооценка, </a:t>
            </a:r>
            <a:r>
              <a:rPr lang="ru-RU" dirty="0" smtClean="0"/>
              <a:t>эмоциональная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</a:t>
            </a:r>
            <a:r>
              <a:rPr lang="ru-RU" dirty="0"/>
              <a:t>отзывчивость на прекрасное, способность удивляться </a:t>
            </a:r>
            <a:r>
              <a:rPr lang="ru-RU" dirty="0" smtClean="0"/>
              <a:t>и</a:t>
            </a:r>
          </a:p>
          <a:p>
            <a:r>
              <a:rPr lang="ru-RU" dirty="0" smtClean="0"/>
              <a:t>                                        </a:t>
            </a:r>
            <a:r>
              <a:rPr lang="ru-RU" dirty="0"/>
              <a:t>восхищаться.</a:t>
            </a:r>
          </a:p>
        </p:txBody>
      </p:sp>
      <p:pic>
        <p:nvPicPr>
          <p:cNvPr id="1026" name="Picture 2" descr="https://ejin.ru/wp-content/uploads/2017/09/6-19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7" b="14132"/>
          <a:stretch/>
        </p:blipFill>
        <p:spPr bwMode="auto">
          <a:xfrm>
            <a:off x="1907704" y="4077072"/>
            <a:ext cx="6339215" cy="248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060867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 психологическому здоровью детей относится: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9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13799"/>
          <a:stretch/>
        </p:blipFill>
        <p:spPr>
          <a:xfrm>
            <a:off x="3940" y="0"/>
            <a:ext cx="9214945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71959"/>
              </p:ext>
            </p:extLst>
          </p:nvPr>
        </p:nvGraphicFramePr>
        <p:xfrm>
          <a:off x="467544" y="908720"/>
          <a:ext cx="8424936" cy="456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216"/>
                <a:gridCol w="2016224"/>
                <a:gridCol w="4464496"/>
              </a:tblGrid>
              <a:tr h="72008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       </a:t>
                      </a:r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Факторы</a:t>
                      </a:r>
                      <a:r>
                        <a:rPr lang="ru-RU" baseline="0" dirty="0" smtClean="0"/>
                        <a:t> риска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Неблагоприятные типы взаимодействия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Младенчество</a:t>
                      </a:r>
                      <a:endParaRPr lang="ru-RU" sz="1600" u="sng" dirty="0" smtClean="0"/>
                    </a:p>
                    <a:p>
                      <a:r>
                        <a:rPr lang="ru-RU" sz="1600" i="1" dirty="0" smtClean="0"/>
                        <a:t>( от рождения </a:t>
                      </a:r>
                    </a:p>
                    <a:p>
                      <a:r>
                        <a:rPr lang="ru-RU" sz="1600" i="1" dirty="0" smtClean="0"/>
                        <a:t>до 1 года).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Дефицит общения с матерью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может привести к </a:t>
                      </a:r>
                    </a:p>
                    <a:p>
                      <a:r>
                        <a:rPr lang="ru-RU" sz="1600" dirty="0" smtClean="0"/>
                        <a:t>нарушениям в развитии ребёнка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u="sng" dirty="0" smtClean="0"/>
                        <a:t>Ранний</a:t>
                      </a:r>
                      <a:r>
                        <a:rPr lang="ru-RU" sz="1600" u="sng" baseline="0" dirty="0" smtClean="0"/>
                        <a:t> </a:t>
                      </a:r>
                      <a:r>
                        <a:rPr lang="ru-RU" sz="1600" u="sng" dirty="0" smtClean="0"/>
                        <a:t>возраст </a:t>
                      </a:r>
                    </a:p>
                    <a:p>
                      <a:r>
                        <a:rPr lang="ru-RU" sz="1600" i="1" dirty="0" smtClean="0"/>
                        <a:t>( от 1 года до </a:t>
                      </a:r>
                    </a:p>
                    <a:p>
                      <a:r>
                        <a:rPr lang="ru-RU" sz="1600" i="1" dirty="0" smtClean="0"/>
                        <a:t>3  трёх лет) 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Сохраняется значимость взаимоотношений с матерью, но важным становится взаимоотношения с отцом.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Формирование  образа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 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Слишком быстрое отделение ребенка,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(выхода матери на работу, помещения ребёнка в ясли, рождение второго ребёнка </a:t>
                      </a:r>
                      <a:r>
                        <a:rPr lang="ru-RU" sz="16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и.д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rtl="0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Продолжение постоянной опеки над ребёнком, которую нередко проявляет слишком тревожная мать.</a:t>
                      </a:r>
                    </a:p>
                    <a:p>
                      <a:pPr rtl="0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отца. (о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тец в этом возрасте должен быть физически и эмоционально доступен ребёнку, поскольку он):</a:t>
                      </a:r>
                    </a:p>
                    <a:p>
                      <a:pPr rtl="0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Подаёт ребёнку пример отношений с матерью;</a:t>
                      </a:r>
                    </a:p>
                    <a:p>
                      <a:pPr rtl="0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Является менее конфликтным объектом, чем мать, и становится источником защиты.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37330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Garamond" panose="02020404030301010803" pitchFamily="18" charset="0"/>
              </a:rPr>
              <a:t>Факторы среды наиболее значимы для психического здоровья </a:t>
            </a:r>
            <a:r>
              <a:rPr lang="ru-RU" sz="20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детей</a:t>
            </a:r>
            <a:endParaRPr lang="ru-RU" sz="20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13799"/>
          <a:stretch/>
        </p:blipFill>
        <p:spPr>
          <a:xfrm>
            <a:off x="-8202" y="0"/>
            <a:ext cx="9214945" cy="685800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576824"/>
              </p:ext>
            </p:extLst>
          </p:nvPr>
        </p:nvGraphicFramePr>
        <p:xfrm>
          <a:off x="827584" y="701244"/>
          <a:ext cx="7920880" cy="429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  <a:gridCol w="1656184"/>
                <a:gridCol w="4896544"/>
              </a:tblGrid>
              <a:tr h="30670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Фактор</a:t>
                      </a:r>
                      <a:r>
                        <a:rPr lang="ru-RU" sz="18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риска 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неблагоприятные типы взаимодействия</a:t>
                      </a:r>
                      <a:endParaRPr lang="ru-RU" b="1" dirty="0"/>
                    </a:p>
                  </a:txBody>
                  <a:tcPr/>
                </a:tc>
              </a:tr>
              <a:tr h="3932480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Дошкольный возраст 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от 3- до 6-7 лет).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 по типу: «ребёнок- кумир семьи»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удовлетворение потребностей ребёнка превалирует над удовлетворением потребностей остальных членов семьи.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одного из родителей или же конфликтные отношения между ними. 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могут привести к нарушениям у ребёнка половой идентификации и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развитию невротических симптомов: </a:t>
                      </a:r>
                      <a:r>
                        <a:rPr lang="ru-RU" sz="16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энуреза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истерических приступов страха и фобий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характерным изменениям в поведении: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сильно выраженной общей готовности к реагированию, боязливости и робости,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недостаточной способности к</a:t>
                      </a:r>
                      <a:r>
                        <a:rPr lang="ru-RU" sz="16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фантазированию, покорности,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склонности к депрессивным настроениям.</a:t>
                      </a:r>
                      <a:endParaRPr lang="ru-RU" sz="1600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27584" y="1886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Garamond" panose="02020404030301010803" pitchFamily="18" charset="0"/>
              </a:rPr>
              <a:t>Факторы среды наиболее значимы для психического здоровья детей</a:t>
            </a:r>
          </a:p>
        </p:txBody>
      </p:sp>
      <p:pic>
        <p:nvPicPr>
          <p:cNvPr id="3074" name="Picture 2" descr="https://prophotopro.net/wp-content/uploads/2015/06/%D0%BB%D0%B0%D0%B3%D0%B5%D1%80%D1%8C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5" t="2241" r="14067"/>
          <a:stretch/>
        </p:blipFill>
        <p:spPr bwMode="auto">
          <a:xfrm>
            <a:off x="683568" y="3429000"/>
            <a:ext cx="310661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13799"/>
          <a:stretch/>
        </p:blipFill>
        <p:spPr>
          <a:xfrm>
            <a:off x="3940" y="0"/>
            <a:ext cx="921494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159023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Социальные факторы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риска, вызывающие нарушения психического здоровья дошкольников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77758"/>
              </p:ext>
            </p:extLst>
          </p:nvPr>
        </p:nvGraphicFramePr>
        <p:xfrm>
          <a:off x="395535" y="908720"/>
          <a:ext cx="8496945" cy="539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/>
                <a:gridCol w="3024336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факторы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последствия</a:t>
                      </a:r>
                      <a:endParaRPr lang="ru-RU" dirty="0"/>
                    </a:p>
                  </a:txBody>
                  <a:tcPr/>
                </a:tc>
              </a:tr>
              <a:tr h="1645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Социально-культурный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ускорение темпа современной жизни,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дефицит времени,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 чрезмерная загруженность родителей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 невротизация, </a:t>
                      </a:r>
                    </a:p>
                    <a:p>
                      <a:r>
                        <a:rPr lang="ru-RU" sz="1400" dirty="0" smtClean="0"/>
                        <a:t>- недостаточные условия для снятия эмоционального напряжения и для расслабления.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появление множества личностных проблем оказывающих негативное влияние на их психику. </a:t>
                      </a:r>
                    </a:p>
                  </a:txBody>
                  <a:tcPr/>
                </a:tc>
              </a:tr>
              <a:tr h="1215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социально-экономические факторы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/>
                        <a:t>- неудовлетворительные жилищно-бытовые условия,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/>
                        <a:t>- занятость родителей,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/>
                        <a:t>- ранний выход матери на - работу и помещение ребенка в ясли.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Помещение детей в раннем возрасте (до 3-х лет) в ДОУ является сильным психотравмирующим событием, поскольку такие дети еще не готовы к разлуке с матерью.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социально-психический фактор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/>
                        <a:t>- дисгармония семейных отношений,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/>
                        <a:t>- дисгармония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/>
                        <a:t>семейного воспитания,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/>
                        <a:t>- нарушения в сфере детско-родительских отношений.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ссоры между родителями воспринимается ребенком как </a:t>
                      </a:r>
                      <a:r>
                        <a:rPr lang="ru-RU" sz="1400" i="1" dirty="0" smtClean="0">
                          <a:solidFill>
                            <a:srgbClr val="C00000"/>
                          </a:solidFill>
                        </a:rPr>
                        <a:t>тревожное событие, ситуация опасности</a:t>
                      </a:r>
                      <a:r>
                        <a:rPr lang="ru-RU" sz="1400" dirty="0" smtClean="0"/>
                        <a:t>, ребенок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склонен </a:t>
                      </a:r>
                      <a:r>
                        <a:rPr lang="ru-RU" sz="1400" i="1" dirty="0" smtClean="0">
                          <a:solidFill>
                            <a:srgbClr val="C00000"/>
                          </a:solidFill>
                        </a:rPr>
                        <a:t>чувствовать себя виноватым в возникшем конфликте, случившемся несчастье</a:t>
                      </a:r>
                      <a:r>
                        <a:rPr lang="ru-RU" sz="1400" dirty="0" smtClean="0"/>
                        <a:t>, поскольку не может понять причин ссор и объясняет все тем, что он плохой.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особенности ребенка (характер, темперамент, самооценка).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8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13799"/>
          <a:stretch/>
        </p:blipFill>
        <p:spPr>
          <a:xfrm>
            <a:off x="7388" y="0"/>
            <a:ext cx="921494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8396" y="188640"/>
            <a:ext cx="835292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Факторы риска, вызывающие нарушения психического здоровья дошкольников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81372"/>
              </p:ext>
            </p:extLst>
          </p:nvPr>
        </p:nvGraphicFramePr>
        <p:xfrm>
          <a:off x="204624" y="1142747"/>
          <a:ext cx="8820472" cy="33443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2568"/>
                <a:gridCol w="3707904"/>
              </a:tblGrid>
              <a:tr h="5646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Неблагоприятные семейные факторы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Неблагоприятные факторы в ДОУ</a:t>
                      </a:r>
                      <a:endParaRPr lang="ru-RU" sz="2000" dirty="0"/>
                    </a:p>
                  </a:txBody>
                  <a:tcPr/>
                </a:tc>
              </a:tr>
              <a:tr h="264330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Ребенок – «кумир» семьи;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Не полная семья;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Конфликтные отношения между родителями;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Родительское программирование;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Стили воспитания (</a:t>
                      </a:r>
                      <a:r>
                        <a:rPr lang="ru-RU" i="1" dirty="0" smtClean="0"/>
                        <a:t>диктаторские, </a:t>
                      </a:r>
                      <a:r>
                        <a:rPr lang="ru-RU" i="1" dirty="0" err="1" smtClean="0"/>
                        <a:t>гиперопека</a:t>
                      </a:r>
                      <a:r>
                        <a:rPr lang="ru-RU" i="1" dirty="0" smtClean="0"/>
                        <a:t>, </a:t>
                      </a:r>
                      <a:r>
                        <a:rPr lang="ru-RU" i="1" dirty="0" err="1" smtClean="0"/>
                        <a:t>гипоопека</a:t>
                      </a:r>
                      <a:r>
                        <a:rPr lang="ru-RU" i="1" dirty="0" smtClean="0"/>
                        <a:t>, сотрудничество</a:t>
                      </a:r>
                      <a:r>
                        <a:rPr lang="ru-RU" dirty="0" smtClean="0"/>
                        <a:t>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Проблемный характер семьи (</a:t>
                      </a:r>
                      <a:r>
                        <a:rPr lang="ru-RU" i="1" dirty="0" smtClean="0"/>
                        <a:t>антипедагогическая,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i="1" dirty="0" smtClean="0"/>
                        <a:t>     аморальная, </a:t>
                      </a:r>
                      <a:r>
                        <a:rPr lang="ru-RU" i="1" dirty="0" err="1" smtClean="0"/>
                        <a:t>асоциальная,кризис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Не налажена связь с педагогом;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Конфликтные отношения со сверстниками;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Типы воспитания в ДОУ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(авторитарный,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демократический,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либеральный)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s://ds04.infourok.ru/uploads/ex/0d07/000cf1ce-cb49a23f/hello_html_m5927b7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7461" r="1380" b="29953"/>
          <a:stretch/>
        </p:blipFill>
        <p:spPr bwMode="auto">
          <a:xfrm>
            <a:off x="1284020" y="4725144"/>
            <a:ext cx="7191159" cy="167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13799"/>
          <a:stretch/>
        </p:blipFill>
        <p:spPr>
          <a:xfrm>
            <a:off x="-70945" y="-16024"/>
            <a:ext cx="9214945" cy="6858000"/>
          </a:xfrm>
          <a:prstGeom prst="rect">
            <a:avLst/>
          </a:prstGeom>
        </p:spPr>
      </p:pic>
      <p:pic>
        <p:nvPicPr>
          <p:cNvPr id="3" name="Picture 2" descr="http://player.myshared.ru/31/1310907/slides/slide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21347" r="15173" b="26975"/>
          <a:stretch/>
        </p:blipFill>
        <p:spPr bwMode="auto">
          <a:xfrm>
            <a:off x="664988" y="972789"/>
            <a:ext cx="7809932" cy="3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layer.myshared.ru/31/1310907/slides/slide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t="8987" r="7717" b="82026"/>
          <a:stretch/>
        </p:blipFill>
        <p:spPr bwMode="auto">
          <a:xfrm>
            <a:off x="1445754" y="261681"/>
            <a:ext cx="6248400" cy="51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4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13799"/>
          <a:stretch/>
        </p:blipFill>
        <p:spPr>
          <a:xfrm>
            <a:off x="-70945" y="1290"/>
            <a:ext cx="9214945" cy="6858000"/>
          </a:xfrm>
          <a:prstGeom prst="rect">
            <a:avLst/>
          </a:prstGeom>
        </p:spPr>
      </p:pic>
      <p:pic>
        <p:nvPicPr>
          <p:cNvPr id="13" name="Picture 2" descr="http://player.myshared.ru/31/1310907/slides/slide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8" t="54223" r="6135" b="8853"/>
          <a:stretch/>
        </p:blipFill>
        <p:spPr bwMode="auto">
          <a:xfrm>
            <a:off x="2516484" y="3645024"/>
            <a:ext cx="4719812" cy="30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3260" y="200909"/>
            <a:ext cx="894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Создание в семье благоприятной для ребенка атмосферы</a:t>
            </a:r>
            <a:br>
              <a:rPr lang="ru-RU" sz="2400" b="1" dirty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2105" y="1757683"/>
            <a:ext cx="43492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Чаще общайтесь </a:t>
            </a:r>
            <a:r>
              <a:rPr lang="ru-RU" sz="2000" dirty="0"/>
              <a:t>с ребенком</a:t>
            </a:r>
            <a:r>
              <a:rPr lang="ru-RU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Проявляйте </a:t>
            </a:r>
            <a:r>
              <a:rPr lang="ru-RU" sz="2000" dirty="0"/>
              <a:t>внимание к ребенку</a:t>
            </a:r>
            <a:r>
              <a:rPr lang="ru-RU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Хвалите </a:t>
            </a:r>
            <a:r>
              <a:rPr lang="ru-RU" sz="2000" dirty="0"/>
              <a:t>за </a:t>
            </a:r>
            <a:r>
              <a:rPr lang="ru-RU" sz="2000" dirty="0" smtClean="0"/>
              <a:t>любые достижения;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Не злоупотребляйте наказаниями;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Оценивайте </a:t>
            </a:r>
            <a:r>
              <a:rPr lang="ru-RU" sz="2000" dirty="0"/>
              <a:t>поведение ребенка, а не его личность!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21392" y="1756381"/>
            <a:ext cx="45765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Нетерпение;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Раздражительность </a:t>
            </a:r>
            <a:r>
              <a:rPr lang="ru-RU" dirty="0"/>
              <a:t>по поводу</a:t>
            </a:r>
          </a:p>
          <a:p>
            <a:r>
              <a:rPr lang="ru-RU" dirty="0"/>
              <a:t>нерасторопности ребенка, </a:t>
            </a:r>
            <a:r>
              <a:rPr lang="ru-RU" dirty="0" smtClean="0"/>
              <a:t>его неумелости;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Переоценка его возможностей;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Передозировка трудовых обязанностей;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Унижения </a:t>
            </a:r>
            <a:r>
              <a:rPr lang="ru-RU" dirty="0"/>
              <a:t>в повседневной </a:t>
            </a:r>
            <a:r>
              <a:rPr lang="ru-RU" dirty="0" smtClean="0"/>
              <a:t>жизни.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3258" y="764704"/>
            <a:ext cx="8712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Потребность детей в </a:t>
            </a:r>
            <a:r>
              <a:rPr lang="ru-RU" dirty="0" smtClean="0"/>
              <a:t>эмоциональном  насыщении </a:t>
            </a:r>
            <a:r>
              <a:rPr lang="ru-RU" b="1" dirty="0">
                <a:solidFill>
                  <a:srgbClr val="00B050"/>
                </a:solidFill>
              </a:rPr>
              <a:t>врожденная</a:t>
            </a:r>
            <a:r>
              <a:rPr lang="ru-RU" dirty="0"/>
              <a:t> и постоянно</a:t>
            </a:r>
          </a:p>
          <a:p>
            <a:r>
              <a:rPr lang="ru-RU" dirty="0"/>
              <a:t>р</a:t>
            </a:r>
            <a:r>
              <a:rPr lang="ru-RU" dirty="0" smtClean="0"/>
              <a:t>азвивающаяся на всех этапах развития.</a:t>
            </a:r>
            <a:endParaRPr lang="ru-RU" dirty="0"/>
          </a:p>
          <a:p>
            <a:r>
              <a:rPr lang="ru-RU" sz="2400" b="1" dirty="0" smtClean="0">
                <a:solidFill>
                  <a:srgbClr val="00B050"/>
                </a:solidFill>
              </a:rPr>
              <a:t>Положительные эмоции</a:t>
            </a:r>
          </a:p>
          <a:p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7877" y="13342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Отрицательные эмоции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579</Words>
  <Application>Microsoft Office PowerPoint</Application>
  <PresentationFormat>Экран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Психологическое здоровье  детей дошкольного возраста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здоровье дошкольников в ДОУ  </dc:title>
  <dc:creator>Психолог</dc:creator>
  <cp:lastModifiedBy>Психолог</cp:lastModifiedBy>
  <cp:revision>43</cp:revision>
  <dcterms:created xsi:type="dcterms:W3CDTF">2021-12-13T05:37:58Z</dcterms:created>
  <dcterms:modified xsi:type="dcterms:W3CDTF">2021-12-15T04:15:49Z</dcterms:modified>
</cp:coreProperties>
</file>