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0"/>
  </p:notesMasterIdLst>
  <p:sldIdLst>
    <p:sldId id="256" r:id="rId2"/>
    <p:sldId id="257" r:id="rId3"/>
    <p:sldId id="272" r:id="rId4"/>
    <p:sldId id="258" r:id="rId5"/>
    <p:sldId id="268" r:id="rId6"/>
    <p:sldId id="286" r:id="rId7"/>
    <p:sldId id="267" r:id="rId8"/>
    <p:sldId id="276" r:id="rId9"/>
    <p:sldId id="277" r:id="rId10"/>
    <p:sldId id="278" r:id="rId11"/>
    <p:sldId id="265" r:id="rId12"/>
    <p:sldId id="260" r:id="rId13"/>
    <p:sldId id="273" r:id="rId14"/>
    <p:sldId id="279" r:id="rId15"/>
    <p:sldId id="263" r:id="rId16"/>
    <p:sldId id="266" r:id="rId17"/>
    <p:sldId id="282" r:id="rId18"/>
    <p:sldId id="283" r:id="rId19"/>
    <p:sldId id="284" r:id="rId20"/>
    <p:sldId id="285" r:id="rId21"/>
    <p:sldId id="287" r:id="rId22"/>
    <p:sldId id="270" r:id="rId23"/>
    <p:sldId id="271" r:id="rId24"/>
    <p:sldId id="288" r:id="rId25"/>
    <p:sldId id="264" r:id="rId26"/>
    <p:sldId id="289" r:id="rId27"/>
    <p:sldId id="290" r:id="rId28"/>
    <p:sldId id="291"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42AF0-2312-4BEB-BEB0-FA46E0FB3157}" type="datetimeFigureOut">
              <a:rPr lang="ru-RU" smtClean="0"/>
              <a:t>20.04.2021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70C5C-FACD-47CA-9A69-6DEC53A6F296}" type="slidenum">
              <a:rPr lang="ru-RU" smtClean="0"/>
              <a:t>‹#›</a:t>
            </a:fld>
            <a:endParaRPr lang="ru-RU"/>
          </a:p>
        </p:txBody>
      </p:sp>
    </p:spTree>
    <p:extLst>
      <p:ext uri="{BB962C8B-B14F-4D97-AF65-F5344CB8AC3E}">
        <p14:creationId xmlns:p14="http://schemas.microsoft.com/office/powerpoint/2010/main" val="132069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E770C5C-FACD-47CA-9A69-6DEC53A6F296}" type="slidenum">
              <a:rPr lang="ru-RU" smtClean="0"/>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E770C5C-FACD-47CA-9A69-6DEC53A6F296}" type="slidenum">
              <a:rPr lang="ru-RU" smtClean="0"/>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05200" y="1498602"/>
            <a:ext cx="5257800" cy="3298825"/>
          </a:xfrm>
        </p:spPr>
        <p:txBody>
          <a:bodyPr>
            <a:normAutofit/>
          </a:bodyPr>
          <a:lstStyle>
            <a:lvl1pPr>
              <a:lnSpc>
                <a:spcPct val="90000"/>
              </a:lnSpc>
              <a:defRPr sz="5400" cap="none" baseline="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3505200" y="4927600"/>
            <a:ext cx="52578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ru-RU" noProof="0" smtClean="0"/>
              <a:t>Образец подзаголовка</a:t>
            </a:r>
            <a:endParaRPr lang="ru-RU" noProof="0" dirty="0"/>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lvl1pPr>
              <a:defRPr/>
            </a:lvl1pPr>
          </a:lstStyle>
          <a:p>
            <a:pPr>
              <a:defRPr/>
            </a:pPr>
            <a:fld id="{870458FD-B7DF-4F70-B469-5F7C44054B22}" type="datetimeFigureOut">
              <a:rPr lang="ru-RU"/>
              <a:pPr>
                <a:defRPr/>
              </a:pPr>
              <a:t>20.04.2021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CEA971C-287A-49C0-89FE-BBCD77C91217}" type="slidenum">
              <a:rPr lang="ru-RU"/>
              <a:pPr>
                <a:defRPr/>
              </a:pPr>
              <a:t>‹#›</a:t>
            </a:fld>
            <a:endParaRPr lang="ru-RU"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Заголовок 1"/>
          <p:cNvSpPr>
            <a:spLocks noGrp="1"/>
          </p:cNvSpPr>
          <p:nvPr>
            <p:ph type="title" orient="vert"/>
          </p:nvPr>
        </p:nvSpPr>
        <p:spPr>
          <a:xfrm>
            <a:off x="7391400" y="274639"/>
            <a:ext cx="1066800" cy="5897561"/>
          </a:xfrm>
        </p:spPr>
        <p:txBody>
          <a:bodyPr vert="eaVert"/>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838200" y="274639"/>
            <a:ext cx="6400800" cy="5897561"/>
          </a:xfrm>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lvl1pPr>
              <a:defRPr/>
            </a:lvl1pPr>
          </a:lstStyle>
          <a:p>
            <a:pPr>
              <a:defRPr/>
            </a:pPr>
            <a:fld id="{C2C10BD2-4969-40F9-BB4E-FEEFF7050E75}" type="datetimeFigureOut">
              <a:rPr lang="ru-RU"/>
              <a:pPr>
                <a:defRPr/>
              </a:pPr>
              <a:t>20.04.2021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31FA227-7801-477A-8A42-C475EDB2D185}" type="slidenum">
              <a:rPr lang="ru-RU"/>
              <a:pPr>
                <a:defRPr/>
              </a:pPr>
              <a:t>‹#›</a:t>
            </a:fld>
            <a:endParaRPr lang="ru-RU"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lvl1pPr>
              <a:defRPr/>
            </a:lvl1pPr>
          </a:lstStyle>
          <a:p>
            <a:pPr>
              <a:defRPr/>
            </a:pPr>
            <a:fld id="{B489CCFD-F84D-4039-8870-2E457762BC24}" type="datetimeFigureOut">
              <a:rPr lang="ru-RU"/>
              <a:pPr>
                <a:defRPr/>
              </a:pPr>
              <a:t>20.04.2021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D492FF2-9194-447F-BFF7-5724E0C5E8FD}" type="slidenum">
              <a:rPr lang="ru-RU"/>
              <a:pPr>
                <a:defRPr/>
              </a:pPr>
              <a:t>‹#›</a:t>
            </a:fld>
            <a:endParaRPr lang="ru-RU"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45000"/>
            <a:ext cx="5257800" cy="1930400"/>
          </a:xfrm>
        </p:spPr>
        <p:txBody>
          <a:bodyPr anchor="t">
            <a:normAutofit/>
          </a:bodyPr>
          <a:lstStyle>
            <a:lvl1pPr algn="l">
              <a:defRPr sz="5400" b="0" cap="none" baseline="0"/>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609600" y="3124201"/>
            <a:ext cx="52578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ru-RU" noProof="0" smtClean="0"/>
              <a:t>Образец текста</a:t>
            </a: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8382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47244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Дата 3"/>
          <p:cNvSpPr>
            <a:spLocks noGrp="1"/>
          </p:cNvSpPr>
          <p:nvPr>
            <p:ph type="dt" sz="half" idx="10"/>
          </p:nvPr>
        </p:nvSpPr>
        <p:spPr/>
        <p:txBody>
          <a:bodyPr/>
          <a:lstStyle>
            <a:lvl1pPr>
              <a:defRPr/>
            </a:lvl1pPr>
          </a:lstStyle>
          <a:p>
            <a:pPr>
              <a:defRPr/>
            </a:pPr>
            <a:fld id="{C05D4FD0-47ED-43D3-A249-08CCE13A9AD0}" type="datetimeFigureOut">
              <a:rPr lang="ru-RU"/>
              <a:pPr>
                <a:defRPr/>
              </a:pPr>
              <a:t>20.04.2021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DFB9D24-09C8-429E-B016-12953D4AD6FE}" type="slidenum">
              <a:rPr lang="ru-RU"/>
              <a:pPr>
                <a:defRPr/>
              </a:pPr>
              <a:t>‹#›</a:t>
            </a:fld>
            <a:endParaRPr lang="ru-RU"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841249"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noProof="0" smtClean="0"/>
              <a:t>Образец текста</a:t>
            </a:r>
          </a:p>
        </p:txBody>
      </p:sp>
      <p:sp>
        <p:nvSpPr>
          <p:cNvPr id="4" name="Объект 3"/>
          <p:cNvSpPr>
            <a:spLocks noGrp="1"/>
          </p:cNvSpPr>
          <p:nvPr>
            <p:ph sz="half" idx="2"/>
          </p:nvPr>
        </p:nvSpPr>
        <p:spPr>
          <a:xfrm>
            <a:off x="8382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4727448"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noProof="0" smtClean="0"/>
              <a:t>Образец текста</a:t>
            </a:r>
          </a:p>
        </p:txBody>
      </p:sp>
      <p:sp>
        <p:nvSpPr>
          <p:cNvPr id="6" name="Объект 5"/>
          <p:cNvSpPr>
            <a:spLocks noGrp="1"/>
          </p:cNvSpPr>
          <p:nvPr>
            <p:ph sz="quarter" idx="4"/>
          </p:nvPr>
        </p:nvSpPr>
        <p:spPr>
          <a:xfrm>
            <a:off x="47244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3"/>
          <p:cNvSpPr>
            <a:spLocks noGrp="1"/>
          </p:cNvSpPr>
          <p:nvPr>
            <p:ph type="dt" sz="half" idx="10"/>
          </p:nvPr>
        </p:nvSpPr>
        <p:spPr/>
        <p:txBody>
          <a:bodyPr/>
          <a:lstStyle>
            <a:lvl1pPr>
              <a:defRPr/>
            </a:lvl1pPr>
          </a:lstStyle>
          <a:p>
            <a:pPr>
              <a:defRPr/>
            </a:pPr>
            <a:fld id="{238F049D-869F-41AE-B035-F1B20A8E4FF0}" type="datetimeFigureOut">
              <a:rPr lang="ru-RU"/>
              <a:pPr>
                <a:defRPr/>
              </a:pPr>
              <a:t>20.04.2021</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AD444DE-29FC-4916-AF08-544FF00B9BFD}" type="slidenum">
              <a:rPr lang="ru-RU"/>
              <a:pPr>
                <a:defRPr/>
              </a:pPr>
              <a:t>‹#›</a:t>
            </a:fld>
            <a:endParaRPr lang="ru-RU"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Дата 3"/>
          <p:cNvSpPr>
            <a:spLocks noGrp="1"/>
          </p:cNvSpPr>
          <p:nvPr>
            <p:ph type="dt" sz="half" idx="10"/>
          </p:nvPr>
        </p:nvSpPr>
        <p:spPr/>
        <p:txBody>
          <a:bodyPr/>
          <a:lstStyle>
            <a:lvl1pPr>
              <a:defRPr/>
            </a:lvl1pPr>
          </a:lstStyle>
          <a:p>
            <a:pPr>
              <a:defRPr/>
            </a:pPr>
            <a:fld id="{B4173C54-95E0-4E79-A226-4DF81E892313}" type="datetimeFigureOut">
              <a:rPr lang="ru-RU"/>
              <a:pPr>
                <a:defRPr/>
              </a:pPr>
              <a:t>20.04.2021</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3E15F72-BA06-4285-B2A4-5ECB0BC62459}" type="slidenum">
              <a:rPr lang="ru-RU"/>
              <a:pPr>
                <a:defRPr/>
              </a:pPr>
              <a:t>‹#›</a:t>
            </a:fld>
            <a:endParaRPr lang="ru-RU"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9988052C-F1C2-40C9-86F1-3842B67E245E}" type="datetimeFigureOut">
              <a:rPr lang="ru-RU"/>
              <a:pPr>
                <a:defRPr/>
              </a:pPr>
              <a:t>20.04.2021</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D560C966-07FA-49AC-AE5F-536C150B1E1D}" type="slidenum">
              <a:rPr lang="ru-RU"/>
              <a:pPr>
                <a:defRPr/>
              </a:pPr>
              <a:t>‹#›</a:t>
            </a:fld>
            <a:endParaRPr lang="ru-RU"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ru-RU" dirty="0"/>
          </a:p>
        </p:txBody>
      </p:sp>
      <p:sp>
        <p:nvSpPr>
          <p:cNvPr id="2" name="Заголовок 1"/>
          <p:cNvSpPr>
            <a:spLocks noGrp="1"/>
          </p:cNvSpPr>
          <p:nvPr>
            <p:ph type="title"/>
          </p:nvPr>
        </p:nvSpPr>
        <p:spPr>
          <a:xfrm>
            <a:off x="228601" y="1701800"/>
            <a:ext cx="2514600" cy="2844800"/>
          </a:xfrm>
        </p:spPr>
        <p:txBody>
          <a:bodyPr>
            <a:normAutofit/>
          </a:bodyPr>
          <a:lstStyle>
            <a:lvl1pPr algn="l">
              <a:defRPr sz="2000" b="1"/>
            </a:lvl1pPr>
          </a:lstStyle>
          <a:p>
            <a:r>
              <a:rPr lang="ru-RU" noProof="0" smtClean="0"/>
              <a:t>Образец заголовка</a:t>
            </a:r>
            <a:endParaRPr lang="ru-RU" noProof="0" dirty="0"/>
          </a:p>
        </p:txBody>
      </p:sp>
      <p:sp>
        <p:nvSpPr>
          <p:cNvPr id="3" name="Объект 2"/>
          <p:cNvSpPr>
            <a:spLocks noGrp="1"/>
          </p:cNvSpPr>
          <p:nvPr>
            <p:ph idx="1"/>
          </p:nvPr>
        </p:nvSpPr>
        <p:spPr>
          <a:xfrm>
            <a:off x="3352800" y="482600"/>
            <a:ext cx="51054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Текст 3"/>
          <p:cNvSpPr>
            <a:spLocks noGrp="1"/>
          </p:cNvSpPr>
          <p:nvPr>
            <p:ph type="body" sz="half" idx="2"/>
          </p:nvPr>
        </p:nvSpPr>
        <p:spPr>
          <a:xfrm>
            <a:off x="228601" y="4648200"/>
            <a:ext cx="25146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noProof="0" smtClean="0"/>
              <a:t>Образец текста</a:t>
            </a:r>
          </a:p>
        </p:txBody>
      </p:sp>
      <p:sp>
        <p:nvSpPr>
          <p:cNvPr id="6" name="Дата 4"/>
          <p:cNvSpPr>
            <a:spLocks noGrp="1"/>
          </p:cNvSpPr>
          <p:nvPr>
            <p:ph type="dt" sz="half" idx="10"/>
          </p:nvPr>
        </p:nvSpPr>
        <p:spPr/>
        <p:txBody>
          <a:bodyPr/>
          <a:lstStyle>
            <a:lvl1pPr>
              <a:defRPr/>
            </a:lvl1pPr>
          </a:lstStyle>
          <a:p>
            <a:pPr>
              <a:defRPr/>
            </a:pPr>
            <a:fld id="{BAD5ABAE-9C94-4D54-9561-E5B385E94450}" type="datetimeFigureOut">
              <a:rPr lang="ru-RU"/>
              <a:pPr>
                <a:defRPr/>
              </a:pPr>
              <a:t>20.04.2021</a:t>
            </a:fld>
            <a:endParaRPr lang="ru-RU" dirty="0"/>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7FEC5332-16BD-47FD-B0C4-2EBC7028EDFE}" type="slidenum">
              <a:rPr lang="ru-RU"/>
              <a:pPr>
                <a:defRPr/>
              </a:pPr>
              <a:t>‹#›</a:t>
            </a:fld>
            <a:endParaRPr lang="ru-RU"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ru-RU" dirty="0"/>
          </a:p>
        </p:txBody>
      </p:sp>
      <p:sp>
        <p:nvSpPr>
          <p:cNvPr id="2" name="Заголовок 1"/>
          <p:cNvSpPr>
            <a:spLocks noGrp="1"/>
          </p:cNvSpPr>
          <p:nvPr>
            <p:ph type="title"/>
          </p:nvPr>
        </p:nvSpPr>
        <p:spPr>
          <a:xfrm>
            <a:off x="1828800" y="4800600"/>
            <a:ext cx="5486400" cy="762000"/>
          </a:xfrm>
        </p:spPr>
        <p:txBody>
          <a:bodyPr>
            <a:normAutofit/>
          </a:bodyPr>
          <a:lstStyle>
            <a:lvl1pPr algn="l">
              <a:defRPr sz="2000" b="1"/>
            </a:lvl1pPr>
          </a:lstStyle>
          <a:p>
            <a:r>
              <a:rPr lang="ru-RU" noProof="0" smtClean="0"/>
              <a:t>Образец заголовка</a:t>
            </a:r>
            <a:endParaRPr lang="ru-RU" noProof="0" dirty="0"/>
          </a:p>
        </p:txBody>
      </p:sp>
      <p:sp>
        <p:nvSpPr>
          <p:cNvPr id="3" name="Рисунок 2"/>
          <p:cNvSpPr>
            <a:spLocks noGrp="1"/>
          </p:cNvSpPr>
          <p:nvPr>
            <p:ph type="pic" idx="1"/>
          </p:nvPr>
        </p:nvSpPr>
        <p:spPr>
          <a:xfrm>
            <a:off x="1828800" y="279402"/>
            <a:ext cx="5486400"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828800" y="5562600"/>
            <a:ext cx="54864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noProof="0" smtClean="0"/>
              <a:t>Образец текста</a:t>
            </a:r>
          </a:p>
        </p:txBody>
      </p:sp>
      <p:sp>
        <p:nvSpPr>
          <p:cNvPr id="6" name="Дата 4"/>
          <p:cNvSpPr>
            <a:spLocks noGrp="1"/>
          </p:cNvSpPr>
          <p:nvPr>
            <p:ph type="dt" sz="half" idx="10"/>
          </p:nvPr>
        </p:nvSpPr>
        <p:spPr/>
        <p:txBody>
          <a:bodyPr/>
          <a:lstStyle>
            <a:lvl1pPr>
              <a:defRPr/>
            </a:lvl1pPr>
          </a:lstStyle>
          <a:p>
            <a:pPr>
              <a:defRPr/>
            </a:pPr>
            <a:fld id="{306FDEA7-59ED-452B-A799-AAED658D769F}" type="datetimeFigureOut">
              <a:rPr lang="ru-RU"/>
              <a:pPr>
                <a:defRPr/>
              </a:pPr>
              <a:t>20.04.2021</a:t>
            </a:fld>
            <a:endParaRPr lang="ru-RU" dirty="0"/>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02CAFD26-A4DD-4DC0-AB79-D050438BFA9A}" type="slidenum">
              <a:rPr lang="ru-RU"/>
              <a:pPr>
                <a:defRPr/>
              </a:pPr>
              <a:t>‹#›</a:t>
            </a:fld>
            <a:endParaRPr lang="ru-RU"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ru-RU" dirty="0"/>
          </a:p>
        </p:txBody>
      </p:sp>
      <p:sp>
        <p:nvSpPr>
          <p:cNvPr id="1027" name="Заголовок 1"/>
          <p:cNvSpPr>
            <a:spLocks noGrp="1"/>
          </p:cNvSpPr>
          <p:nvPr>
            <p:ph type="title"/>
          </p:nvPr>
        </p:nvSpPr>
        <p:spPr bwMode="auto">
          <a:xfrm>
            <a:off x="838200" y="76200"/>
            <a:ext cx="7620000" cy="1397000"/>
          </a:xfrm>
          <a:prstGeom prst="rect">
            <a:avLst/>
          </a:prstGeom>
          <a:noFill/>
          <a:ln w="9525">
            <a:noFill/>
            <a:miter lim="800000"/>
            <a:headEnd/>
            <a:tailEnd/>
          </a:ln>
        </p:spPr>
        <p:txBody>
          <a:bodyPr vert="horz" wrap="square" lIns="121899" tIns="60949" rIns="121899" bIns="60949" numCol="1" anchor="b"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838200" y="1701800"/>
            <a:ext cx="7620000" cy="4470400"/>
          </a:xfrm>
          <a:prstGeom prst="rect">
            <a:avLst/>
          </a:prstGeom>
          <a:noFill/>
          <a:ln w="9525">
            <a:noFill/>
            <a:miter lim="800000"/>
            <a:headEnd/>
            <a:tailEnd/>
          </a:ln>
        </p:spPr>
        <p:txBody>
          <a:bodyPr vert="horz" wrap="square" lIns="121899" tIns="60949" rIns="121899" bIns="60949"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400800"/>
            <a:ext cx="2057400" cy="320675"/>
          </a:xfrm>
          <a:prstGeom prst="rect">
            <a:avLst/>
          </a:prstGeom>
        </p:spPr>
        <p:txBody>
          <a:bodyPr vert="horz" lIns="121899" tIns="60949" rIns="121899" bIns="60949" rtlCol="0" anchor="b"/>
          <a:lstStyle>
            <a:lvl1pPr algn="l" fontAlgn="auto">
              <a:spcBef>
                <a:spcPts val="0"/>
              </a:spcBef>
              <a:spcAft>
                <a:spcPts val="0"/>
              </a:spcAft>
              <a:defRPr sz="1200">
                <a:solidFill>
                  <a:schemeClr val="tx2">
                    <a:lumMod val="50000"/>
                    <a:lumOff val="50000"/>
                  </a:schemeClr>
                </a:solidFill>
                <a:latin typeface="+mn-lt"/>
                <a:cs typeface="+mn-cs"/>
              </a:defRPr>
            </a:lvl1pPr>
          </a:lstStyle>
          <a:p>
            <a:pPr>
              <a:defRPr/>
            </a:pPr>
            <a:fld id="{39F9F8D4-51F2-4FE2-9D8C-2FE65A6FA702}" type="datetimeFigureOut">
              <a:rPr lang="ru-RU"/>
              <a:pPr>
                <a:defRPr/>
              </a:pPr>
              <a:t>20.04.2021</a:t>
            </a:fld>
            <a:endParaRPr lang="ru-RU" dirty="0"/>
          </a:p>
        </p:txBody>
      </p:sp>
      <p:sp>
        <p:nvSpPr>
          <p:cNvPr id="5" name="Нижний колонтитул 4"/>
          <p:cNvSpPr>
            <a:spLocks noGrp="1"/>
          </p:cNvSpPr>
          <p:nvPr>
            <p:ph type="ftr" sz="quarter" idx="3"/>
          </p:nvPr>
        </p:nvSpPr>
        <p:spPr>
          <a:xfrm>
            <a:off x="2932113" y="6400800"/>
            <a:ext cx="4662487" cy="320675"/>
          </a:xfrm>
          <a:prstGeom prst="rect">
            <a:avLst/>
          </a:prstGeom>
        </p:spPr>
        <p:txBody>
          <a:bodyPr vert="horz" lIns="121899" tIns="60949" rIns="121899" bIns="60949" rtlCol="0" anchor="b"/>
          <a:lstStyle>
            <a:lvl1pPr algn="ctr" fontAlgn="auto">
              <a:spcBef>
                <a:spcPts val="0"/>
              </a:spcBef>
              <a:spcAft>
                <a:spcPts val="0"/>
              </a:spcAft>
              <a:defRPr sz="1200">
                <a:solidFill>
                  <a:schemeClr val="tx2">
                    <a:lumMod val="50000"/>
                    <a:lumOff val="50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7627938" y="6400800"/>
            <a:ext cx="830262" cy="320675"/>
          </a:xfrm>
          <a:prstGeom prst="rect">
            <a:avLst/>
          </a:prstGeom>
        </p:spPr>
        <p:txBody>
          <a:bodyPr vert="horz" lIns="121899" tIns="60949" rIns="121899" bIns="60949" rtlCol="0" anchor="b"/>
          <a:lstStyle>
            <a:lvl1pPr algn="r" fontAlgn="auto">
              <a:spcBef>
                <a:spcPts val="0"/>
              </a:spcBef>
              <a:spcAft>
                <a:spcPts val="0"/>
              </a:spcAft>
              <a:defRPr sz="1200">
                <a:solidFill>
                  <a:schemeClr val="tx2">
                    <a:lumMod val="50000"/>
                    <a:lumOff val="50000"/>
                  </a:schemeClr>
                </a:solidFill>
                <a:latin typeface="+mn-lt"/>
                <a:cs typeface="+mn-cs"/>
              </a:defRPr>
            </a:lvl1pPr>
          </a:lstStyle>
          <a:p>
            <a:pPr>
              <a:defRPr/>
            </a:pPr>
            <a:fld id="{79F27F08-3C3C-457D-8D60-8D7661862D15}"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09" r:id="rId1"/>
    <p:sldLayoutId id="2147483708" r:id="rId2"/>
    <p:sldLayoutId id="2147483710" r:id="rId3"/>
    <p:sldLayoutId id="2147483707" r:id="rId4"/>
    <p:sldLayoutId id="2147483706" r:id="rId5"/>
    <p:sldLayoutId id="2147483705" r:id="rId6"/>
    <p:sldLayoutId id="2147483711" r:id="rId7"/>
    <p:sldLayoutId id="2147483712" r:id="rId8"/>
    <p:sldLayoutId id="2147483713" r:id="rId9"/>
    <p:sldLayoutId id="2147483704" r:id="rId10"/>
    <p:sldLayoutId id="2147483703" r:id="rId11"/>
  </p:sldLayoutIdLst>
  <p:transition spd="med">
    <p:fade/>
  </p:transition>
  <p:timing>
    <p:tnLst>
      <p:par>
        <p:cTn id="1" dur="indefinite" restart="never" nodeType="tmRoot"/>
      </p:par>
    </p:tnLst>
  </p:timing>
  <p:txStyles>
    <p:titleStyle>
      <a:lvl1pPr algn="l" defTabSz="1217613" rtl="0" eaLnBrk="0" fontAlgn="base" hangingPunct="0">
        <a:lnSpc>
          <a:spcPct val="85000"/>
        </a:lnSpc>
        <a:spcBef>
          <a:spcPct val="0"/>
        </a:spcBef>
        <a:spcAft>
          <a:spcPct val="0"/>
        </a:spcAft>
        <a:defRPr sz="4400" kern="1200">
          <a:solidFill>
            <a:schemeClr val="tx1"/>
          </a:solidFill>
          <a:latin typeface="+mj-lt"/>
          <a:ea typeface="+mj-ea"/>
          <a:cs typeface="+mj-cs"/>
        </a:defRPr>
      </a:lvl1pPr>
      <a:lvl2pPr algn="l" defTabSz="1217613" rtl="0" eaLnBrk="0" fontAlgn="base" hangingPunct="0">
        <a:lnSpc>
          <a:spcPct val="85000"/>
        </a:lnSpc>
        <a:spcBef>
          <a:spcPct val="0"/>
        </a:spcBef>
        <a:spcAft>
          <a:spcPct val="0"/>
        </a:spcAft>
        <a:defRPr sz="4400">
          <a:solidFill>
            <a:schemeClr val="tx1"/>
          </a:solidFill>
          <a:latin typeface="Century Gothic" pitchFamily="34" charset="0"/>
        </a:defRPr>
      </a:lvl2pPr>
      <a:lvl3pPr algn="l" defTabSz="1217613" rtl="0" eaLnBrk="0" fontAlgn="base" hangingPunct="0">
        <a:lnSpc>
          <a:spcPct val="85000"/>
        </a:lnSpc>
        <a:spcBef>
          <a:spcPct val="0"/>
        </a:spcBef>
        <a:spcAft>
          <a:spcPct val="0"/>
        </a:spcAft>
        <a:defRPr sz="4400">
          <a:solidFill>
            <a:schemeClr val="tx1"/>
          </a:solidFill>
          <a:latin typeface="Century Gothic" pitchFamily="34" charset="0"/>
        </a:defRPr>
      </a:lvl3pPr>
      <a:lvl4pPr algn="l" defTabSz="1217613" rtl="0" eaLnBrk="0" fontAlgn="base" hangingPunct="0">
        <a:lnSpc>
          <a:spcPct val="85000"/>
        </a:lnSpc>
        <a:spcBef>
          <a:spcPct val="0"/>
        </a:spcBef>
        <a:spcAft>
          <a:spcPct val="0"/>
        </a:spcAft>
        <a:defRPr sz="4400">
          <a:solidFill>
            <a:schemeClr val="tx1"/>
          </a:solidFill>
          <a:latin typeface="Century Gothic" pitchFamily="34" charset="0"/>
        </a:defRPr>
      </a:lvl4pPr>
      <a:lvl5pPr algn="l" defTabSz="1217613" rtl="0" eaLnBrk="0" fontAlgn="base" hangingPunct="0">
        <a:lnSpc>
          <a:spcPct val="85000"/>
        </a:lnSpc>
        <a:spcBef>
          <a:spcPct val="0"/>
        </a:spcBef>
        <a:spcAft>
          <a:spcPct val="0"/>
        </a:spcAft>
        <a:defRPr sz="4400">
          <a:solidFill>
            <a:schemeClr val="tx1"/>
          </a:solidFill>
          <a:latin typeface="Century Gothic" pitchFamily="34" charset="0"/>
        </a:defRPr>
      </a:lvl5pPr>
      <a:lvl6pPr marL="457200" algn="l" defTabSz="1217613" rtl="0" fontAlgn="base">
        <a:lnSpc>
          <a:spcPct val="85000"/>
        </a:lnSpc>
        <a:spcBef>
          <a:spcPct val="0"/>
        </a:spcBef>
        <a:spcAft>
          <a:spcPct val="0"/>
        </a:spcAft>
        <a:defRPr sz="4400">
          <a:solidFill>
            <a:schemeClr val="tx1"/>
          </a:solidFill>
          <a:latin typeface="Century Gothic" pitchFamily="34" charset="0"/>
        </a:defRPr>
      </a:lvl6pPr>
      <a:lvl7pPr marL="914400" algn="l" defTabSz="1217613" rtl="0" fontAlgn="base">
        <a:lnSpc>
          <a:spcPct val="85000"/>
        </a:lnSpc>
        <a:spcBef>
          <a:spcPct val="0"/>
        </a:spcBef>
        <a:spcAft>
          <a:spcPct val="0"/>
        </a:spcAft>
        <a:defRPr sz="4400">
          <a:solidFill>
            <a:schemeClr val="tx1"/>
          </a:solidFill>
          <a:latin typeface="Century Gothic" pitchFamily="34" charset="0"/>
        </a:defRPr>
      </a:lvl7pPr>
      <a:lvl8pPr marL="1371600" algn="l" defTabSz="1217613" rtl="0" fontAlgn="base">
        <a:lnSpc>
          <a:spcPct val="85000"/>
        </a:lnSpc>
        <a:spcBef>
          <a:spcPct val="0"/>
        </a:spcBef>
        <a:spcAft>
          <a:spcPct val="0"/>
        </a:spcAft>
        <a:defRPr sz="4400">
          <a:solidFill>
            <a:schemeClr val="tx1"/>
          </a:solidFill>
          <a:latin typeface="Century Gothic" pitchFamily="34" charset="0"/>
        </a:defRPr>
      </a:lvl8pPr>
      <a:lvl9pPr marL="1828800" algn="l" defTabSz="1217613" rtl="0" fontAlgn="base">
        <a:lnSpc>
          <a:spcPct val="85000"/>
        </a:lnSpc>
        <a:spcBef>
          <a:spcPct val="0"/>
        </a:spcBef>
        <a:spcAft>
          <a:spcPct val="0"/>
        </a:spcAft>
        <a:defRPr sz="4400">
          <a:solidFill>
            <a:schemeClr val="tx1"/>
          </a:solidFill>
          <a:latin typeface="Century Gothic" pitchFamily="34" charset="0"/>
        </a:defRPr>
      </a:lvl9pPr>
    </p:titleStyle>
    <p:bodyStyle>
      <a:lvl1pPr marL="303213" indent="-303213" algn="l" defTabSz="1217613" rtl="0" eaLnBrk="0" fontAlgn="base" hangingPunct="0">
        <a:lnSpc>
          <a:spcPct val="95000"/>
        </a:lnSpc>
        <a:spcBef>
          <a:spcPts val="1863"/>
        </a:spcBef>
        <a:spcAft>
          <a:spcPct val="0"/>
        </a:spcAft>
        <a:buSzPct val="100000"/>
        <a:buFont typeface="Arial" charset="0"/>
        <a:buChar char="•"/>
        <a:defRPr sz="2400" kern="1200">
          <a:solidFill>
            <a:schemeClr val="tx1"/>
          </a:solidFill>
          <a:latin typeface="+mn-lt"/>
          <a:ea typeface="+mn-ea"/>
          <a:cs typeface="+mn-cs"/>
        </a:defRPr>
      </a:lvl1pPr>
      <a:lvl2pPr marL="730250" indent="-303213" algn="l" defTabSz="1217613" rtl="0" eaLnBrk="0" fontAlgn="base" hangingPunct="0">
        <a:lnSpc>
          <a:spcPct val="95000"/>
        </a:lnSpc>
        <a:spcBef>
          <a:spcPts val="1063"/>
        </a:spcBef>
        <a:spcAft>
          <a:spcPct val="0"/>
        </a:spcAft>
        <a:buSzPct val="100000"/>
        <a:buFont typeface="Century Gothic" pitchFamily="34" charset="0"/>
        <a:buChar char="–"/>
        <a:defRPr sz="2000" kern="1200">
          <a:solidFill>
            <a:schemeClr val="tx1"/>
          </a:solidFill>
          <a:latin typeface="+mn-lt"/>
          <a:ea typeface="+mn-ea"/>
          <a:cs typeface="+mn-cs"/>
        </a:defRPr>
      </a:lvl2pPr>
      <a:lvl3pPr marL="1157288" indent="-303213" algn="l" defTabSz="1217613" rtl="0" eaLnBrk="0" fontAlgn="base" hangingPunct="0">
        <a:lnSpc>
          <a:spcPct val="95000"/>
        </a:lnSpc>
        <a:spcBef>
          <a:spcPts val="1063"/>
        </a:spcBef>
        <a:spcAft>
          <a:spcPct val="0"/>
        </a:spcAft>
        <a:buSzPct val="100000"/>
        <a:buFont typeface="Century Gothic" pitchFamily="34" charset="0"/>
        <a:buChar char="–"/>
        <a:defRPr kern="1200">
          <a:solidFill>
            <a:schemeClr val="tx1"/>
          </a:solidFill>
          <a:latin typeface="+mn-lt"/>
          <a:ea typeface="+mn-ea"/>
          <a:cs typeface="+mn-cs"/>
        </a:defRPr>
      </a:lvl3pPr>
      <a:lvl4pPr marL="1584325" indent="-303213" algn="l" defTabSz="1217613" rtl="0" eaLnBrk="0" fontAlgn="base" hangingPunct="0">
        <a:lnSpc>
          <a:spcPct val="95000"/>
        </a:lnSpc>
        <a:spcBef>
          <a:spcPts val="1063"/>
        </a:spcBef>
        <a:spcAft>
          <a:spcPct val="0"/>
        </a:spcAft>
        <a:buSzPct val="100000"/>
        <a:buFont typeface="Century Gothic" pitchFamily="34" charset="0"/>
        <a:buChar char="–"/>
        <a:defRPr kern="1200">
          <a:solidFill>
            <a:schemeClr val="tx1"/>
          </a:solidFill>
          <a:latin typeface="+mn-lt"/>
          <a:ea typeface="+mn-ea"/>
          <a:cs typeface="+mn-cs"/>
        </a:defRPr>
      </a:lvl4pPr>
      <a:lvl5pPr marL="2009775" indent="-303213" algn="l" defTabSz="1217613" rtl="0" eaLnBrk="0" fontAlgn="base" hangingPunct="0">
        <a:lnSpc>
          <a:spcPct val="95000"/>
        </a:lnSpc>
        <a:spcBef>
          <a:spcPts val="1063"/>
        </a:spcBef>
        <a:spcAft>
          <a:spcPct val="0"/>
        </a:spcAft>
        <a:buSzPct val="100000"/>
        <a:buFont typeface="Century Gothic" pitchFamily="34" charset="0"/>
        <a:buChar char="–"/>
        <a:defRPr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03848" y="318914"/>
            <a:ext cx="5865896" cy="1846558"/>
          </a:xfrm>
        </p:spPr>
        <p:txBody>
          <a:bodyPr rtlCol="0">
            <a:normAutofit/>
          </a:bodyPr>
          <a:lstStyle/>
          <a:p>
            <a:pPr algn="ctr" defTabSz="1218987" eaLnBrk="1" fontAlgn="auto" hangingPunct="1">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ПРОФИЛАКТИКА ЭМОЦИОНАЛЬНОГО </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ВЫГОРАНИЯ </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ПЕДАГОГОВ</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314" name="Подзаголовок 2"/>
          <p:cNvSpPr>
            <a:spLocks noGrp="1"/>
          </p:cNvSpPr>
          <p:nvPr>
            <p:ph type="subTitle" idx="1"/>
          </p:nvPr>
        </p:nvSpPr>
        <p:spPr>
          <a:xfrm>
            <a:off x="4716016" y="3212976"/>
            <a:ext cx="3786188" cy="2987461"/>
          </a:xfrm>
        </p:spPr>
        <p:txBody>
          <a:bodyPr/>
          <a:lstStyle/>
          <a:p>
            <a:pPr eaLnBrk="1" hangingPunct="1">
              <a:spcBef>
                <a:spcPct val="0"/>
              </a:spcBef>
            </a:pPr>
            <a:endParaRPr lang="ru-RU" dirty="0" smtClean="0"/>
          </a:p>
        </p:txBody>
      </p:sp>
      <p:pic>
        <p:nvPicPr>
          <p:cNvPr id="30722" name="Picture 2" descr="http://www.companion.ua/data/filestorage/magazines/2013/15-16/057(1).jpg"/>
          <p:cNvPicPr>
            <a:picLocks noChangeAspect="1" noChangeArrowheads="1"/>
          </p:cNvPicPr>
          <p:nvPr/>
        </p:nvPicPr>
        <p:blipFill>
          <a:blip r:embed="rId2" cstate="print"/>
          <a:srcRect/>
          <a:stretch>
            <a:fillRect/>
          </a:stretch>
        </p:blipFill>
        <p:spPr bwMode="auto">
          <a:xfrm>
            <a:off x="3779912" y="2165472"/>
            <a:ext cx="4426493" cy="3711800"/>
          </a:xfrm>
          <a:prstGeom prst="rect">
            <a:avLst/>
          </a:prstGeom>
          <a:ln>
            <a:noFill/>
          </a:ln>
          <a:effectLst>
            <a:softEdge rad="112500"/>
          </a:effectLst>
        </p:spPr>
      </p:pic>
      <p:sp>
        <p:nvSpPr>
          <p:cNvPr id="3" name="Прямоугольник 2"/>
          <p:cNvSpPr/>
          <p:nvPr/>
        </p:nvSpPr>
        <p:spPr>
          <a:xfrm>
            <a:off x="5292080" y="5733256"/>
            <a:ext cx="3370346" cy="584775"/>
          </a:xfrm>
          <a:prstGeom prst="rect">
            <a:avLst/>
          </a:prstGeom>
        </p:spPr>
        <p:txBody>
          <a:bodyPr wrap="none">
            <a:spAutoFit/>
          </a:bodyPr>
          <a:lstStyle/>
          <a:p>
            <a:r>
              <a:rPr lang="ru-RU" sz="1600" dirty="0" smtClean="0">
                <a:solidFill>
                  <a:schemeClr val="tx2"/>
                </a:solidFill>
                <a:latin typeface="Times New Roman" panose="02020603050405020304" pitchFamily="18" charset="0"/>
                <a:cs typeface="Times New Roman" panose="02020603050405020304" pitchFamily="18" charset="0"/>
              </a:rPr>
              <a:t>Подготовила: Педагог-психолог </a:t>
            </a:r>
            <a:r>
              <a:rPr lang="en-US" sz="1600" dirty="0" smtClean="0">
                <a:solidFill>
                  <a:schemeClr val="tx2"/>
                </a:solidFill>
                <a:latin typeface="Times New Roman" panose="02020603050405020304" pitchFamily="18" charset="0"/>
                <a:cs typeface="Times New Roman" panose="02020603050405020304" pitchFamily="18" charset="0"/>
              </a:rPr>
              <a:t>I</a:t>
            </a:r>
            <a:r>
              <a:rPr lang="ru-RU" sz="1600" dirty="0" smtClean="0">
                <a:solidFill>
                  <a:schemeClr val="tx2"/>
                </a:solidFill>
                <a:latin typeface="Times New Roman" panose="02020603050405020304" pitchFamily="18" charset="0"/>
                <a:cs typeface="Times New Roman" panose="02020603050405020304" pitchFamily="18" charset="0"/>
              </a:rPr>
              <a:t>КК</a:t>
            </a:r>
          </a:p>
          <a:p>
            <a:r>
              <a:rPr lang="ru-RU" sz="1600" dirty="0" smtClean="0">
                <a:solidFill>
                  <a:schemeClr val="tx2"/>
                </a:solidFill>
                <a:latin typeface="Times New Roman" panose="02020603050405020304" pitchFamily="18" charset="0"/>
                <a:cs typeface="Times New Roman" panose="02020603050405020304" pitchFamily="18" charset="0"/>
              </a:rPr>
              <a:t>                        </a:t>
            </a:r>
            <a:r>
              <a:rPr lang="ru-RU" sz="1600" dirty="0" err="1" smtClean="0">
                <a:solidFill>
                  <a:schemeClr val="tx2"/>
                </a:solidFill>
                <a:latin typeface="Times New Roman" panose="02020603050405020304" pitchFamily="18" charset="0"/>
                <a:cs typeface="Times New Roman" panose="02020603050405020304" pitchFamily="18" charset="0"/>
              </a:rPr>
              <a:t>Шалапугина</a:t>
            </a:r>
            <a:r>
              <a:rPr lang="ru-RU" sz="1600" dirty="0" smtClean="0">
                <a:solidFill>
                  <a:schemeClr val="tx2"/>
                </a:solidFill>
                <a:latin typeface="Times New Roman" panose="02020603050405020304" pitchFamily="18" charset="0"/>
                <a:cs typeface="Times New Roman" panose="02020603050405020304" pitchFamily="18" charset="0"/>
              </a:rPr>
              <a:t> Г.И.</a:t>
            </a:r>
            <a:endParaRPr lang="en-US" sz="1600" dirty="0" smtClean="0">
              <a:solidFill>
                <a:schemeClr val="tx2"/>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730528" y="6449774"/>
            <a:ext cx="1536896" cy="338554"/>
          </a:xfrm>
          <a:prstGeom prst="rect">
            <a:avLst/>
          </a:prstGeom>
        </p:spPr>
        <p:txBody>
          <a:bodyPr wrap="none">
            <a:spAutoFit/>
          </a:bodyPr>
          <a:lstStyle/>
          <a:p>
            <a:r>
              <a:rPr lang="ru-RU" sz="1600" dirty="0" smtClean="0">
                <a:solidFill>
                  <a:schemeClr val="tx2"/>
                </a:solidFill>
                <a:latin typeface="Times New Roman" panose="02020603050405020304" pitchFamily="18" charset="0"/>
                <a:cs typeface="Times New Roman" panose="02020603050405020304" pitchFamily="18" charset="0"/>
              </a:rPr>
              <a:t>Арамиль 2021г.</a:t>
            </a:r>
            <a:endParaRPr lang="en-US" sz="1600" dirty="0" smtClean="0">
              <a:solidFill>
                <a:schemeClr val="tx2"/>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051720" y="188640"/>
            <a:ext cx="6894512" cy="584775"/>
          </a:xfrm>
          <a:prstGeom prst="rect">
            <a:avLst/>
          </a:prstGeom>
        </p:spPr>
        <p:txBody>
          <a:bodyPr wrap="square">
            <a:spAutoFit/>
          </a:bodyPr>
          <a:lstStyle/>
          <a:p>
            <a:pPr algn="ctr"/>
            <a:r>
              <a:rPr lang="ru-RU" sz="1600" dirty="0">
                <a:solidFill>
                  <a:schemeClr val="tx2"/>
                </a:solidFill>
                <a:latin typeface="Times New Roman" panose="02020603050405020304" pitchFamily="18" charset="0"/>
                <a:cs typeface="Times New Roman" panose="02020603050405020304" pitchFamily="18" charset="0"/>
              </a:rPr>
              <a:t>Муниципальное автономное дошкольное образовательное учреждение</a:t>
            </a:r>
            <a:r>
              <a:rPr lang="ru-RU" sz="1600" dirty="0">
                <a:solidFill>
                  <a:schemeClr val="tx2"/>
                </a:solidFill>
                <a:latin typeface="Times New Roman" panose="02020603050405020304" pitchFamily="18" charset="0"/>
                <a:cs typeface="Times New Roman" panose="02020603050405020304" pitchFamily="18" charset="0"/>
              </a:rPr>
              <a:t/>
            </a:r>
            <a:br>
              <a:rPr lang="ru-RU" sz="1600" dirty="0">
                <a:solidFill>
                  <a:schemeClr val="tx2"/>
                </a:solidFill>
                <a:latin typeface="Times New Roman" panose="02020603050405020304" pitchFamily="18" charset="0"/>
                <a:cs typeface="Times New Roman" panose="02020603050405020304" pitchFamily="18" charset="0"/>
              </a:rPr>
            </a:br>
            <a:r>
              <a:rPr lang="ru-RU" sz="1600" dirty="0">
                <a:solidFill>
                  <a:schemeClr val="tx2"/>
                </a:solidFill>
                <a:latin typeface="Times New Roman" panose="02020603050405020304" pitchFamily="18" charset="0"/>
                <a:cs typeface="Times New Roman" panose="02020603050405020304" pitchFamily="18" charset="0"/>
              </a:rPr>
              <a:t>"Детский сад комбинированного вида № 4 "Солнышко"</a:t>
            </a:r>
            <a:endParaRPr lang="ru-RU" sz="16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260648"/>
            <a:ext cx="5768404" cy="757746"/>
          </a:xfrm>
        </p:spPr>
        <p:txBody>
          <a:bodyPr rtlCol="0">
            <a:normAutofit fontScale="90000"/>
          </a:bodyPr>
          <a:lstStyle/>
          <a:p>
            <a:pPr defTabSz="1218987" eaLnBrk="1" fontAlgn="auto" hangingPunct="1">
              <a:spcAft>
                <a:spcPts val="0"/>
              </a:spcAft>
              <a:defRPr/>
            </a:pPr>
            <a:r>
              <a:rPr lang="ru-RU" sz="2800" b="1" dirty="0" smtClean="0">
                <a:ln w="10541" cmpd="sng">
                  <a:solidFill>
                    <a:schemeClr val="accent1">
                      <a:shade val="88000"/>
                      <a:satMod val="110000"/>
                    </a:schemeClr>
                  </a:solidFill>
                  <a:prstDash val="solid"/>
                </a:ln>
                <a:solidFill>
                  <a:srgbClr val="00B050"/>
                </a:solidFill>
              </a:rPr>
              <a:t>Психофизические симптомы:</a:t>
            </a:r>
            <a:r>
              <a:rPr lang="ru-RU" sz="2800" dirty="0" smtClean="0">
                <a:solidFill>
                  <a:srgbClr val="00B050"/>
                </a:solidFill>
              </a:rPr>
              <a:t/>
            </a:r>
            <a:br>
              <a:rPr lang="ru-RU" sz="2800" dirty="0" smtClean="0">
                <a:solidFill>
                  <a:srgbClr val="00B050"/>
                </a:solidFill>
              </a:rPr>
            </a:br>
            <a:endParaRPr lang="ru-RU" sz="2800" dirty="0">
              <a:solidFill>
                <a:srgbClr val="00B050"/>
              </a:solidFill>
            </a:endParaRPr>
          </a:p>
        </p:txBody>
      </p:sp>
      <p:sp>
        <p:nvSpPr>
          <p:cNvPr id="3" name="Содержимое 2"/>
          <p:cNvSpPr>
            <a:spLocks noGrp="1"/>
          </p:cNvSpPr>
          <p:nvPr>
            <p:ph idx="1"/>
          </p:nvPr>
        </p:nvSpPr>
        <p:spPr>
          <a:xfrm>
            <a:off x="683568" y="928688"/>
            <a:ext cx="8208912" cy="5429250"/>
          </a:xfrm>
        </p:spPr>
        <p:txBody>
          <a:bodyPr rtlCol="0">
            <a:normAutofit fontScale="55000" lnSpcReduction="20000"/>
          </a:bodyPr>
          <a:lstStyle/>
          <a:p>
            <a:pPr marL="304747" indent="-304747" defTabSz="1218987" eaLnBrk="1" fontAlgn="auto" hangingPunct="1">
              <a:spcBef>
                <a:spcPts val="1866"/>
              </a:spcBef>
              <a:spcAft>
                <a:spcPts val="0"/>
              </a:spcAft>
              <a:buFont typeface="Arial" pitchFamily="34" charset="0"/>
              <a:buNone/>
              <a:defRPr/>
            </a:pPr>
            <a:r>
              <a:rPr lang="ru-RU" dirty="0" smtClean="0">
                <a:solidFill>
                  <a:schemeClr val="tx2"/>
                </a:solidFill>
                <a:latin typeface="Times New Roman" pitchFamily="18" charset="0"/>
                <a:cs typeface="Times New Roman" pitchFamily="18" charset="0"/>
              </a:rPr>
              <a:t>     </a:t>
            </a:r>
            <a:r>
              <a:rPr lang="ru-RU" sz="2900" dirty="0" smtClean="0">
                <a:solidFill>
                  <a:schemeClr val="tx2"/>
                </a:solidFill>
                <a:latin typeface="Times New Roman" pitchFamily="18" charset="0"/>
                <a:cs typeface="Times New Roman" pitchFamily="18" charset="0"/>
              </a:rPr>
              <a:t>чувство постоянной усталости не только по вечерам, но и по утрам, (симптом хронической усталости);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ощущение эмоционального и физического истощения;</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снижение восприимчивости и реактивности в связи с изменениями внешней среды (отсутствие реакции любопытства на фактор новизны или реакции страха на опасную ситуацию);</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общая </a:t>
            </a:r>
            <a:r>
              <a:rPr lang="ru-RU" sz="2900" dirty="0" err="1" smtClean="0">
                <a:solidFill>
                  <a:schemeClr val="tx2"/>
                </a:solidFill>
                <a:latin typeface="Times New Roman" pitchFamily="18" charset="0"/>
                <a:cs typeface="Times New Roman" pitchFamily="18" charset="0"/>
              </a:rPr>
              <a:t>аустенизация</a:t>
            </a:r>
            <a:r>
              <a:rPr lang="ru-RU" sz="2900" dirty="0" smtClean="0">
                <a:solidFill>
                  <a:schemeClr val="tx2"/>
                </a:solidFill>
                <a:latin typeface="Times New Roman" pitchFamily="18" charset="0"/>
                <a:cs typeface="Times New Roman" pitchFamily="18" charset="0"/>
              </a:rPr>
              <a:t> (слабость, снижение активности и энергии, ухудшение биохимии крови и гормональных показателей);</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частые беспричинные головные боли;</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постоянные расстройства желудочно-кишечного тракта;</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резкая потеря или резкое увеличение веса;</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полная или частичная бессонница;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постоянное заторможенное, сонливое состояние и желание спать в течение всего дня;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одышка или нарушения дыхания при физической или эмоциональной нагрузке;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заметное снижение внешней и внутренней сенсорной чувствительности: ухудшение зрения, слуха, обоняния и осязания, потеря внутренних, телесных ощущений.</a:t>
            </a:r>
            <a:endParaRPr lang="ru-RU" sz="2900" dirty="0">
              <a:solidFill>
                <a:schemeClr val="tx2"/>
              </a:solidFill>
              <a:latin typeface="Times New Roman" pitchFamily="18" charset="0"/>
              <a:cs typeface="Times New Roman" pitchFamily="18" charset="0"/>
            </a:endParaRPr>
          </a:p>
        </p:txBody>
      </p:sp>
      <p:sp>
        <p:nvSpPr>
          <p:cNvPr id="4" name="4-конечная звезда 3"/>
          <p:cNvSpPr/>
          <p:nvPr/>
        </p:nvSpPr>
        <p:spPr>
          <a:xfrm>
            <a:off x="857250" y="1143000"/>
            <a:ext cx="214313"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4-конечная звезда 4"/>
          <p:cNvSpPr/>
          <p:nvPr/>
        </p:nvSpPr>
        <p:spPr>
          <a:xfrm>
            <a:off x="857250" y="1571625"/>
            <a:ext cx="214313"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4-конечная звезда 5"/>
          <p:cNvSpPr/>
          <p:nvPr/>
        </p:nvSpPr>
        <p:spPr>
          <a:xfrm>
            <a:off x="857250" y="2071688"/>
            <a:ext cx="214313"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4-конечная звезда 6"/>
          <p:cNvSpPr/>
          <p:nvPr/>
        </p:nvSpPr>
        <p:spPr>
          <a:xfrm>
            <a:off x="928688" y="2714625"/>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4-конечная звезда 7"/>
          <p:cNvSpPr/>
          <p:nvPr/>
        </p:nvSpPr>
        <p:spPr>
          <a:xfrm>
            <a:off x="928688" y="3143250"/>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4-конечная звезда 8"/>
          <p:cNvSpPr/>
          <p:nvPr/>
        </p:nvSpPr>
        <p:spPr>
          <a:xfrm>
            <a:off x="928688" y="3429000"/>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4-конечная звезда 9"/>
          <p:cNvSpPr/>
          <p:nvPr/>
        </p:nvSpPr>
        <p:spPr>
          <a:xfrm>
            <a:off x="928688" y="3857625"/>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4-конечная звезда 10"/>
          <p:cNvSpPr/>
          <p:nvPr/>
        </p:nvSpPr>
        <p:spPr>
          <a:xfrm>
            <a:off x="928688" y="4214813"/>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4-конечная звезда 11"/>
          <p:cNvSpPr/>
          <p:nvPr/>
        </p:nvSpPr>
        <p:spPr>
          <a:xfrm>
            <a:off x="928688" y="5143500"/>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4-конечная звезда 12"/>
          <p:cNvSpPr/>
          <p:nvPr/>
        </p:nvSpPr>
        <p:spPr>
          <a:xfrm>
            <a:off x="928688" y="4643438"/>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4-конечная звезда 13"/>
          <p:cNvSpPr/>
          <p:nvPr/>
        </p:nvSpPr>
        <p:spPr>
          <a:xfrm>
            <a:off x="928688" y="5643563"/>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8520" y="29736"/>
            <a:ext cx="8928992" cy="5847536"/>
          </a:xfrm>
        </p:spPr>
        <p:txBody>
          <a:bodyPr rtlCol="0">
            <a:normAutofit fontScale="55000" lnSpcReduction="20000"/>
          </a:bodyPr>
          <a:lstStyle/>
          <a:p>
            <a:pPr marL="304747" indent="-304747" defTabSz="1218987" eaLnBrk="1" fontAlgn="auto" hangingPunct="1">
              <a:lnSpc>
                <a:spcPct val="120000"/>
              </a:lnSpc>
              <a:spcBef>
                <a:spcPts val="1866"/>
              </a:spcBef>
              <a:spcAft>
                <a:spcPts val="0"/>
              </a:spcAft>
              <a:buFont typeface="Arial" pitchFamily="34" charset="0"/>
              <a:buNone/>
              <a:defRPr/>
            </a:pPr>
            <a:r>
              <a:rPr lang="ru-RU" sz="3300" b="1" dirty="0" smtClean="0">
                <a:solidFill>
                  <a:srgbClr val="0070C0"/>
                </a:solidFill>
                <a:latin typeface="Times New Roman" panose="02020603050405020304" pitchFamily="18" charset="0"/>
                <a:cs typeface="Times New Roman" panose="02020603050405020304" pitchFamily="18" charset="0"/>
              </a:rPr>
              <a:t>   Основной </a:t>
            </a:r>
            <a:r>
              <a:rPr lang="ru-RU" sz="3300" b="1" dirty="0" smtClean="0">
                <a:solidFill>
                  <a:srgbClr val="0070C0"/>
                </a:solidFill>
                <a:latin typeface="Times New Roman" panose="02020603050405020304" pitchFamily="18" charset="0"/>
                <a:cs typeface="Times New Roman" panose="02020603050405020304" pitchFamily="18" charset="0"/>
              </a:rPr>
              <a:t>фактор – </a:t>
            </a:r>
            <a:r>
              <a:rPr lang="ru-RU" sz="3300" b="1" dirty="0" smtClean="0">
                <a:solidFill>
                  <a:srgbClr val="0070C0"/>
                </a:solidFill>
                <a:latin typeface="Times New Roman" panose="02020603050405020304" pitchFamily="18" charset="0"/>
                <a:cs typeface="Times New Roman" panose="02020603050405020304" pitchFamily="18" charset="0"/>
              </a:rPr>
              <a:t>это </a:t>
            </a:r>
            <a:r>
              <a:rPr lang="ru-RU" sz="3300" b="1" dirty="0" smtClean="0">
                <a:solidFill>
                  <a:srgbClr val="0070C0"/>
                </a:solidFill>
                <a:latin typeface="Times New Roman" panose="02020603050405020304" pitchFamily="18" charset="0"/>
                <a:cs typeface="Times New Roman" panose="02020603050405020304" pitchFamily="18" charset="0"/>
              </a:rPr>
              <a:t>хронический стресс на рабочем месте, к которому приводят:</a:t>
            </a:r>
          </a:p>
          <a:p>
            <a:pPr marL="304747" indent="-304747" algn="r" defTabSz="1218987" eaLnBrk="1" fontAlgn="auto" hangingPunct="1">
              <a:lnSpc>
                <a:spcPct val="120000"/>
              </a:lnSpc>
              <a:spcBef>
                <a:spcPts val="1866"/>
              </a:spcBef>
              <a:spcAft>
                <a:spcPts val="0"/>
              </a:spcAft>
              <a:buFont typeface="Arial" pitchFamily="34" charset="0"/>
              <a:buChar char="•"/>
              <a:defRPr/>
            </a:pPr>
            <a:r>
              <a:rPr lang="ru-RU" sz="3300" b="1" dirty="0" smtClean="0">
                <a:latin typeface="Times New Roman" panose="02020603050405020304" pitchFamily="18" charset="0"/>
                <a:cs typeface="Times New Roman" panose="02020603050405020304" pitchFamily="18" charset="0"/>
              </a:rPr>
              <a:t> </a:t>
            </a:r>
            <a:r>
              <a:rPr lang="ru-RU" sz="3300" dirty="0" smtClean="0">
                <a:solidFill>
                  <a:schemeClr val="tx2"/>
                </a:solidFill>
                <a:latin typeface="Times New Roman" panose="02020603050405020304" pitchFamily="18" charset="0"/>
                <a:cs typeface="Times New Roman" panose="02020603050405020304" pitchFamily="18" charset="0"/>
              </a:rPr>
              <a:t>предъявление </a:t>
            </a:r>
            <a:r>
              <a:rPr lang="ru-RU" sz="3300" dirty="0" smtClean="0">
                <a:solidFill>
                  <a:schemeClr val="tx2"/>
                </a:solidFill>
                <a:latin typeface="Times New Roman" panose="02020603050405020304" pitchFamily="18" charset="0"/>
                <a:cs typeface="Times New Roman" panose="02020603050405020304" pitchFamily="18" charset="0"/>
              </a:rPr>
              <a:t>завышенных требований и высокая рабочая </a:t>
            </a:r>
            <a:r>
              <a:rPr lang="ru-RU" sz="3300" dirty="0" smtClean="0">
                <a:solidFill>
                  <a:schemeClr val="tx2"/>
                </a:solidFill>
                <a:latin typeface="Times New Roman" panose="02020603050405020304" pitchFamily="18" charset="0"/>
                <a:cs typeface="Times New Roman" panose="02020603050405020304" pitchFamily="18" charset="0"/>
              </a:rPr>
              <a:t>нагрузка,</a:t>
            </a:r>
          </a:p>
          <a:p>
            <a:pPr marL="304747" indent="-304747" algn="r" defTabSz="1218987" eaLnBrk="1" fontAlgn="auto" hangingPunct="1">
              <a:lnSpc>
                <a:spcPct val="120000"/>
              </a:lnSpc>
              <a:spcBef>
                <a:spcPts val="1866"/>
              </a:spcBef>
              <a:spcAft>
                <a:spcPts val="0"/>
              </a:spcAft>
              <a:buFont typeface="Arial" pitchFamily="34" charset="0"/>
              <a:buChar char="•"/>
              <a:defRPr/>
            </a:pPr>
            <a:r>
              <a:rPr lang="ru-RU" sz="3300" dirty="0" smtClean="0">
                <a:solidFill>
                  <a:schemeClr val="tx2"/>
                </a:solidFill>
                <a:latin typeface="Times New Roman" panose="02020603050405020304" pitchFamily="18" charset="0"/>
                <a:cs typeface="Times New Roman" panose="02020603050405020304" pitchFamily="18" charset="0"/>
              </a:rPr>
              <a:t>отсутствие </a:t>
            </a:r>
            <a:r>
              <a:rPr lang="ru-RU" sz="3300" dirty="0" smtClean="0">
                <a:solidFill>
                  <a:schemeClr val="tx2"/>
                </a:solidFill>
                <a:latin typeface="Times New Roman" panose="02020603050405020304" pitchFamily="18" charset="0"/>
                <a:cs typeface="Times New Roman" panose="02020603050405020304" pitchFamily="18" charset="0"/>
              </a:rPr>
              <a:t>или недостаток поддержки со стороны коллег и начальства,</a:t>
            </a:r>
          </a:p>
          <a:p>
            <a:pPr marL="304747" indent="-304747" algn="r" defTabSz="1218987" eaLnBrk="1" fontAlgn="auto" hangingPunct="1">
              <a:lnSpc>
                <a:spcPct val="120000"/>
              </a:lnSpc>
              <a:spcBef>
                <a:spcPts val="1866"/>
              </a:spcBef>
              <a:spcAft>
                <a:spcPts val="0"/>
              </a:spcAft>
              <a:buFont typeface="Arial" pitchFamily="34" charset="0"/>
              <a:buChar char="•"/>
              <a:defRPr/>
            </a:pPr>
            <a:r>
              <a:rPr lang="ru-RU" sz="3300" dirty="0" smtClean="0">
                <a:solidFill>
                  <a:schemeClr val="tx2"/>
                </a:solidFill>
                <a:latin typeface="Times New Roman" panose="02020603050405020304" pitchFamily="18" charset="0"/>
                <a:cs typeface="Times New Roman" panose="02020603050405020304" pitchFamily="18" charset="0"/>
              </a:rPr>
              <a:t> </a:t>
            </a:r>
            <a:r>
              <a:rPr lang="ru-RU" sz="3300" dirty="0" smtClean="0">
                <a:solidFill>
                  <a:schemeClr val="tx2"/>
                </a:solidFill>
                <a:latin typeface="Times New Roman" panose="02020603050405020304" pitchFamily="18" charset="0"/>
                <a:cs typeface="Times New Roman" panose="02020603050405020304" pitchFamily="18" charset="0"/>
              </a:rPr>
              <a:t>недостаток  вознаграждения за работу, как моральное, так и материальное,</a:t>
            </a:r>
          </a:p>
          <a:p>
            <a:pPr marL="304747" indent="-304747" algn="r" defTabSz="1218987" eaLnBrk="1" fontAlgn="auto" hangingPunct="1">
              <a:lnSpc>
                <a:spcPct val="120000"/>
              </a:lnSpc>
              <a:spcBef>
                <a:spcPts val="1866"/>
              </a:spcBef>
              <a:spcAft>
                <a:spcPts val="0"/>
              </a:spcAft>
              <a:buFont typeface="Arial" pitchFamily="34" charset="0"/>
              <a:buChar char="•"/>
              <a:defRPr/>
            </a:pPr>
            <a:r>
              <a:rPr lang="ru-RU" sz="3300" dirty="0" smtClean="0">
                <a:solidFill>
                  <a:schemeClr val="tx2"/>
                </a:solidFill>
                <a:latin typeface="Times New Roman" panose="02020603050405020304" pitchFamily="18" charset="0"/>
                <a:cs typeface="Times New Roman" panose="02020603050405020304" pitchFamily="18" charset="0"/>
              </a:rPr>
              <a:t> невозможность влиять на принятие важных решений,</a:t>
            </a:r>
          </a:p>
          <a:p>
            <a:pPr marL="304747" indent="-304747" algn="r" defTabSz="1218987" eaLnBrk="1" fontAlgn="auto" hangingPunct="1">
              <a:lnSpc>
                <a:spcPct val="120000"/>
              </a:lnSpc>
              <a:spcBef>
                <a:spcPts val="1866"/>
              </a:spcBef>
              <a:spcAft>
                <a:spcPts val="0"/>
              </a:spcAft>
              <a:buFont typeface="Arial" pitchFamily="34" charset="0"/>
              <a:buChar char="•"/>
              <a:defRPr/>
            </a:pPr>
            <a:r>
              <a:rPr lang="ru-RU" sz="3300" dirty="0" smtClean="0">
                <a:solidFill>
                  <a:schemeClr val="tx2"/>
                </a:solidFill>
                <a:latin typeface="Times New Roman" panose="02020603050405020304" pitchFamily="18" charset="0"/>
                <a:cs typeface="Times New Roman" panose="02020603050405020304" pitchFamily="18" charset="0"/>
              </a:rPr>
              <a:t> необходимость внешне проявлять эмоции, не соответствующие реальным (необходимость быть эмпатичным, вежливым улыбчивым),</a:t>
            </a:r>
          </a:p>
          <a:p>
            <a:pPr marL="304747" indent="-304747" algn="r" defTabSz="1218987" eaLnBrk="1" fontAlgn="auto" hangingPunct="1">
              <a:lnSpc>
                <a:spcPct val="120000"/>
              </a:lnSpc>
              <a:spcBef>
                <a:spcPts val="1866"/>
              </a:spcBef>
              <a:spcAft>
                <a:spcPts val="0"/>
              </a:spcAft>
              <a:buFont typeface="Arial" pitchFamily="34" charset="0"/>
              <a:buChar char="•"/>
              <a:defRPr/>
            </a:pPr>
            <a:r>
              <a:rPr lang="ru-RU" sz="3300" dirty="0" smtClean="0">
                <a:solidFill>
                  <a:schemeClr val="tx2"/>
                </a:solidFill>
                <a:latin typeface="Times New Roman" panose="02020603050405020304" pitchFamily="18" charset="0"/>
                <a:cs typeface="Times New Roman" panose="02020603050405020304" pitchFamily="18" charset="0"/>
              </a:rPr>
              <a:t> работа с тяжелыми людьми,</a:t>
            </a:r>
          </a:p>
          <a:p>
            <a:pPr marL="304747" indent="-304747" algn="r" defTabSz="1218987" eaLnBrk="1" fontAlgn="auto" hangingPunct="1">
              <a:lnSpc>
                <a:spcPct val="120000"/>
              </a:lnSpc>
              <a:spcBef>
                <a:spcPts val="1866"/>
              </a:spcBef>
              <a:spcAft>
                <a:spcPts val="0"/>
              </a:spcAft>
              <a:buFont typeface="Arial" pitchFamily="34" charset="0"/>
              <a:buChar char="•"/>
              <a:defRPr/>
            </a:pPr>
            <a:r>
              <a:rPr lang="ru-RU" sz="3300" dirty="0" smtClean="0">
                <a:solidFill>
                  <a:schemeClr val="tx2"/>
                </a:solidFill>
                <a:latin typeface="Times New Roman" panose="02020603050405020304" pitchFamily="18" charset="0"/>
                <a:cs typeface="Times New Roman" panose="02020603050405020304" pitchFamily="18" charset="0"/>
              </a:rPr>
              <a:t> отсутствие каких – либо интересов вне </a:t>
            </a:r>
            <a:r>
              <a:rPr lang="ru-RU" sz="3300" dirty="0" smtClean="0">
                <a:solidFill>
                  <a:schemeClr val="tx2"/>
                </a:solidFill>
                <a:latin typeface="Times New Roman" panose="02020603050405020304" pitchFamily="18" charset="0"/>
                <a:cs typeface="Times New Roman" panose="02020603050405020304" pitchFamily="18" charset="0"/>
              </a:rPr>
              <a:t>работы,</a:t>
            </a:r>
            <a:endParaRPr lang="ru-RU" sz="3300" dirty="0" smtClean="0">
              <a:solidFill>
                <a:schemeClr val="tx2"/>
              </a:solidFill>
              <a:latin typeface="Times New Roman" panose="02020603050405020304" pitchFamily="18" charset="0"/>
              <a:cs typeface="Times New Roman" panose="02020603050405020304" pitchFamily="18" charset="0"/>
            </a:endParaRPr>
          </a:p>
          <a:p>
            <a:pPr marL="304747" indent="-304747" algn="r" defTabSz="1218987" eaLnBrk="1" fontAlgn="auto" hangingPunct="1">
              <a:lnSpc>
                <a:spcPct val="120000"/>
              </a:lnSpc>
              <a:spcBef>
                <a:spcPts val="1866"/>
              </a:spcBef>
              <a:spcAft>
                <a:spcPts val="0"/>
              </a:spcAft>
              <a:buFont typeface="Arial" pitchFamily="34" charset="0"/>
              <a:buChar char="•"/>
              <a:defRPr/>
            </a:pPr>
            <a:r>
              <a:rPr lang="ru-RU" sz="3300" dirty="0" smtClean="0">
                <a:solidFill>
                  <a:schemeClr val="tx2"/>
                </a:solidFill>
                <a:latin typeface="Times New Roman" panose="02020603050405020304" pitchFamily="18" charset="0"/>
                <a:cs typeface="Times New Roman" panose="02020603050405020304" pitchFamily="18" charset="0"/>
              </a:rPr>
              <a:t> </a:t>
            </a:r>
            <a:r>
              <a:rPr lang="ru-RU" sz="3300" dirty="0" smtClean="0">
                <a:solidFill>
                  <a:schemeClr val="tx2"/>
                </a:solidFill>
                <a:latin typeface="Times New Roman" panose="02020603050405020304" pitchFamily="18" charset="0"/>
                <a:cs typeface="Times New Roman" panose="02020603050405020304" pitchFamily="18" charset="0"/>
              </a:rPr>
              <a:t>неудовлетворенность работой.</a:t>
            </a:r>
          </a:p>
          <a:p>
            <a:pPr marL="304747" indent="-304747" algn="r" defTabSz="1218987" eaLnBrk="1" fontAlgn="auto" hangingPunct="1">
              <a:spcBef>
                <a:spcPts val="1866"/>
              </a:spcBef>
              <a:spcAft>
                <a:spcPts val="0"/>
              </a:spcAft>
              <a:buFont typeface="Arial" pitchFamily="34" charset="0"/>
              <a:buNone/>
              <a:defRPr/>
            </a:pPr>
            <a:endParaRPr lang="ru-RU" sz="2000" dirty="0"/>
          </a:p>
        </p:txBody>
      </p:sp>
      <p:pic>
        <p:nvPicPr>
          <p:cNvPr id="614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8310" t="21629" r="13618"/>
          <a:stretch/>
        </p:blipFill>
        <p:spPr bwMode="auto">
          <a:xfrm>
            <a:off x="498808" y="3645024"/>
            <a:ext cx="3026067" cy="3062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cs621731.vk.me/v621731197/41f83/onI7cXD4reQ.jpg"/>
          <p:cNvPicPr>
            <a:picLocks noChangeAspect="1" noChangeArrowheads="1"/>
          </p:cNvPicPr>
          <p:nvPr/>
        </p:nvPicPr>
        <p:blipFill>
          <a:blip r:embed="rId2" cstate="print">
            <a:lum bright="40000" contrast="-30000"/>
          </a:blip>
          <a:srcRect/>
          <a:stretch>
            <a:fillRect/>
          </a:stretch>
        </p:blipFill>
        <p:spPr bwMode="auto">
          <a:xfrm>
            <a:off x="3408363" y="0"/>
            <a:ext cx="5735637" cy="6858000"/>
          </a:xfrm>
          <a:prstGeom prst="rect">
            <a:avLst/>
          </a:prstGeom>
          <a:noFill/>
          <a:ln w="9525">
            <a:noFill/>
            <a:miter lim="800000"/>
            <a:headEnd/>
            <a:tailEnd/>
          </a:ln>
        </p:spPr>
      </p:pic>
      <p:sp>
        <p:nvSpPr>
          <p:cNvPr id="2" name="Заголовок 1"/>
          <p:cNvSpPr>
            <a:spLocks noGrp="1"/>
          </p:cNvSpPr>
          <p:nvPr>
            <p:ph type="title"/>
          </p:nvPr>
        </p:nvSpPr>
        <p:spPr>
          <a:xfrm>
            <a:off x="571472" y="357166"/>
            <a:ext cx="8229600" cy="623562"/>
          </a:xfrm>
        </p:spPr>
        <p:txBody>
          <a:bodyPr rtlCol="0">
            <a:noAutofit/>
          </a:bodyPr>
          <a:lstStyle/>
          <a:p>
            <a:pPr algn="ctr" defTabSz="1218987" eaLnBrk="1" fontAlgn="auto" hangingPunct="1">
              <a:spcAft>
                <a:spcPts val="0"/>
              </a:spcAft>
              <a:defRPr/>
            </a:pPr>
            <a:r>
              <a:rPr lang="ru-RU" sz="2000" b="1" dirty="0" smtClean="0">
                <a:ln w="10541" cmpd="sng">
                  <a:solidFill>
                    <a:schemeClr val="accent1">
                      <a:shade val="88000"/>
                      <a:satMod val="110000"/>
                    </a:schemeClr>
                  </a:solidFill>
                  <a:prstDash val="solid"/>
                </a:ln>
                <a:solidFill>
                  <a:srgbClr val="00B050"/>
                </a:solidFill>
              </a:rPr>
              <a:t>СПОСОБЫ ПРОФИЛАКТИКИ СИНДРОМА ЭМОЦИОНАЛЬНОГО ВЫГОРАНИЯ</a:t>
            </a:r>
            <a:endParaRPr lang="ru-RU" sz="2000" b="1" dirty="0">
              <a:ln w="10541" cmpd="sng">
                <a:solidFill>
                  <a:schemeClr val="accent1">
                    <a:shade val="88000"/>
                    <a:satMod val="110000"/>
                  </a:schemeClr>
                </a:solidFill>
                <a:prstDash val="solid"/>
              </a:ln>
              <a:solidFill>
                <a:srgbClr val="00B050"/>
              </a:solidFill>
            </a:endParaRPr>
          </a:p>
        </p:txBody>
      </p:sp>
      <p:sp>
        <p:nvSpPr>
          <p:cNvPr id="3" name="Содержимое 2"/>
          <p:cNvSpPr>
            <a:spLocks noGrp="1"/>
          </p:cNvSpPr>
          <p:nvPr>
            <p:ph idx="1"/>
          </p:nvPr>
        </p:nvSpPr>
        <p:spPr>
          <a:xfrm>
            <a:off x="481087" y="1412776"/>
            <a:ext cx="8229600" cy="4929187"/>
          </a:xfrm>
        </p:spPr>
        <p:txBody>
          <a:bodyPr rtlCol="0">
            <a:normAutofit fontScale="32500" lnSpcReduction="20000"/>
          </a:bodyPr>
          <a:lstStyle/>
          <a:p>
            <a:pPr marL="304747" indent="-304747" defTabSz="1218987" eaLnBrk="1" fontAlgn="auto" hangingPunct="1">
              <a:spcBef>
                <a:spcPts val="1866"/>
              </a:spcBef>
              <a:spcAft>
                <a:spcPts val="0"/>
              </a:spcAft>
              <a:buFont typeface="Arial" pitchFamily="34" charset="0"/>
              <a:buNone/>
              <a:defRPr/>
            </a:pPr>
            <a:r>
              <a:rPr lang="ru-RU" sz="6400" i="1" dirty="0" smtClean="0">
                <a:solidFill>
                  <a:srgbClr val="C00000"/>
                </a:solidFill>
                <a:latin typeface="Times New Roman" panose="02020603050405020304" pitchFamily="18" charset="0"/>
                <a:cs typeface="Times New Roman" panose="02020603050405020304" pitchFamily="18" charset="0"/>
              </a:rPr>
              <a:t>Р. Кочюнас </a:t>
            </a:r>
            <a:r>
              <a:rPr lang="ru-RU" sz="6400" i="1" dirty="0" smtClean="0">
                <a:solidFill>
                  <a:schemeClr val="tx2"/>
                </a:solidFill>
                <a:latin typeface="Times New Roman" panose="02020603050405020304" pitchFamily="18" charset="0"/>
                <a:cs typeface="Times New Roman" panose="02020603050405020304" pitchFamily="18" charset="0"/>
              </a:rPr>
              <a:t>(</a:t>
            </a:r>
            <a:r>
              <a:rPr lang="ru-RU" sz="6400" i="1" dirty="0" smtClean="0">
                <a:solidFill>
                  <a:schemeClr val="tx2"/>
                </a:solidFill>
                <a:latin typeface="Times New Roman" panose="02020603050405020304" pitchFamily="18" charset="0"/>
                <a:cs typeface="Times New Roman" panose="02020603050405020304" pitchFamily="18" charset="0"/>
              </a:rPr>
              <a:t>доктор </a:t>
            </a:r>
            <a:r>
              <a:rPr lang="ru-RU" sz="6400" i="1" dirty="0">
                <a:solidFill>
                  <a:schemeClr val="tx2"/>
                </a:solidFill>
                <a:latin typeface="Times New Roman" panose="02020603050405020304" pitchFamily="18" charset="0"/>
                <a:cs typeface="Times New Roman" panose="02020603050405020304" pitchFamily="18" charset="0"/>
              </a:rPr>
              <a:t>психологии, </a:t>
            </a:r>
            <a:r>
              <a:rPr lang="ru-RU" sz="6400" i="1" dirty="0" smtClean="0">
                <a:solidFill>
                  <a:schemeClr val="tx2"/>
                </a:solidFill>
                <a:latin typeface="Times New Roman" panose="02020603050405020304" pitchFamily="18" charset="0"/>
                <a:cs typeface="Times New Roman" panose="02020603050405020304" pitchFamily="18" charset="0"/>
              </a:rPr>
              <a:t>психолог-психотерапевт) </a:t>
            </a:r>
            <a:r>
              <a:rPr lang="ru-RU" sz="6400" dirty="0" smtClean="0">
                <a:solidFill>
                  <a:schemeClr val="tx2"/>
                </a:solidFill>
                <a:latin typeface="Times New Roman" panose="02020603050405020304" pitchFamily="18" charset="0"/>
                <a:cs typeface="Times New Roman" panose="02020603050405020304" pitchFamily="18" charset="0"/>
              </a:rPr>
              <a:t>предложил </a:t>
            </a:r>
            <a:r>
              <a:rPr lang="ru-RU" sz="6400" dirty="0" smtClean="0">
                <a:solidFill>
                  <a:schemeClr val="tx2"/>
                </a:solidFill>
                <a:latin typeface="Times New Roman" panose="02020603050405020304" pitchFamily="18" charset="0"/>
                <a:cs typeface="Times New Roman" panose="02020603050405020304" pitchFamily="18" charset="0"/>
              </a:rPr>
              <a:t>следующие способы предупреждения синдрома выгорания:</a:t>
            </a:r>
          </a:p>
          <a:p>
            <a:pPr marL="304747" indent="-304747" defTabSz="1218987" eaLnBrk="1" fontAlgn="auto" hangingPunct="1">
              <a:spcBef>
                <a:spcPts val="1866"/>
              </a:spcBef>
              <a:spcAft>
                <a:spcPts val="0"/>
              </a:spcAft>
              <a:buFont typeface="Arial" pitchFamily="34" charset="0"/>
              <a:buChar char="•"/>
              <a:defRPr/>
            </a:pPr>
            <a:r>
              <a:rPr lang="ru-RU" sz="5500" dirty="0" smtClean="0">
                <a:solidFill>
                  <a:schemeClr val="tx2"/>
                </a:solidFill>
                <a:latin typeface="Times New Roman" panose="02020603050405020304" pitchFamily="18" charset="0"/>
                <a:cs typeface="Times New Roman" panose="02020603050405020304" pitchFamily="18" charset="0"/>
              </a:rPr>
              <a:t>культивирование других интересов, не связанных с профессиональной деятельностью;</a:t>
            </a:r>
          </a:p>
          <a:p>
            <a:pPr marL="304747" indent="-304747" defTabSz="1218987" eaLnBrk="1" fontAlgn="auto" hangingPunct="1">
              <a:spcBef>
                <a:spcPts val="1866"/>
              </a:spcBef>
              <a:spcAft>
                <a:spcPts val="0"/>
              </a:spcAft>
              <a:buFont typeface="Arial" pitchFamily="34" charset="0"/>
              <a:buChar char="•"/>
              <a:defRPr/>
            </a:pPr>
            <a:r>
              <a:rPr lang="ru-RU" sz="5500" dirty="0" smtClean="0">
                <a:solidFill>
                  <a:schemeClr val="tx2"/>
                </a:solidFill>
                <a:latin typeface="Times New Roman" panose="02020603050405020304" pitchFamily="18" charset="0"/>
                <a:cs typeface="Times New Roman" panose="02020603050405020304" pitchFamily="18" charset="0"/>
              </a:rPr>
              <a:t>поддержание своего здоровья, соблюдение режима сна и питания, овладение техникой расслабления;</a:t>
            </a:r>
          </a:p>
          <a:p>
            <a:pPr marL="304747" indent="-304747" defTabSz="1218987" eaLnBrk="1" fontAlgn="auto" hangingPunct="1">
              <a:spcBef>
                <a:spcPts val="1866"/>
              </a:spcBef>
              <a:spcAft>
                <a:spcPts val="0"/>
              </a:spcAft>
              <a:buFont typeface="Arial" pitchFamily="34" charset="0"/>
              <a:buChar char="•"/>
              <a:defRPr/>
            </a:pPr>
            <a:r>
              <a:rPr lang="ru-RU" sz="5500" dirty="0" smtClean="0">
                <a:solidFill>
                  <a:schemeClr val="tx2"/>
                </a:solidFill>
                <a:latin typeface="Times New Roman" panose="02020603050405020304" pitchFamily="18" charset="0"/>
                <a:cs typeface="Times New Roman" panose="02020603050405020304" pitchFamily="18" charset="0"/>
              </a:rPr>
              <a:t> удовлетворительная социальная жизнь, наличие нескольких друзей (желательно других профессии), во взаимоотношениях с которыми существует баланс;</a:t>
            </a:r>
          </a:p>
          <a:p>
            <a:pPr marL="304747" indent="-304747" defTabSz="1218987" eaLnBrk="1" fontAlgn="auto" hangingPunct="1">
              <a:spcBef>
                <a:spcPts val="1866"/>
              </a:spcBef>
              <a:spcAft>
                <a:spcPts val="0"/>
              </a:spcAft>
              <a:buFont typeface="Arial" pitchFamily="34" charset="0"/>
              <a:buChar char="•"/>
              <a:defRPr/>
            </a:pPr>
            <a:r>
              <a:rPr lang="ru-RU" sz="5500" dirty="0" smtClean="0">
                <a:solidFill>
                  <a:schemeClr val="tx2"/>
                </a:solidFill>
                <a:latin typeface="Times New Roman" panose="02020603050405020304" pitchFamily="18" charset="0"/>
                <a:cs typeface="Times New Roman" panose="02020603050405020304" pitchFamily="18" charset="0"/>
              </a:rPr>
              <a:t>стремление к тому, чего хочется, без надежды стать победителем во всех случаях и умение проигрывать без ненужных самоуничижения и агрессивности;</a:t>
            </a:r>
          </a:p>
          <a:p>
            <a:pPr marL="304747" indent="-304747" defTabSz="1218987" eaLnBrk="1" fontAlgn="auto" hangingPunct="1">
              <a:spcBef>
                <a:spcPts val="1866"/>
              </a:spcBef>
              <a:spcAft>
                <a:spcPts val="0"/>
              </a:spcAft>
              <a:buFont typeface="Arial" pitchFamily="34" charset="0"/>
              <a:buChar char="•"/>
              <a:defRPr/>
            </a:pPr>
            <a:r>
              <a:rPr lang="ru-RU" sz="5500" dirty="0" smtClean="0">
                <a:solidFill>
                  <a:schemeClr val="tx2"/>
                </a:solidFill>
                <a:latin typeface="Times New Roman" panose="02020603050405020304" pitchFamily="18" charset="0"/>
                <a:cs typeface="Times New Roman" panose="02020603050405020304" pitchFamily="18" charset="0"/>
              </a:rPr>
              <a:t>способность к самооценке без упования только на уважение окружающих;</a:t>
            </a: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JcAlwMBIgACEQEDEQH/xAAbAAABBQEBAAAAAAAAAAAAAAAAAQIDBAUGB//EADkQAAEDAgQDBQYFAgcAAAAAAAEAAgMEEQUSITFBUWEGEyJxgRQjMkKRsQcVUqHBJPAlM2JyktHh/8QAGQEAAwEBAQAAAAAAAAAAAAAAAAECBAMF/8QAIhEBAQACAgICAwEBAAAAAAAAAAECEQMxBBIhQSIyUWET/9oADAMBAAIRAxEAPwDhgnjW1klrJzAsjmco5CpVC7UpAiUJFapKKWpIt4WcSQkcxuXxFZTQ0lRPrDC946BblJh0ELr5c7v1O59AtiCK5GmnNDVh4tvbkhhdeBcUkp8mqGRkkLsssbmHk4WXpdMwabrS9jgqo8k8bZGncPF1WlZeJ/K8jCcF3WL9iYpGmXDHd0/fu3atPkeC4qqp56Od0FVE6ORu7XfdJmz48sO0LkwpxKahzIhCEgEiVCASyEqEAwjVPaLBMJ1Tw7RUA42ChT3lMJsEgsUkHeOzcAdAtZrxHoNAFl0riMvhNifRWC+zyLqrNN/BjI2IZhcarRp5ASBcLnYpC3a4WlQ1GZ4DuClsjqaMtJykarThfY2WNE9rWBzdXeWtlqU5zQ5hwVw6043ZjZUO02AQYzQltg2pYCYZbfCeXkpYZQ2UcitZozC3BFjlnjLNV4RUQyU08kEzSySNxa5p4FMXbfiXhQgqocRjbYTeCTTiNj9PsuJCivLzx9ctBKhCSCIS2SIACEoQgIXaFJdMBS3VUipHfClCALuCJ2rD9oswEhuXTRPdqVFEQBvZDnOzGydelgtQvtutKjfZ4KyIntGrjYI/OWU78rIu8sdSp06+0ju6F98jySWkWstyGO0BewcNFwGHdp4Q9rHxAMuL23XZ0WLQuponsdcOflA81Uh+8vSzQSe0StLdiujgBAAK4ynqGYS1zqh58B0A4hTDtxE94jpKaR7nGxLuAVTX2jkyn01+21E2t7N1jQAXRs7xvQt1XjQXsUWNwVOGz+2NcwZC17g0kC+i8gfDJF4XjQC9+CjJi8ifMpiUIQN1LMEFOTUERCVCAogpQVHdKCmEgKVzzDH3rgQznZMCZHPL43EktBtl6Jx34OP3u/4dFWxyC/jA5lpsrMc0cg8EjXHo4FRx2B0ACa+GGU+8iY+2xc25Cq6bMdidzrhvApW2jkEULbvtdznAKWkooRI0Nu25/UbLQgw9sMtw67eXH1SuUivTKsCornOmaHU0eQbllw5adBiL4TD3bspBFg95I5bequ1VIx2bfQXA6LL9mtO122T4fNHtKJx5Y13OJR1LxTTzRumzssJWN8F9LA63va/0VSmwzFp3Njo393nBu5sbRlPD+F1XY2obWYb7LWNb8IDTvqNlqw0MdPKCGAdDwRqumWDGpMKnjwCtjxF5fVCme0uDrtJsbHzXAVsckVPTyFxDKhh8IJ1ynivaGQ5muY4+Bwsbcl5l+IEMNNiVPS07Q1kcVw0cATp9krNMvkY/jcnMICEKWA5IgJUA1CVCAzAlTbpVRHApkpdHFKWblwKeE+Nudwbprz4hDT42Wstf0yjc4wAudmNyOqkLrHVSvhYyQuY0NvuBsopG8VTZ1U8Lrq7FUPJ8RueoCy4nFtwVZiccwU2O2NaMjy9pzuyttraw+yx4JDJd2cBoJAb0WhObMDf1C/oqEeGmombFHM5jXHxZE8YM7p2fYasaJXxmWwaL68Cu/mrI2VsbDI1zZW3HS2/8LjOymB0tFLG2RrnukjuXPN7m+y7N2HwmkZFEGtfFqx3G/VdJND/pL20w1uS42Xln4jxlnaFryNHQNt9SvR6OdzoPEMr26OB4FcD+Jo/xakzbmDX/AJFRl0y+R+jjUoSJVzeeAlQEFAIhKhAZAKemBOVEcE4GxuN00JQkfSQyyPIzEABOJuN7qtLMyENLzYFwapi6yqN3DyXLH8gW2IdzVqm3BH0VVr72Ct0b2smGcgBvEp2NEsOleY45ZZTbqq9Hi8MErHC8n+kBWMXlZWVQyMDIWfC0cTzUmHU8DnjPGAQQS4i+ic+C7rq8Nx/2yWm7mgrM8elsrWget101ViVf7I6rFE0Bly5vea24kLKw0Mp3x93IwAi4Gy6oyMlZkto5tjfkrGWtfAwmYVcJqGg2fY6jguD/ABNeHY7C2+rIBcepXeUTRSxmBtgG8uC8t7WV4xHHqmZjs0bSI2G24H/t1zy6ZvIy/HTIQkShc2MoQlQgEQhKgMZOBTLpQV0KngpwUdwBqQBzVaXEqeMGxzuHAbfVLVvQkW3Mind3TyMhux2vw5ha/oS0qvBO6MGGqaRIw5CTsTxWfSVznzyMewPErswadCDbgf7B5LRmqv6OofJGJbxiOZr/AAkOzANeRzG315rRMPjTRhl6pc1tWnQ6qQyNygk3WbTlzmN7lxcXbxu0O2tjsRonxlso8JI02XO46d5ntsxSA2vazeZW3h8kQcGWbzOuv1XJQ522yuu0fdbGG1BcQ2RxjceLtkvVcz09HphDFRNmDG3DhawsRdb8EkZhAvckajgVzGHNaaeNlRKwNuCBn1I8vormI4l7JQuZAx+wDpXizQDycdNj18l1xwuXxC5eaSFxDHqT86pMF773lTL3U0jTbJfZv+46acvNec1WlVMCLESO05arKnMvaLFO9AkjoqNzZDIw6tjLvG8u0GYkaHmq9bXSVNZPVBzg6V2Y6qsuL2mpWPPK5NgJVn01b7zupLk8CrzXNeAWuBWbPjyx7RYehIELmRUJEIDEdIxgu5wA6qpNiLGi0TS48zss2+v/AGmlapxxXqkmqJZfjcbcuCg3807cJtrK9LnwRw1V6kxBpcG1zDO21s17OA5X4joVTyki4Sd2TsNUw1ZZW08Rhp8ssEljbXNETzTRIXiOXw5xo7KLX8+vVPoMQYYoKKdjGRAlr5C3NcEjcJ7qON88UtLIYY5HZDm1ax4+Vx5ba8vVKw5UrZbDmFeocfZQNsYzISRYAX8t1nVAax0kUsc0D43Wd7zM2/8AH1XYdk+yjmUjccroXmIDMw791yLhzOw/fkVhhblpeWck2tU9fXvoBX1gZRQMd4YBo+QaWzO+X0/kLmccrKntDWva2Fsbu/bFa1rudfXXjoAuxxzLO91E5hJpmiacn55XWytPQZhfrmusmsigw2Glr6ZjahlAe8mzutnnkGjzzy3YLdCtNx1NRnmXtd1U7Stpuz+Gxdm6MMNUGsdiczDfM8atjB5C5Jtpc9Fy0Zu7oEtdVyVNRJPK5zpJCC5xJJcbAXPXRN/y4evFIyMmtVh3C60HSujlOVxHkseI+8ur1TJlyP4EWJ6qe1VejxCUfEQfRWYa9khs8ZSsd/iaHMKYx9j1U3jxv0WnShwd8Jv5IWEypczQOI8kLjfH/wBLTHyptgpT8KiOhXaxZWDRMcFJHsmuGqQLBrdp4pDdr7fRDNCFLM3MAQnCpotJuLO+6u0da2KmnpKlhcyTKWOHyOB3PoSPVZ2qla7M0B2hGxQHTFoqK+AXzCejaJHfqOWxJ+i9VlqpqbDqylglYKeZtKyQPaSGsMbQS2221l4bQ1ctHUMe2zgNMp6r06k7QUeLYbVujkLCzDozI2TQtfGWH1HhNir45PtOe6pYtPPT4fiRrGt9umrhHI9uwADzf1v+y5LtBiD5cSrYYZP6czEZGnwmx0VvtR2l/MnuZSm0UscQlc5tiXtbYkfvrxuVzrRffZGWW6cmgNSXHhspJT7sDoo2+KQ8hslkKWwjj0cFdmGamA5aql5K2HZo7ckQzKaT5SU57crj91W2dcKwx4dod0ShEZLOslUcwLX3QkDPlUTkISoPZskchCAY3dWPlSIRBTCEmVCEGUuLeoU7HnuX905zQRZ1ja4O4KEIgNy3YCeCUu8KEJkSPQFBN0IQCKWN1tEIRAjcfFZPaeSEIBZB3rPD8QQhC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cs621731.vk.me/v621731197/41f83/onI7cXD4reQ.jpg"/>
          <p:cNvPicPr>
            <a:picLocks noChangeAspect="1" noChangeArrowheads="1"/>
          </p:cNvPicPr>
          <p:nvPr/>
        </p:nvPicPr>
        <p:blipFill>
          <a:blip r:embed="rId2" cstate="print">
            <a:lum bright="40000" contrast="-30000"/>
          </a:blip>
          <a:srcRect/>
          <a:stretch>
            <a:fillRect/>
          </a:stretch>
        </p:blipFill>
        <p:spPr bwMode="auto">
          <a:xfrm>
            <a:off x="3429000" y="0"/>
            <a:ext cx="5715000" cy="6800850"/>
          </a:xfrm>
          <a:prstGeom prst="rect">
            <a:avLst/>
          </a:prstGeom>
          <a:noFill/>
          <a:ln w="9525">
            <a:noFill/>
            <a:miter lim="800000"/>
            <a:headEnd/>
            <a:tailEnd/>
          </a:ln>
        </p:spPr>
      </p:pic>
      <p:sp>
        <p:nvSpPr>
          <p:cNvPr id="3" name="Содержимое 2"/>
          <p:cNvSpPr>
            <a:spLocks noGrp="1"/>
          </p:cNvSpPr>
          <p:nvPr>
            <p:ph idx="1"/>
          </p:nvPr>
        </p:nvSpPr>
        <p:spPr>
          <a:xfrm>
            <a:off x="428625" y="285750"/>
            <a:ext cx="8247831" cy="2711201"/>
          </a:xfrm>
        </p:spPr>
        <p:txBody>
          <a:bodyPr rtlCol="0">
            <a:normAutofit fontScale="77500" lnSpcReduction="20000"/>
          </a:bodyPr>
          <a:lstStyle/>
          <a:p>
            <a:pPr marL="304747" indent="-304747" defTabSz="1218987" eaLnBrk="1" fontAlgn="auto" hangingPunct="1">
              <a:spcBef>
                <a:spcPts val="1866"/>
              </a:spcBef>
              <a:spcAft>
                <a:spcPts val="0"/>
              </a:spcAft>
              <a:buFont typeface="Arial" pitchFamily="34" charset="0"/>
              <a:buChar char="•"/>
              <a:defRPr/>
            </a:pPr>
            <a:r>
              <a:rPr lang="ru-RU" sz="2900" dirty="0" smtClean="0">
                <a:solidFill>
                  <a:schemeClr val="tx2"/>
                </a:solidFill>
                <a:latin typeface="Times New Roman" panose="02020603050405020304" pitchFamily="18" charset="0"/>
                <a:cs typeface="Times New Roman" panose="02020603050405020304" pitchFamily="18" charset="0"/>
              </a:rPr>
              <a:t>открытость новому опыту;</a:t>
            </a:r>
          </a:p>
          <a:p>
            <a:pPr marL="304747" indent="-304747" defTabSz="1218987" eaLnBrk="1" fontAlgn="auto" hangingPunct="1">
              <a:spcBef>
                <a:spcPts val="1866"/>
              </a:spcBef>
              <a:spcAft>
                <a:spcPts val="0"/>
              </a:spcAft>
              <a:buFont typeface="Arial" pitchFamily="34" charset="0"/>
              <a:buChar char="•"/>
              <a:defRPr/>
            </a:pPr>
            <a:r>
              <a:rPr lang="ru-RU" sz="2900" dirty="0" smtClean="0">
                <a:solidFill>
                  <a:schemeClr val="tx2"/>
                </a:solidFill>
                <a:latin typeface="Times New Roman" panose="02020603050405020304" pitchFamily="18" charset="0"/>
                <a:cs typeface="Times New Roman" panose="02020603050405020304" pitchFamily="18" charset="0"/>
              </a:rPr>
              <a:t>умение не спешить и давать себе достаточно времени для достижения позитивного результата в работе и жизни;</a:t>
            </a:r>
          </a:p>
          <a:p>
            <a:pPr marL="304747" indent="-304747" defTabSz="1218987" eaLnBrk="1" fontAlgn="auto" hangingPunct="1">
              <a:spcBef>
                <a:spcPts val="1866"/>
              </a:spcBef>
              <a:spcAft>
                <a:spcPts val="0"/>
              </a:spcAft>
              <a:buFont typeface="Arial" pitchFamily="34" charset="0"/>
              <a:buChar char="•"/>
              <a:defRPr/>
            </a:pPr>
            <a:r>
              <a:rPr lang="ru-RU" sz="2900" dirty="0" smtClean="0">
                <a:solidFill>
                  <a:schemeClr val="tx2"/>
                </a:solidFill>
                <a:latin typeface="Times New Roman" panose="02020603050405020304" pitchFamily="18" charset="0"/>
                <a:cs typeface="Times New Roman" panose="02020603050405020304" pitchFamily="18" charset="0"/>
              </a:rPr>
              <a:t>обдуманные обязательства (например, не следует брать на себя большую ответственность за человека, чем он сам);</a:t>
            </a:r>
          </a:p>
          <a:p>
            <a:pPr marL="304747" indent="-304747" defTabSz="1218987" eaLnBrk="1" fontAlgn="auto" hangingPunct="1">
              <a:spcBef>
                <a:spcPts val="1866"/>
              </a:spcBef>
              <a:spcAft>
                <a:spcPts val="0"/>
              </a:spcAft>
              <a:buFont typeface="Arial" pitchFamily="34" charset="0"/>
              <a:buChar char="•"/>
              <a:defRPr/>
            </a:pPr>
            <a:r>
              <a:rPr lang="ru-RU" sz="2900" dirty="0" smtClean="0">
                <a:solidFill>
                  <a:schemeClr val="tx2"/>
                </a:solidFill>
                <a:latin typeface="Times New Roman" panose="02020603050405020304" pitchFamily="18" charset="0"/>
                <a:cs typeface="Times New Roman" panose="02020603050405020304" pitchFamily="18" charset="0"/>
              </a:rPr>
              <a:t>периодическая совместная работа с коллегами, значительно отличающимися профессионально и личностно;</a:t>
            </a:r>
          </a:p>
          <a:p>
            <a:pPr marL="304747" indent="-304747" defTabSz="1218987" eaLnBrk="1" fontAlgn="auto" hangingPunct="1">
              <a:spcBef>
                <a:spcPts val="1866"/>
              </a:spcBef>
              <a:spcAft>
                <a:spcPts val="0"/>
              </a:spcAft>
              <a:buFont typeface="Arial" pitchFamily="34" charset="0"/>
              <a:buNone/>
              <a:defRPr/>
            </a:pPr>
            <a:endParaRPr lang="ru-RU" dirty="0"/>
          </a:p>
        </p:txBody>
      </p:sp>
      <p:pic>
        <p:nvPicPr>
          <p:cNvPr id="7170" name="Picture 2" descr="http://dou4.aramilgo.ru/news/1617352795/fotos/DSCF76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256" y="2924944"/>
            <a:ext cx="5049048" cy="3786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31440"/>
            <a:ext cx="8715404" cy="1812744"/>
          </a:xfrm>
        </p:spPr>
        <p:txBody>
          <a:bodyPr rtlCol="0">
            <a:normAutofit/>
          </a:bodyPr>
          <a:lstStyle/>
          <a:p>
            <a:pPr algn="ctr" defTabSz="1218987" eaLnBrk="1" fontAlgn="auto" hangingPunct="1">
              <a:spcAft>
                <a:spcPts val="0"/>
              </a:spcAft>
              <a:defRPr/>
            </a:pPr>
            <a:r>
              <a:rPr lang="ru-RU" sz="2400" dirty="0" smtClean="0">
                <a:ln w="10541" cmpd="sng">
                  <a:solidFill>
                    <a:schemeClr val="accent1">
                      <a:shade val="88000"/>
                      <a:satMod val="110000"/>
                    </a:schemeClr>
                  </a:solidFill>
                  <a:prstDash val="solid"/>
                </a:ln>
                <a:solidFill>
                  <a:srgbClr val="00B050"/>
                </a:solidFill>
              </a:rPr>
              <a:t>Качества, помогающие педагогу избежать</a:t>
            </a:r>
            <a:r>
              <a:rPr lang="ru-RU" sz="2400" i="1" dirty="0">
                <a:ln w="10541" cmpd="sng">
                  <a:solidFill>
                    <a:schemeClr val="accent1">
                      <a:shade val="88000"/>
                      <a:satMod val="110000"/>
                    </a:schemeClr>
                  </a:solidFill>
                  <a:prstDash val="solid"/>
                </a:ln>
                <a:solidFill>
                  <a:srgbClr val="00B050"/>
                </a:solidFill>
              </a:rPr>
              <a:t> </a:t>
            </a:r>
            <a:r>
              <a:rPr lang="ru-RU" sz="2400" dirty="0" smtClean="0">
                <a:ln w="10541" cmpd="sng">
                  <a:solidFill>
                    <a:schemeClr val="accent1">
                      <a:shade val="88000"/>
                      <a:satMod val="110000"/>
                    </a:schemeClr>
                  </a:solidFill>
                  <a:prstDash val="solid"/>
                </a:ln>
                <a:solidFill>
                  <a:srgbClr val="00B050"/>
                </a:solidFill>
              </a:rPr>
              <a:t>профессионального выгорания</a:t>
            </a:r>
            <a:r>
              <a:rPr lang="ru-RU" sz="2400" dirty="0" smtClean="0">
                <a:solidFill>
                  <a:srgbClr val="00B050"/>
                </a:solidFill>
              </a:rPr>
              <a:t/>
            </a:r>
            <a:br>
              <a:rPr lang="ru-RU" sz="2400" dirty="0" smtClean="0">
                <a:solidFill>
                  <a:srgbClr val="00B050"/>
                </a:solidFill>
              </a:rPr>
            </a:br>
            <a:endParaRPr lang="ru-RU" sz="2400" dirty="0">
              <a:solidFill>
                <a:srgbClr val="00B050"/>
              </a:solidFill>
            </a:endParaRPr>
          </a:p>
        </p:txBody>
      </p:sp>
      <p:sp>
        <p:nvSpPr>
          <p:cNvPr id="3" name="Содержимое 2"/>
          <p:cNvSpPr>
            <a:spLocks noGrp="1"/>
          </p:cNvSpPr>
          <p:nvPr>
            <p:ph idx="1"/>
          </p:nvPr>
        </p:nvSpPr>
        <p:spPr>
          <a:xfrm>
            <a:off x="2143108" y="1124744"/>
            <a:ext cx="6932861" cy="5072062"/>
          </a:xfrm>
        </p:spPr>
        <p:txBody>
          <a:bodyPr rtlCol="0">
            <a:noAutofit/>
          </a:bodyPr>
          <a:lstStyle/>
          <a:p>
            <a:pPr marL="304747" indent="-304747" defTabSz="1218987" eaLnBrk="1" fontAlgn="auto" hangingPunct="1">
              <a:spcBef>
                <a:spcPts val="1866"/>
              </a:spcBef>
              <a:spcAft>
                <a:spcPts val="0"/>
              </a:spcAft>
              <a:buFont typeface="Arial" pitchFamily="34" charset="0"/>
              <a:buChar char="•"/>
              <a:defRPr/>
            </a:pPr>
            <a:r>
              <a:rPr lang="ru-RU" sz="1600" b="1" i="1" dirty="0" smtClean="0">
                <a:solidFill>
                  <a:srgbClr val="C00000"/>
                </a:solidFill>
              </a:rPr>
              <a:t>Во-первых:</a:t>
            </a:r>
            <a:r>
              <a:rPr lang="ru-RU" sz="1600" dirty="0" smtClean="0">
                <a:solidFill>
                  <a:srgbClr val="C00000"/>
                </a:solidFill>
              </a:rPr>
              <a:t> </a:t>
            </a:r>
            <a:r>
              <a:rPr lang="ru-RU" sz="1600" dirty="0" smtClean="0"/>
              <a:t/>
            </a:r>
            <a:br>
              <a:rPr lang="ru-RU" sz="1600" dirty="0" smtClean="0"/>
            </a:br>
            <a:r>
              <a:rPr lang="ru-RU" sz="1600" dirty="0" smtClean="0">
                <a:solidFill>
                  <a:schemeClr val="tx2"/>
                </a:solidFill>
              </a:rPr>
              <a:t>-хорошее здоровье и сознательная, целенаправленная забота о своем физическом состоянии (постоянные занятия спортом, здоровый образ жизни).</a:t>
            </a:r>
            <a:br>
              <a:rPr lang="ru-RU" sz="1600" dirty="0" smtClean="0">
                <a:solidFill>
                  <a:schemeClr val="tx2"/>
                </a:solidFill>
              </a:rPr>
            </a:br>
            <a:r>
              <a:rPr lang="ru-RU" sz="1600" dirty="0" smtClean="0">
                <a:solidFill>
                  <a:schemeClr val="tx2"/>
                </a:solidFill>
              </a:rPr>
              <a:t>-адекватная самооценка и уверенность в себе, своих</a:t>
            </a:r>
            <a:br>
              <a:rPr lang="ru-RU" sz="1600" dirty="0" smtClean="0">
                <a:solidFill>
                  <a:schemeClr val="tx2"/>
                </a:solidFill>
              </a:rPr>
            </a:br>
            <a:r>
              <a:rPr lang="ru-RU" sz="1600" dirty="0" smtClean="0">
                <a:solidFill>
                  <a:schemeClr val="tx2"/>
                </a:solidFill>
              </a:rPr>
              <a:t>способностях и возможностях.</a:t>
            </a:r>
            <a:r>
              <a:rPr lang="ru-RU" sz="1600" b="1" i="1" dirty="0" smtClean="0">
                <a:solidFill>
                  <a:schemeClr val="tx2"/>
                </a:solidFill>
              </a:rPr>
              <a:t> </a:t>
            </a:r>
            <a:endParaRPr lang="ru-RU" sz="1600" dirty="0" smtClean="0">
              <a:solidFill>
                <a:schemeClr val="tx2"/>
              </a:solidFill>
            </a:endParaRPr>
          </a:p>
          <a:p>
            <a:pPr marL="304747" indent="-304747" defTabSz="1218987" eaLnBrk="1" fontAlgn="auto" hangingPunct="1">
              <a:spcBef>
                <a:spcPts val="1866"/>
              </a:spcBef>
              <a:spcAft>
                <a:spcPts val="0"/>
              </a:spcAft>
              <a:buFont typeface="Arial" pitchFamily="34" charset="0"/>
              <a:buChar char="•"/>
              <a:defRPr/>
            </a:pPr>
            <a:r>
              <a:rPr lang="ru-RU" sz="1600" b="1" i="1" dirty="0" smtClean="0">
                <a:solidFill>
                  <a:srgbClr val="C00000"/>
                </a:solidFill>
              </a:rPr>
              <a:t>Во-вторых:</a:t>
            </a:r>
            <a:r>
              <a:rPr lang="ru-RU" sz="1600" dirty="0" smtClean="0">
                <a:solidFill>
                  <a:srgbClr val="C00000"/>
                </a:solidFill>
              </a:rPr>
              <a:t> </a:t>
            </a:r>
            <a:r>
              <a:rPr lang="ru-RU" sz="1600" dirty="0" smtClean="0"/>
              <a:t/>
            </a:r>
            <a:br>
              <a:rPr lang="ru-RU" sz="1600" dirty="0" smtClean="0"/>
            </a:br>
            <a:r>
              <a:rPr lang="ru-RU" sz="1600" dirty="0" smtClean="0"/>
              <a:t>-</a:t>
            </a:r>
            <a:r>
              <a:rPr lang="ru-RU" sz="1600" dirty="0" smtClean="0">
                <a:solidFill>
                  <a:schemeClr val="tx2"/>
                </a:solidFill>
              </a:rPr>
              <a:t>опыт успешного преодоления профессионального</a:t>
            </a:r>
            <a:br>
              <a:rPr lang="ru-RU" sz="1600" dirty="0" smtClean="0">
                <a:solidFill>
                  <a:schemeClr val="tx2"/>
                </a:solidFill>
              </a:rPr>
            </a:br>
            <a:r>
              <a:rPr lang="ru-RU" sz="1600" dirty="0" smtClean="0">
                <a:solidFill>
                  <a:schemeClr val="tx2"/>
                </a:solidFill>
              </a:rPr>
              <a:t>стресса;</a:t>
            </a:r>
            <a:br>
              <a:rPr lang="ru-RU" sz="1600" dirty="0" smtClean="0">
                <a:solidFill>
                  <a:schemeClr val="tx2"/>
                </a:solidFill>
              </a:rPr>
            </a:br>
            <a:r>
              <a:rPr lang="ru-RU" sz="1600" dirty="0" smtClean="0">
                <a:solidFill>
                  <a:schemeClr val="tx2"/>
                </a:solidFill>
              </a:rPr>
              <a:t>-способность конструктивно меняться в</a:t>
            </a:r>
            <a:r>
              <a:rPr lang="ru-RU" sz="1600" i="1" dirty="0" smtClean="0">
                <a:solidFill>
                  <a:schemeClr val="tx2"/>
                </a:solidFill>
              </a:rPr>
              <a:t> </a:t>
            </a:r>
            <a:r>
              <a:rPr lang="ru-RU" sz="1600" dirty="0" smtClean="0">
                <a:solidFill>
                  <a:schemeClr val="tx2"/>
                </a:solidFill>
              </a:rPr>
              <a:t>напряженных условиях;</a:t>
            </a:r>
            <a:br>
              <a:rPr lang="ru-RU" sz="1600" dirty="0" smtClean="0">
                <a:solidFill>
                  <a:schemeClr val="tx2"/>
                </a:solidFill>
              </a:rPr>
            </a:br>
            <a:r>
              <a:rPr lang="ru-RU" sz="1600" dirty="0" smtClean="0">
                <a:solidFill>
                  <a:schemeClr val="tx2"/>
                </a:solidFill>
              </a:rPr>
              <a:t>-высокая мобильность;</a:t>
            </a:r>
            <a:br>
              <a:rPr lang="ru-RU" sz="1600" dirty="0" smtClean="0">
                <a:solidFill>
                  <a:schemeClr val="tx2"/>
                </a:solidFill>
              </a:rPr>
            </a:br>
            <a:r>
              <a:rPr lang="ru-RU" sz="1600" dirty="0" smtClean="0">
                <a:solidFill>
                  <a:schemeClr val="tx2"/>
                </a:solidFill>
              </a:rPr>
              <a:t>-открытость;</a:t>
            </a:r>
            <a:br>
              <a:rPr lang="ru-RU" sz="1600" dirty="0" smtClean="0">
                <a:solidFill>
                  <a:schemeClr val="tx2"/>
                </a:solidFill>
              </a:rPr>
            </a:br>
            <a:r>
              <a:rPr lang="ru-RU" sz="1600" dirty="0" smtClean="0">
                <a:solidFill>
                  <a:schemeClr val="tx2"/>
                </a:solidFill>
              </a:rPr>
              <a:t>-общительность;</a:t>
            </a:r>
            <a:br>
              <a:rPr lang="ru-RU" sz="1600" dirty="0" smtClean="0">
                <a:solidFill>
                  <a:schemeClr val="tx2"/>
                </a:solidFill>
              </a:rPr>
            </a:br>
            <a:r>
              <a:rPr lang="ru-RU" sz="1600" dirty="0" smtClean="0">
                <a:solidFill>
                  <a:schemeClr val="tx2"/>
                </a:solidFill>
              </a:rPr>
              <a:t>-самостоятельность;</a:t>
            </a:r>
            <a:br>
              <a:rPr lang="ru-RU" sz="1600" dirty="0" smtClean="0">
                <a:solidFill>
                  <a:schemeClr val="tx2"/>
                </a:solidFill>
              </a:rPr>
            </a:br>
            <a:r>
              <a:rPr lang="ru-RU" sz="1600" dirty="0" smtClean="0">
                <a:solidFill>
                  <a:schemeClr val="tx2"/>
                </a:solidFill>
              </a:rPr>
              <a:t>-стремление опираться на собственные силы.</a:t>
            </a:r>
            <a:endParaRPr lang="ru-RU" sz="1800" dirty="0" smtClean="0">
              <a:solidFill>
                <a:schemeClr val="tx2"/>
              </a:solidFill>
            </a:endParaRPr>
          </a:p>
          <a:p>
            <a:pPr marL="304747" indent="-304747" defTabSz="1218987" eaLnBrk="1" fontAlgn="auto" hangingPunct="1">
              <a:spcBef>
                <a:spcPts val="1866"/>
              </a:spcBef>
              <a:spcAft>
                <a:spcPts val="0"/>
              </a:spcAft>
              <a:buFont typeface="Arial" pitchFamily="34" charset="0"/>
              <a:buChar char="•"/>
              <a:defRPr/>
            </a:pPr>
            <a:r>
              <a:rPr lang="ru-RU" sz="1800" b="1" i="1" dirty="0" smtClean="0">
                <a:solidFill>
                  <a:srgbClr val="C00000"/>
                </a:solidFill>
              </a:rPr>
              <a:t>В-третьих:</a:t>
            </a:r>
            <a:r>
              <a:rPr lang="ru-RU" sz="1800" dirty="0" smtClean="0">
                <a:solidFill>
                  <a:srgbClr val="C00000"/>
                </a:solidFill>
              </a:rPr>
              <a:t> </a:t>
            </a:r>
            <a:r>
              <a:rPr lang="ru-RU" sz="1800" dirty="0" smtClean="0"/>
              <a:t/>
            </a:r>
            <a:br>
              <a:rPr lang="ru-RU" sz="1800" dirty="0" smtClean="0"/>
            </a:br>
            <a:r>
              <a:rPr lang="ru-RU" sz="1600" dirty="0" smtClean="0">
                <a:solidFill>
                  <a:schemeClr val="tx2"/>
                </a:solidFill>
              </a:rPr>
              <a:t>-способность формировать и поддерживать в себе</a:t>
            </a:r>
            <a:br>
              <a:rPr lang="ru-RU" sz="1600" dirty="0" smtClean="0">
                <a:solidFill>
                  <a:schemeClr val="tx2"/>
                </a:solidFill>
              </a:rPr>
            </a:br>
            <a:r>
              <a:rPr lang="ru-RU" sz="1600" dirty="0" smtClean="0">
                <a:solidFill>
                  <a:schemeClr val="tx2"/>
                </a:solidFill>
              </a:rPr>
              <a:t>позитивные, оптимистичные установки и ценности - как</a:t>
            </a:r>
            <a:br>
              <a:rPr lang="ru-RU" sz="1600" dirty="0" smtClean="0">
                <a:solidFill>
                  <a:schemeClr val="tx2"/>
                </a:solidFill>
              </a:rPr>
            </a:br>
            <a:r>
              <a:rPr lang="ru-RU" sz="1600" dirty="0" smtClean="0">
                <a:solidFill>
                  <a:schemeClr val="tx2"/>
                </a:solidFill>
              </a:rPr>
              <a:t>в отношении самих себя, так и других людей и жизни</a:t>
            </a:r>
            <a:br>
              <a:rPr lang="ru-RU" sz="1600" dirty="0" smtClean="0">
                <a:solidFill>
                  <a:schemeClr val="tx2"/>
                </a:solidFill>
              </a:rPr>
            </a:br>
            <a:r>
              <a:rPr lang="ru-RU" sz="1600" dirty="0" smtClean="0">
                <a:solidFill>
                  <a:schemeClr val="tx2"/>
                </a:solidFill>
              </a:rPr>
              <a:t>вообще.</a:t>
            </a:r>
            <a:endParaRPr lang="ru-RU" sz="1600" dirty="0">
              <a:solidFill>
                <a:schemeClr val="tx2"/>
              </a:solidFill>
            </a:endParaRPr>
          </a:p>
        </p:txBody>
      </p:sp>
      <p:pic>
        <p:nvPicPr>
          <p:cNvPr id="1026" name="Picture 2" descr="http://kvedomosti.com/uploads/posts/2015-11/pyat-prostyh-sposobov-ukrepit-immunitet_1.jpeg"/>
          <p:cNvPicPr>
            <a:picLocks noChangeAspect="1" noChangeArrowheads="1"/>
          </p:cNvPicPr>
          <p:nvPr/>
        </p:nvPicPr>
        <p:blipFill>
          <a:blip r:embed="rId2" cstate="print"/>
          <a:srcRect/>
          <a:stretch>
            <a:fillRect/>
          </a:stretch>
        </p:blipFill>
        <p:spPr bwMode="auto">
          <a:xfrm>
            <a:off x="500034" y="1196752"/>
            <a:ext cx="1643074" cy="1509985"/>
          </a:xfrm>
          <a:prstGeom prst="rect">
            <a:avLst/>
          </a:prstGeom>
          <a:ln>
            <a:noFill/>
          </a:ln>
          <a:effectLst>
            <a:softEdge rad="112500"/>
          </a:effectLst>
        </p:spPr>
      </p:pic>
      <p:pic>
        <p:nvPicPr>
          <p:cNvPr id="1028" name="Picture 4" descr="http://img-2.onedio.com/img/2r0/5464bec5224fa3ad0342a9ce.jpg"/>
          <p:cNvPicPr>
            <a:picLocks noChangeAspect="1" noChangeArrowheads="1"/>
          </p:cNvPicPr>
          <p:nvPr/>
        </p:nvPicPr>
        <p:blipFill>
          <a:blip r:embed="rId3" cstate="print"/>
          <a:srcRect/>
          <a:stretch>
            <a:fillRect/>
          </a:stretch>
        </p:blipFill>
        <p:spPr bwMode="auto">
          <a:xfrm>
            <a:off x="248941" y="2996952"/>
            <a:ext cx="2145259" cy="1428760"/>
          </a:xfrm>
          <a:prstGeom prst="rect">
            <a:avLst/>
          </a:prstGeom>
          <a:ln>
            <a:noFill/>
          </a:ln>
          <a:effectLst>
            <a:softEdge rad="112500"/>
          </a:effectLst>
        </p:spPr>
      </p:pic>
      <p:pic>
        <p:nvPicPr>
          <p:cNvPr id="1030" name="Picture 6" descr="http://www.coachingforwomen.com.au/smiley.jpg"/>
          <p:cNvPicPr>
            <a:picLocks noChangeAspect="1" noChangeArrowheads="1"/>
          </p:cNvPicPr>
          <p:nvPr/>
        </p:nvPicPr>
        <p:blipFill>
          <a:blip r:embed="rId4" cstate="print"/>
          <a:srcRect/>
          <a:stretch>
            <a:fillRect/>
          </a:stretch>
        </p:blipFill>
        <p:spPr bwMode="auto">
          <a:xfrm>
            <a:off x="500034" y="4643446"/>
            <a:ext cx="1785918" cy="2048845"/>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healthyoga.org/wp-content/uploads/2011/09/respirazione-yoga.jpg"/>
          <p:cNvPicPr>
            <a:picLocks noChangeAspect="1" noChangeArrowheads="1"/>
          </p:cNvPicPr>
          <p:nvPr/>
        </p:nvPicPr>
        <p:blipFill rotWithShape="1">
          <a:blip r:embed="rId2" cstate="print">
            <a:lum bright="20000" contrast="-20000"/>
          </a:blip>
          <a:srcRect l="10274" t="18290" r="13033"/>
          <a:stretch/>
        </p:blipFill>
        <p:spPr bwMode="auto">
          <a:xfrm>
            <a:off x="5611584" y="1700808"/>
            <a:ext cx="2966720" cy="3413660"/>
          </a:xfrm>
          <a:prstGeom prst="rect">
            <a:avLst/>
          </a:prstGeom>
          <a:ln>
            <a:noFill/>
          </a:ln>
          <a:effectLst>
            <a:softEdge rad="112500"/>
          </a:effectLst>
        </p:spPr>
      </p:pic>
      <p:sp>
        <p:nvSpPr>
          <p:cNvPr id="2" name="Заголовок 1"/>
          <p:cNvSpPr>
            <a:spLocks noGrp="1"/>
          </p:cNvSpPr>
          <p:nvPr>
            <p:ph type="title"/>
          </p:nvPr>
        </p:nvSpPr>
        <p:spPr>
          <a:xfrm>
            <a:off x="428596" y="0"/>
            <a:ext cx="8715404" cy="693860"/>
          </a:xfrm>
        </p:spPr>
        <p:txBody>
          <a:bodyPr rtlCol="0">
            <a:noAutofit/>
          </a:bodyPr>
          <a:lstStyle/>
          <a:p>
            <a:pPr algn="ctr" defTabSz="1218987" eaLnBrk="1" fontAlgn="auto" hangingPunct="1">
              <a:spcAft>
                <a:spcPts val="0"/>
              </a:spcAft>
              <a:defRPr/>
            </a:pPr>
            <a:r>
              <a:rPr lang="ru-RU" sz="1600" b="1" dirty="0" smtClean="0">
                <a:ln w="10541" cmpd="sng">
                  <a:solidFill>
                    <a:schemeClr val="accent1">
                      <a:shade val="88000"/>
                      <a:satMod val="110000"/>
                    </a:schemeClr>
                  </a:solidFill>
                  <a:prstDash val="solid"/>
                </a:ln>
                <a:solidFill>
                  <a:srgbClr val="00B050"/>
                </a:solidFill>
              </a:rPr>
              <a:t>МЕТОДЫ ВОССТАНОВЛЕНИЯ ПСИХИЧЕСКОГО ЗДОРОВЬЯ</a:t>
            </a:r>
            <a:endParaRPr lang="ru-RU" sz="1600" b="1" dirty="0">
              <a:ln w="10541" cmpd="sng">
                <a:solidFill>
                  <a:schemeClr val="accent1">
                    <a:shade val="88000"/>
                    <a:satMod val="110000"/>
                  </a:schemeClr>
                </a:solidFill>
                <a:prstDash val="solid"/>
              </a:ln>
              <a:solidFill>
                <a:srgbClr val="00B050"/>
              </a:solidFill>
            </a:endParaRPr>
          </a:p>
        </p:txBody>
      </p:sp>
      <p:sp>
        <p:nvSpPr>
          <p:cNvPr id="3" name="Содержимое 2"/>
          <p:cNvSpPr>
            <a:spLocks noGrp="1"/>
          </p:cNvSpPr>
          <p:nvPr>
            <p:ph idx="1"/>
          </p:nvPr>
        </p:nvSpPr>
        <p:spPr>
          <a:xfrm>
            <a:off x="251520" y="620688"/>
            <a:ext cx="5256584" cy="5689956"/>
          </a:xfrm>
        </p:spPr>
        <p:txBody>
          <a:bodyPr rtlCol="0">
            <a:normAutofit fontScale="70000" lnSpcReduction="20000"/>
          </a:bodyPr>
          <a:lstStyle/>
          <a:p>
            <a:pPr marL="304747" indent="-304747" defTabSz="1218987" eaLnBrk="1" fontAlgn="auto" hangingPunct="1">
              <a:spcBef>
                <a:spcPts val="1866"/>
              </a:spcBef>
              <a:spcAft>
                <a:spcPts val="0"/>
              </a:spcAft>
              <a:buFont typeface="Arial" pitchFamily="34" charset="0"/>
              <a:buChar char="•"/>
              <a:defRPr/>
            </a:pPr>
            <a:r>
              <a:rPr lang="ru-RU" sz="2600" i="1" dirty="0" smtClean="0">
                <a:latin typeface="Times New Roman" panose="02020603050405020304" pitchFamily="18" charset="0"/>
                <a:cs typeface="Times New Roman" panose="02020603050405020304" pitchFamily="18" charset="0"/>
              </a:rPr>
              <a:t>Аутотренинг (тренировка аутогенная) </a:t>
            </a:r>
            <a:r>
              <a:rPr lang="ru-RU" sz="2600" dirty="0" smtClean="0">
                <a:latin typeface="Times New Roman" panose="02020603050405020304" pitchFamily="18" charset="0"/>
                <a:cs typeface="Times New Roman" panose="02020603050405020304" pitchFamily="18" charset="0"/>
              </a:rPr>
              <a:t>- </a:t>
            </a:r>
            <a:r>
              <a:rPr lang="ru-RU" sz="2600" dirty="0" smtClean="0">
                <a:solidFill>
                  <a:schemeClr val="tx2"/>
                </a:solidFill>
                <a:latin typeface="Times New Roman" panose="02020603050405020304" pitchFamily="18" charset="0"/>
                <a:cs typeface="Times New Roman" panose="02020603050405020304" pitchFamily="18" charset="0"/>
              </a:rPr>
              <a:t>метод самовнушения, разработанный немецким психологом И. Шульцем в 1932 году. Его основу составляет прием погружения в релаксационное состояние и самовнушение, за счет чего происходит овладение навыками произвольного вызывания ощущения тепла, тяжести, покоя, расслабления. Овладение сознательным контролем над подобными функциями приводит к нормализации и активизации основных психофизиол</a:t>
            </a:r>
            <a:r>
              <a:rPr lang="ru-RU" sz="2600" dirty="0" smtClean="0">
                <a:latin typeface="Times New Roman" panose="02020603050405020304" pitchFamily="18" charset="0"/>
                <a:cs typeface="Times New Roman" panose="02020603050405020304" pitchFamily="18" charset="0"/>
              </a:rPr>
              <a:t>огических процессов.</a:t>
            </a:r>
          </a:p>
          <a:p>
            <a:pPr marL="304747" indent="-304747" defTabSz="1218987" eaLnBrk="1" fontAlgn="auto" hangingPunct="1">
              <a:spcBef>
                <a:spcPts val="1866"/>
              </a:spcBef>
              <a:spcAft>
                <a:spcPts val="0"/>
              </a:spcAft>
              <a:buFont typeface="Arial" pitchFamily="34" charset="0"/>
              <a:buChar char="•"/>
              <a:defRPr/>
            </a:pPr>
            <a:r>
              <a:rPr lang="ru-RU" sz="2600" i="1" dirty="0" smtClean="0">
                <a:latin typeface="Times New Roman" panose="02020603050405020304" pitchFamily="18" charset="0"/>
                <a:cs typeface="Times New Roman" panose="02020603050405020304" pitchFamily="18" charset="0"/>
              </a:rPr>
              <a:t>Релаксация </a:t>
            </a:r>
            <a:r>
              <a:rPr lang="ru-RU" sz="2600" dirty="0" smtClean="0">
                <a:latin typeface="Times New Roman" panose="02020603050405020304" pitchFamily="18" charset="0"/>
                <a:cs typeface="Times New Roman" panose="02020603050405020304" pitchFamily="18" charset="0"/>
              </a:rPr>
              <a:t>- </a:t>
            </a:r>
            <a:r>
              <a:rPr lang="ru-RU" sz="2600" dirty="0" smtClean="0">
                <a:solidFill>
                  <a:schemeClr val="tx2"/>
                </a:solidFill>
                <a:latin typeface="Times New Roman" panose="02020603050405020304" pitchFamily="18" charset="0"/>
                <a:cs typeface="Times New Roman" panose="02020603050405020304" pitchFamily="18" charset="0"/>
              </a:rPr>
              <a:t>это произвольное или непроизвольное состояние покоя, расслабления, связанное с полным или частичным мышечным расслаблением.</a:t>
            </a:r>
          </a:p>
          <a:p>
            <a:pPr marL="304747" indent="-304747" defTabSz="1218987" eaLnBrk="1" fontAlgn="auto" hangingPunct="1">
              <a:spcBef>
                <a:spcPts val="1866"/>
              </a:spcBef>
              <a:spcAft>
                <a:spcPts val="0"/>
              </a:spcAft>
              <a:buFont typeface="Arial" pitchFamily="34" charset="0"/>
              <a:buChar char="•"/>
              <a:defRPr/>
            </a:pPr>
            <a:r>
              <a:rPr lang="ru-RU" sz="2600" i="1" dirty="0" smtClean="0">
                <a:latin typeface="Times New Roman" panose="02020603050405020304" pitchFamily="18" charset="0"/>
                <a:cs typeface="Times New Roman" panose="02020603050405020304" pitchFamily="18" charset="0"/>
              </a:rPr>
              <a:t>Медитация </a:t>
            </a:r>
            <a:r>
              <a:rPr lang="ru-RU" sz="2600" dirty="0" smtClean="0">
                <a:latin typeface="Times New Roman" panose="02020603050405020304" pitchFamily="18" charset="0"/>
                <a:cs typeface="Times New Roman" panose="02020603050405020304" pitchFamily="18" charset="0"/>
              </a:rPr>
              <a:t>- </a:t>
            </a:r>
            <a:r>
              <a:rPr lang="ru-RU" sz="2600" dirty="0" smtClean="0">
                <a:solidFill>
                  <a:schemeClr val="tx2"/>
                </a:solidFill>
                <a:latin typeface="Times New Roman" panose="02020603050405020304" pitchFamily="18" charset="0"/>
                <a:cs typeface="Times New Roman" panose="02020603050405020304" pitchFamily="18" charset="0"/>
              </a:rPr>
              <a:t>это интенсивное, проникающее вглубь размышление, погружение умом в предмет, идею и прочее, достигаемое путем сосредоточения на одном объекте и устранения всех факторов, рассеивающих внимание, как внешних (звук, свет), так и внутренних (физическое, эмоциональное и другое напряжения).</a:t>
            </a:r>
          </a:p>
          <a:p>
            <a:pPr marL="304747" indent="-304747" defTabSz="1218987" eaLnBrk="1" fontAlgn="auto" hangingPunct="1">
              <a:spcBef>
                <a:spcPts val="1866"/>
              </a:spcBef>
              <a:spcAft>
                <a:spcPts val="0"/>
              </a:spcAft>
              <a:buFont typeface="Arial" pitchFamily="34" charset="0"/>
              <a:buNone/>
              <a:defRPr/>
            </a:pPr>
            <a:endParaRPr lang="ru-RU"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am.all.biz/img/am/catalog/1538.png"/>
          <p:cNvPicPr>
            <a:picLocks noChangeAspect="1" noChangeArrowheads="1"/>
          </p:cNvPicPr>
          <p:nvPr/>
        </p:nvPicPr>
        <p:blipFill>
          <a:blip r:embed="rId2" cstate="print">
            <a:lum bright="10000" contrast="-10000"/>
          </a:blip>
          <a:srcRect/>
          <a:stretch>
            <a:fillRect/>
          </a:stretch>
        </p:blipFill>
        <p:spPr bwMode="auto">
          <a:xfrm>
            <a:off x="1357290" y="500042"/>
            <a:ext cx="7643862" cy="5929354"/>
          </a:xfrm>
          <a:prstGeom prst="ellipse">
            <a:avLst/>
          </a:prstGeom>
          <a:ln>
            <a:noFill/>
          </a:ln>
          <a:effectLst>
            <a:softEdge rad="112500"/>
          </a:effectLst>
        </p:spPr>
      </p:pic>
      <p:sp>
        <p:nvSpPr>
          <p:cNvPr id="2" name="Заголовок 1"/>
          <p:cNvSpPr>
            <a:spLocks noGrp="1"/>
          </p:cNvSpPr>
          <p:nvPr>
            <p:ph type="title"/>
          </p:nvPr>
        </p:nvSpPr>
        <p:spPr>
          <a:xfrm>
            <a:off x="-180528" y="908720"/>
            <a:ext cx="969922" cy="6369072"/>
          </a:xfrm>
        </p:spPr>
        <p:txBody>
          <a:bodyPr vert="wordArtVert" rtlCol="0">
            <a:normAutofit/>
          </a:bodyPr>
          <a:lstStyle/>
          <a:p>
            <a:pPr defTabSz="1218987" eaLnBrk="1" fontAlgn="auto" hangingPunct="1">
              <a:spcAft>
                <a:spcPts val="0"/>
              </a:spcAft>
              <a:defRPr/>
            </a:pPr>
            <a:r>
              <a:rPr lang="ru-RU" sz="3600" b="1" dirty="0" smtClean="0">
                <a:ln w="10541" cmpd="sng">
                  <a:solidFill>
                    <a:schemeClr val="accent1">
                      <a:shade val="88000"/>
                      <a:satMod val="110000"/>
                    </a:schemeClr>
                  </a:solidFill>
                  <a:prstDash val="solid"/>
                </a:ln>
                <a:solidFill>
                  <a:srgbClr val="00B050"/>
                </a:solidFill>
              </a:rPr>
              <a:t>ПРИТЧА</a:t>
            </a:r>
            <a:endParaRPr lang="ru-RU" sz="3600" b="1" dirty="0">
              <a:ln w="10541" cmpd="sng">
                <a:solidFill>
                  <a:schemeClr val="accent1">
                    <a:shade val="88000"/>
                    <a:satMod val="110000"/>
                  </a:schemeClr>
                </a:solidFill>
                <a:prstDash val="solid"/>
              </a:ln>
              <a:solidFill>
                <a:srgbClr val="00B050"/>
              </a:solidFill>
            </a:endParaRPr>
          </a:p>
        </p:txBody>
      </p:sp>
      <p:sp>
        <p:nvSpPr>
          <p:cNvPr id="3" name="Содержимое 2"/>
          <p:cNvSpPr>
            <a:spLocks noGrp="1"/>
          </p:cNvSpPr>
          <p:nvPr>
            <p:ph idx="1"/>
          </p:nvPr>
        </p:nvSpPr>
        <p:spPr>
          <a:xfrm>
            <a:off x="323528" y="188640"/>
            <a:ext cx="8533608" cy="6091585"/>
          </a:xfrm>
        </p:spPr>
        <p:txBody>
          <a:bodyPr rtlCol="0">
            <a:noAutofit/>
          </a:bodyPr>
          <a:lstStyle/>
          <a:p>
            <a:pPr marL="304747" indent="-304747" defTabSz="1218987" eaLnBrk="1" fontAlgn="auto" hangingPunct="1">
              <a:spcBef>
                <a:spcPts val="1866"/>
              </a:spcBef>
              <a:spcAft>
                <a:spcPts val="0"/>
              </a:spcAft>
              <a:buFont typeface="Arial" pitchFamily="34" charset="0"/>
              <a:buNone/>
              <a:defRPr/>
            </a:pPr>
            <a:r>
              <a:rPr lang="ru-RU" sz="1600" dirty="0" smtClean="0">
                <a:solidFill>
                  <a:schemeClr val="tx2"/>
                </a:solidFill>
                <a:latin typeface="Times New Roman" panose="02020603050405020304" pitchFamily="18" charset="0"/>
                <a:cs typeface="Times New Roman" panose="02020603050405020304" pitchFamily="18" charset="0"/>
              </a:rPr>
              <a:t>В </a:t>
            </a:r>
            <a:r>
              <a:rPr lang="ru-RU" sz="1600" dirty="0" smtClean="0">
                <a:solidFill>
                  <a:schemeClr val="tx2"/>
                </a:solidFill>
                <a:latin typeface="Times New Roman" panose="02020603050405020304" pitchFamily="18" charset="0"/>
                <a:cs typeface="Times New Roman" panose="02020603050405020304" pitchFamily="18" charset="0"/>
              </a:rPr>
              <a:t>начале урока профессор поднял стакан с небольшим количеством воды. Он держал этот стакан, пока все студенты не обратили на него внимание, а затем спросил: "Сколько, по-вашему, весит этот стакан? “</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"50 грамм! ", "100 грамм! ", "125 грамм! " - предполагали студенты.</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Я и сам не знаю, - продолжил профессор, - чтобы узнать это, нужно его взвесить. Но вопрос в другом: что будет, если я подержу так стакан в течение нескольких минут?</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Ничего, - ответили студенты.</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Хорошо. А что будет, если я подержу этот стакан в течение часа? - снова спросил профессор.</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У вас заболит рука, - ответил один из студентов.</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Так. А что будет, если я, таким образом, продержу стакан целый день?</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Ваша рука окаменеет, вы почувствуете сильное напряжение в мышцах, и вам даже может парализовать руку, и придется отправить в вас больницу, - сказал один студент.</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Очень хорошо, - невозмутимо продолжал профессор, - однако изменился ли вес стакана в течении этого времени?</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Нет, - был ответ. - Тогда откуда появилась боль в плече и напряжение в мышцах?</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Студенты были удивлены и обескуражены.</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Что мне нужно сделать, чтобы избавиться от боли? - Спросил профессор.</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Опустить стакан, - последовал ответ из аудитории.</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Вот, - воскликнул профессор, - точно так же происходит и с жизненными проблемами и неудачами.</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Будете держать их в голове несколько минут - это нормально. Будете думать о них много времени, начнете испытывать боль. А если будет продолжать думать об этом долгое, продолжительное время, то это начнет парализовывать вас, т. е. вы не сможете ничем другим заниматься. Важно обдумать ситуацию и сделать выводы, но еще важнее отпустить эти проблемы от себя в конце каждого дня, перед тем как вы идете спать. И таким образом, вы без напряжения каждое утро сможете просыпаться свежими бодрыми и готовыми справиться с новыми жизненными ситуациями. Опустите стакан!</a:t>
            </a:r>
            <a:endParaRPr lang="ru-RU" sz="16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essonmusic.ru/uploads/images/sovremennaja_russkaja_narodnaja_muzika_davajte_radovatsja.jpg"/>
          <p:cNvPicPr>
            <a:picLocks noChangeAspect="1" noChangeArrowheads="1"/>
          </p:cNvPicPr>
          <p:nvPr/>
        </p:nvPicPr>
        <p:blipFill rotWithShape="1">
          <a:blip r:embed="rId2" cstate="print"/>
          <a:srcRect l="33242" t="9749"/>
          <a:stretch/>
        </p:blipFill>
        <p:spPr bwMode="auto">
          <a:xfrm>
            <a:off x="4716016" y="3442032"/>
            <a:ext cx="3826322" cy="2910093"/>
          </a:xfrm>
          <a:prstGeom prst="rect">
            <a:avLst/>
          </a:prstGeom>
          <a:ln>
            <a:noFill/>
          </a:ln>
          <a:effectLst>
            <a:softEdge rad="112500"/>
          </a:effectLst>
        </p:spPr>
      </p:pic>
      <p:sp>
        <p:nvSpPr>
          <p:cNvPr id="34818" name="Заголовок 1"/>
          <p:cNvSpPr>
            <a:spLocks noGrp="1"/>
          </p:cNvSpPr>
          <p:nvPr>
            <p:ph type="title"/>
          </p:nvPr>
        </p:nvSpPr>
        <p:spPr>
          <a:xfrm>
            <a:off x="182092" y="-99392"/>
            <a:ext cx="8750746" cy="936104"/>
          </a:xfrm>
        </p:spPr>
        <p:txBody>
          <a:bodyPr/>
          <a:lstStyle/>
          <a:p>
            <a:pPr eaLnBrk="1" hangingPunct="1"/>
            <a:r>
              <a:rPr lang="ru-RU" sz="2000" dirty="0" err="1" smtClean="0">
                <a:solidFill>
                  <a:srgbClr val="C00000"/>
                </a:solidFill>
                <a:latin typeface="Times New Roman" panose="02020603050405020304" pitchFamily="18" charset="0"/>
                <a:cs typeface="Times New Roman" panose="02020603050405020304" pitchFamily="18" charset="0"/>
              </a:rPr>
              <a:t>Саморегуляция</a:t>
            </a:r>
            <a:r>
              <a:rPr lang="ru-RU" sz="2000" dirty="0" smtClean="0">
                <a:solidFill>
                  <a:srgbClr val="C00000"/>
                </a:solidFill>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smtClean="0">
                <a:solidFill>
                  <a:schemeClr val="tx2"/>
                </a:solidFill>
                <a:latin typeface="Times New Roman" panose="02020603050405020304" pitchFamily="18" charset="0"/>
                <a:cs typeface="Times New Roman" panose="02020603050405020304" pitchFamily="18" charset="0"/>
              </a:rPr>
              <a:t>все, что человек делает сам  для своего здоровья. </a:t>
            </a:r>
          </a:p>
        </p:txBody>
      </p:sp>
      <p:sp>
        <p:nvSpPr>
          <p:cNvPr id="3" name="Содержимое 2"/>
          <p:cNvSpPr>
            <a:spLocks noGrp="1"/>
          </p:cNvSpPr>
          <p:nvPr>
            <p:ph idx="1"/>
          </p:nvPr>
        </p:nvSpPr>
        <p:spPr>
          <a:xfrm>
            <a:off x="395016" y="1049784"/>
            <a:ext cx="8784976" cy="4470400"/>
          </a:xfrm>
        </p:spPr>
        <p:txBody>
          <a:bodyPr rtlCol="0">
            <a:normAutofit/>
          </a:bodyPr>
          <a:lstStyle/>
          <a:p>
            <a:pPr marL="304747" indent="-304747" defTabSz="1218987" eaLnBrk="1" fontAlgn="auto" hangingPunct="1">
              <a:lnSpc>
                <a:spcPct val="100000"/>
              </a:lnSpc>
              <a:spcBef>
                <a:spcPts val="1866"/>
              </a:spcBef>
              <a:spcAft>
                <a:spcPts val="0"/>
              </a:spcAft>
              <a:buFont typeface="Arial" pitchFamily="34" charset="0"/>
              <a:buNone/>
              <a:defRPr/>
            </a:pPr>
            <a:r>
              <a:rPr lang="ru-RU" sz="1900" dirty="0" smtClean="0">
                <a:solidFill>
                  <a:schemeClr val="tx2"/>
                </a:solidFill>
                <a:latin typeface="Times New Roman" panose="02020603050405020304" pitchFamily="18" charset="0"/>
                <a:cs typeface="Times New Roman" panose="02020603050405020304" pitchFamily="18" charset="0"/>
              </a:rPr>
              <a:t>В результате </a:t>
            </a:r>
            <a:r>
              <a:rPr lang="ru-RU" sz="1900" dirty="0" err="1" smtClean="0">
                <a:solidFill>
                  <a:schemeClr val="tx2"/>
                </a:solidFill>
                <a:latin typeface="Times New Roman" panose="02020603050405020304" pitchFamily="18" charset="0"/>
                <a:cs typeface="Times New Roman" panose="02020603050405020304" pitchFamily="18" charset="0"/>
              </a:rPr>
              <a:t>саморегуляции</a:t>
            </a:r>
            <a:r>
              <a:rPr lang="ru-RU" sz="1900" dirty="0" smtClean="0">
                <a:solidFill>
                  <a:schemeClr val="tx2"/>
                </a:solidFill>
                <a:latin typeface="Times New Roman" panose="02020603050405020304" pitchFamily="18" charset="0"/>
                <a:cs typeface="Times New Roman" panose="02020603050405020304" pitchFamily="18" charset="0"/>
              </a:rPr>
              <a:t> могут возникать три основных эффекта: </a:t>
            </a:r>
          </a:p>
          <a:p>
            <a:pPr marL="304747" indent="-304747" defTabSz="1218987" eaLnBrk="1" fontAlgn="auto" hangingPunct="1">
              <a:lnSpc>
                <a:spcPct val="100000"/>
              </a:lnSpc>
              <a:spcBef>
                <a:spcPts val="1866"/>
              </a:spcBef>
              <a:spcAft>
                <a:spcPts val="0"/>
              </a:spcAft>
              <a:buFont typeface="Arial" pitchFamily="34" charset="0"/>
              <a:buNone/>
              <a:defRPr/>
            </a:pPr>
            <a:r>
              <a:rPr lang="en-US" sz="1900" dirty="0" smtClean="0">
                <a:solidFill>
                  <a:schemeClr val="tx2"/>
                </a:solidFill>
                <a:latin typeface="Times New Roman" panose="02020603050405020304" pitchFamily="18" charset="0"/>
                <a:cs typeface="Times New Roman" panose="02020603050405020304" pitchFamily="18" charset="0"/>
              </a:rPr>
              <a:t>-</a:t>
            </a:r>
            <a:r>
              <a:rPr lang="ru-RU" sz="1900" dirty="0" smtClean="0">
                <a:solidFill>
                  <a:schemeClr val="tx2"/>
                </a:solidFill>
                <a:latin typeface="Times New Roman" panose="02020603050405020304" pitchFamily="18" charset="0"/>
                <a:cs typeface="Times New Roman" panose="02020603050405020304" pitchFamily="18" charset="0"/>
              </a:rPr>
              <a:t> </a:t>
            </a:r>
            <a:r>
              <a:rPr lang="ru-RU" sz="1900" dirty="0" smtClean="0">
                <a:solidFill>
                  <a:schemeClr val="tx2"/>
                </a:solidFill>
                <a:latin typeface="Times New Roman" panose="02020603050405020304" pitchFamily="18" charset="0"/>
                <a:cs typeface="Times New Roman" panose="02020603050405020304" pitchFamily="18" charset="0"/>
              </a:rPr>
              <a:t>    эффект </a:t>
            </a:r>
            <a:r>
              <a:rPr lang="ru-RU" sz="1900" dirty="0" smtClean="0">
                <a:solidFill>
                  <a:schemeClr val="tx2"/>
                </a:solidFill>
                <a:latin typeface="Times New Roman" panose="02020603050405020304" pitchFamily="18" charset="0"/>
                <a:cs typeface="Times New Roman" panose="02020603050405020304" pitchFamily="18" charset="0"/>
              </a:rPr>
              <a:t>успокоения (устранение эмоционального напряжения);  </a:t>
            </a:r>
          </a:p>
          <a:p>
            <a:pPr marL="304747" indent="-304747" defTabSz="1218987" eaLnBrk="1" fontAlgn="auto" hangingPunct="1">
              <a:lnSpc>
                <a:spcPct val="100000"/>
              </a:lnSpc>
              <a:spcBef>
                <a:spcPts val="1866"/>
              </a:spcBef>
              <a:spcAft>
                <a:spcPts val="0"/>
              </a:spcAft>
              <a:buFontTx/>
              <a:buChar char="-"/>
              <a:defRPr/>
            </a:pPr>
            <a:r>
              <a:rPr lang="ru-RU" sz="1900" dirty="0" smtClean="0">
                <a:solidFill>
                  <a:schemeClr val="tx2"/>
                </a:solidFill>
                <a:latin typeface="Times New Roman" panose="02020603050405020304" pitchFamily="18" charset="0"/>
                <a:cs typeface="Times New Roman" panose="02020603050405020304" pitchFamily="18" charset="0"/>
              </a:rPr>
              <a:t>эффект восстановления (ослабление проявления утомления); </a:t>
            </a:r>
          </a:p>
          <a:p>
            <a:pPr marL="304747" indent="-304747" defTabSz="1218987" eaLnBrk="1" fontAlgn="auto" hangingPunct="1">
              <a:lnSpc>
                <a:spcPct val="100000"/>
              </a:lnSpc>
              <a:spcBef>
                <a:spcPts val="1866"/>
              </a:spcBef>
              <a:spcAft>
                <a:spcPts val="0"/>
              </a:spcAft>
              <a:buFontTx/>
              <a:buChar char="-"/>
              <a:defRPr/>
            </a:pPr>
            <a:r>
              <a:rPr lang="ru-RU" sz="1900" dirty="0" smtClean="0">
                <a:solidFill>
                  <a:schemeClr val="tx2"/>
                </a:solidFill>
                <a:latin typeface="Times New Roman" panose="02020603050405020304" pitchFamily="18" charset="0"/>
                <a:cs typeface="Times New Roman" panose="02020603050405020304" pitchFamily="18" charset="0"/>
              </a:rPr>
              <a:t> эффект активизации (повышение психофизиологической реактивности). </a:t>
            </a:r>
          </a:p>
          <a:p>
            <a:pPr marL="304747" indent="-304747" defTabSz="1218987" eaLnBrk="1" fontAlgn="auto" hangingPunct="1">
              <a:spcBef>
                <a:spcPts val="1866"/>
              </a:spcBef>
              <a:spcAft>
                <a:spcPts val="0"/>
              </a:spcAft>
              <a:buFont typeface="Arial" pitchFamily="34" charset="0"/>
              <a:buNone/>
              <a:defRPr/>
            </a:pPr>
            <a:endParaRPr lang="ru-RU" dirty="0" smtClean="0"/>
          </a:p>
          <a:p>
            <a:pPr marL="304747" indent="-304747" defTabSz="1218987" eaLnBrk="1" fontAlgn="auto" hangingPunct="1">
              <a:spcBef>
                <a:spcPts val="1866"/>
              </a:spcBef>
              <a:spcAft>
                <a:spcPts val="0"/>
              </a:spcAft>
              <a:buFont typeface="Arial" pitchFamily="34" charset="0"/>
              <a:buNone/>
              <a:defRPr/>
            </a:pPr>
            <a:endParaRPr lang="ru-RU" dirty="0" smtClean="0"/>
          </a:p>
          <a:p>
            <a:pPr marL="304747" indent="-304747" defTabSz="1218987" eaLnBrk="1" fontAlgn="auto" hangingPunct="1">
              <a:spcBef>
                <a:spcPts val="1866"/>
              </a:spcBef>
              <a:spcAft>
                <a:spcPts val="0"/>
              </a:spcAft>
              <a:buFont typeface="Arial" pitchFamily="34" charset="0"/>
              <a:buNone/>
              <a:defRPr/>
            </a:pPr>
            <a:endParaRPr lang="ru-RU" dirty="0" smtClean="0"/>
          </a:p>
          <a:p>
            <a:pPr marL="304747" indent="-304747" defTabSz="1218987" eaLnBrk="1" fontAlgn="auto" hangingPunct="1">
              <a:spcBef>
                <a:spcPts val="1866"/>
              </a:spcBef>
              <a:spcAft>
                <a:spcPts val="0"/>
              </a:spcAft>
              <a:buFont typeface="Arial" pitchFamily="34" charset="0"/>
              <a:buNone/>
              <a:defRPr/>
            </a:pPr>
            <a:r>
              <a:rPr lang="ru-RU" dirty="0" smtClean="0"/>
              <a:t> </a:t>
            </a:r>
          </a:p>
          <a:p>
            <a:pPr marL="304747" indent="-304747" defTabSz="1218987" eaLnBrk="1" fontAlgn="auto" hangingPunct="1">
              <a:spcBef>
                <a:spcPts val="1866"/>
              </a:spcBef>
              <a:spcAft>
                <a:spcPts val="0"/>
              </a:spcAft>
              <a:buFont typeface="Arial" pitchFamily="34" charset="0"/>
              <a:buChar char="•"/>
              <a:defRPr/>
            </a:pPr>
            <a:endParaRPr lang="ru-RU"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67" t="23600" r="18061" b="8844"/>
          <a:stretch/>
        </p:blipFill>
        <p:spPr bwMode="auto">
          <a:xfrm>
            <a:off x="611559" y="3509537"/>
            <a:ext cx="4035123" cy="2775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anana.by/uploads/posts/2009-11/1258105506_1230381670_16116189_5723192_4902407_sm.jpg"/>
          <p:cNvPicPr>
            <a:picLocks noChangeAspect="1" noChangeArrowheads="1"/>
          </p:cNvPicPr>
          <p:nvPr/>
        </p:nvPicPr>
        <p:blipFill rotWithShape="1">
          <a:blip r:embed="rId2" cstate="print">
            <a:lum bright="10000" contrast="-10000"/>
          </a:blip>
          <a:srcRect t="33051"/>
          <a:stretch/>
        </p:blipFill>
        <p:spPr bwMode="auto">
          <a:xfrm>
            <a:off x="4716016" y="1084394"/>
            <a:ext cx="4214810" cy="3617650"/>
          </a:xfrm>
          <a:prstGeom prst="rect">
            <a:avLst/>
          </a:prstGeom>
          <a:ln>
            <a:noFill/>
          </a:ln>
          <a:effectLst>
            <a:softEdge rad="112500"/>
          </a:effectLst>
        </p:spPr>
      </p:pic>
      <p:sp>
        <p:nvSpPr>
          <p:cNvPr id="2" name="Заголовок 1"/>
          <p:cNvSpPr>
            <a:spLocks noGrp="1"/>
          </p:cNvSpPr>
          <p:nvPr>
            <p:ph type="title"/>
          </p:nvPr>
        </p:nvSpPr>
        <p:spPr>
          <a:xfrm>
            <a:off x="364649" y="5760"/>
            <a:ext cx="9396536" cy="792088"/>
          </a:xfrm>
        </p:spPr>
        <p:txBody>
          <a:bodyPr rtlCol="0">
            <a:normAutofit/>
          </a:bodyPr>
          <a:lstStyle/>
          <a:p>
            <a:pPr defTabSz="1218987" eaLnBrk="1" fontAlgn="auto" hangingPunct="1">
              <a:spcAft>
                <a:spcPts val="0"/>
              </a:spcAft>
              <a:defRPr/>
            </a:pPr>
            <a:r>
              <a:rPr lang="ru-RU" sz="2400" dirty="0" smtClean="0">
                <a:solidFill>
                  <a:srgbClr val="C00000"/>
                </a:solidFill>
                <a:latin typeface="Times New Roman" panose="02020603050405020304" pitchFamily="18" charset="0"/>
                <a:cs typeface="Times New Roman" panose="02020603050405020304" pitchFamily="18" charset="0"/>
              </a:rPr>
              <a:t>Естественные приемы </a:t>
            </a:r>
            <a:r>
              <a:rPr lang="ru-RU" sz="2400" dirty="0" err="1" smtClean="0">
                <a:solidFill>
                  <a:srgbClr val="C00000"/>
                </a:solidFill>
                <a:latin typeface="Times New Roman" panose="02020603050405020304" pitchFamily="18" charset="0"/>
                <a:cs typeface="Times New Roman" panose="02020603050405020304" pitchFamily="18" charset="0"/>
              </a:rPr>
              <a:t>саморегуляции</a:t>
            </a:r>
            <a:r>
              <a:rPr lang="ru-RU" sz="2400" dirty="0" smtClean="0">
                <a:solidFill>
                  <a:srgbClr val="C00000"/>
                </a:solidFill>
                <a:latin typeface="Times New Roman" panose="02020603050405020304" pitchFamily="18" charset="0"/>
                <a:cs typeface="Times New Roman" panose="02020603050405020304" pitchFamily="18" charset="0"/>
              </a:rPr>
              <a:t> организма: </a:t>
            </a:r>
            <a:br>
              <a:rPr lang="ru-RU" sz="2400" dirty="0" smtClean="0">
                <a:solidFill>
                  <a:srgbClr val="C00000"/>
                </a:solidFill>
                <a:latin typeface="Times New Roman" panose="02020603050405020304" pitchFamily="18" charset="0"/>
                <a:cs typeface="Times New Roman" panose="02020603050405020304" pitchFamily="18" charset="0"/>
              </a:rPr>
            </a:br>
            <a:endParaRPr lang="ru-RU" sz="2400" dirty="0">
              <a:solidFill>
                <a:srgbClr val="C0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251520" y="476672"/>
            <a:ext cx="8679306" cy="4320479"/>
          </a:xfrm>
        </p:spPr>
        <p:txBody>
          <a:bodyPr rtlCol="0">
            <a:normAutofit fontScale="62500" lnSpcReduction="20000"/>
          </a:bodyPr>
          <a:lstStyle/>
          <a:p>
            <a:pPr marL="304747" indent="-304747" defTabSz="1218987" eaLnBrk="1" fontAlgn="auto" hangingPunct="1">
              <a:lnSpc>
                <a:spcPct val="170000"/>
              </a:lnSpc>
              <a:spcBef>
                <a:spcPts val="1866"/>
              </a:spcBef>
              <a:spcAft>
                <a:spcPts val="0"/>
              </a:spcAft>
              <a:buFont typeface="Arial" pitchFamily="34" charset="0"/>
              <a:buNone/>
              <a:defRPr/>
            </a:pPr>
            <a:r>
              <a:rPr lang="ru-RU"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   </a:t>
            </a:r>
            <a:r>
              <a:rPr lang="ru-RU" sz="2900" dirty="0" smtClean="0">
                <a:solidFill>
                  <a:schemeClr val="tx2"/>
                </a:solidFill>
                <a:latin typeface="Times New Roman" pitchFamily="18" charset="0"/>
                <a:cs typeface="Times New Roman" pitchFamily="18" charset="0"/>
              </a:rPr>
              <a:t>смех</a:t>
            </a:r>
            <a:r>
              <a:rPr lang="ru-RU" sz="2900" dirty="0" smtClean="0">
                <a:solidFill>
                  <a:schemeClr val="tx2"/>
                </a:solidFill>
                <a:latin typeface="Times New Roman" pitchFamily="18" charset="0"/>
                <a:cs typeface="Times New Roman" pitchFamily="18" charset="0"/>
              </a:rPr>
              <a:t>, улыбка, юмор;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размышления о хорошем, приятном;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различные движения, типа потягивания, расслабления мышц; </a:t>
            </a:r>
            <a:r>
              <a:rPr lang="en-US" sz="2900" dirty="0" smtClean="0">
                <a:solidFill>
                  <a:schemeClr val="tx2"/>
                </a:solidFill>
                <a:latin typeface="Times New Roman" pitchFamily="18" charset="0"/>
                <a:cs typeface="Times New Roman" pitchFamily="18" charset="0"/>
              </a:rPr>
              <a:t/>
            </a:r>
            <a:br>
              <a:rPr lang="en-US"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наблюдение за пейзажем за окном;</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 рассматривание цветов в помещении, фотографий, других приятных или дорогих для человека вещей;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вдыхание </a:t>
            </a:r>
            <a:r>
              <a:rPr lang="ru-RU" sz="2900" dirty="0" smtClean="0">
                <a:solidFill>
                  <a:schemeClr val="tx2"/>
                </a:solidFill>
                <a:latin typeface="Times New Roman" pitchFamily="18" charset="0"/>
                <a:cs typeface="Times New Roman" pitchFamily="18" charset="0"/>
              </a:rPr>
              <a:t>свежего воздуха; </a:t>
            </a:r>
            <a:br>
              <a:rPr lang="ru-RU" sz="2900" dirty="0" smtClean="0">
                <a:solidFill>
                  <a:schemeClr val="tx2"/>
                </a:solidFill>
                <a:latin typeface="Times New Roman" pitchFamily="18" charset="0"/>
                <a:cs typeface="Times New Roman" pitchFamily="18" charset="0"/>
              </a:rPr>
            </a:br>
            <a:r>
              <a:rPr lang="ru-RU" sz="2900" dirty="0" smtClean="0">
                <a:solidFill>
                  <a:schemeClr val="tx2"/>
                </a:solidFill>
                <a:latin typeface="Times New Roman" pitchFamily="18" charset="0"/>
                <a:cs typeface="Times New Roman" pitchFamily="18" charset="0"/>
              </a:rPr>
              <a:t>высказывание похвалы, комплиментов кому-либо просто так. </a:t>
            </a:r>
            <a:r>
              <a:rPr lang="ru-RU" sz="3800" dirty="0" smtClean="0">
                <a:solidFill>
                  <a:schemeClr val="tx2"/>
                </a:solidFill>
                <a:latin typeface="Times New Roman" pitchFamily="18" charset="0"/>
                <a:cs typeface="Times New Roman" pitchFamily="18" charset="0"/>
              </a:rPr>
              <a:t/>
            </a:r>
            <a:br>
              <a:rPr lang="ru-RU" sz="3800" dirty="0" smtClean="0">
                <a:solidFill>
                  <a:schemeClr val="tx2"/>
                </a:solidFill>
                <a:latin typeface="Times New Roman" pitchFamily="18" charset="0"/>
                <a:cs typeface="Times New Roman" pitchFamily="18" charset="0"/>
              </a:rPr>
            </a:br>
            <a:endParaRPr lang="ru-RU" sz="3800" dirty="0" smtClean="0">
              <a:solidFill>
                <a:schemeClr val="tx2"/>
              </a:solidFill>
              <a:latin typeface="Times New Roman" pitchFamily="18" charset="0"/>
              <a:cs typeface="Times New Roman" pitchFamily="18" charset="0"/>
            </a:endParaRPr>
          </a:p>
          <a:p>
            <a:pPr marL="304747" indent="-304747" defTabSz="1218987" eaLnBrk="1" fontAlgn="auto" hangingPunct="1">
              <a:spcBef>
                <a:spcPts val="1866"/>
              </a:spcBef>
              <a:spcAft>
                <a:spcPts val="0"/>
              </a:spcAft>
              <a:buFont typeface="Arial" pitchFamily="34" charset="0"/>
              <a:buNone/>
              <a:defRPr/>
            </a:pPr>
            <a:endParaRPr lang="ru-RU" dirty="0"/>
          </a:p>
        </p:txBody>
      </p:sp>
      <p:sp>
        <p:nvSpPr>
          <p:cNvPr id="5" name="Улыбающееся лицо 4"/>
          <p:cNvSpPr/>
          <p:nvPr/>
        </p:nvSpPr>
        <p:spPr>
          <a:xfrm>
            <a:off x="357188" y="1500188"/>
            <a:ext cx="214312" cy="214312"/>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Улыбающееся лицо 5"/>
          <p:cNvSpPr/>
          <p:nvPr/>
        </p:nvSpPr>
        <p:spPr>
          <a:xfrm>
            <a:off x="425609" y="3068960"/>
            <a:ext cx="214312" cy="214312"/>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Улыбающееся лицо 7"/>
          <p:cNvSpPr/>
          <p:nvPr/>
        </p:nvSpPr>
        <p:spPr>
          <a:xfrm>
            <a:off x="357188" y="2000250"/>
            <a:ext cx="214312" cy="214313"/>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Улыбающееся лицо 9"/>
          <p:cNvSpPr/>
          <p:nvPr/>
        </p:nvSpPr>
        <p:spPr>
          <a:xfrm>
            <a:off x="357188" y="2500313"/>
            <a:ext cx="214312" cy="214312"/>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Улыбающееся лицо 10"/>
          <p:cNvSpPr/>
          <p:nvPr/>
        </p:nvSpPr>
        <p:spPr>
          <a:xfrm>
            <a:off x="428625" y="3500438"/>
            <a:ext cx="214313" cy="214312"/>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Улыбающееся лицо 13"/>
          <p:cNvSpPr/>
          <p:nvPr/>
        </p:nvSpPr>
        <p:spPr>
          <a:xfrm>
            <a:off x="364649" y="692696"/>
            <a:ext cx="214313" cy="214313"/>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Улыбающееся лицо 14"/>
          <p:cNvSpPr/>
          <p:nvPr/>
        </p:nvSpPr>
        <p:spPr>
          <a:xfrm>
            <a:off x="364649" y="1202833"/>
            <a:ext cx="214313" cy="214313"/>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9220" name="Picture 4" descr="http://dou4.aramilgo.ru/news/1612420208/fotos/DSC0955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0" t="36020" r="8024" b="11535"/>
          <a:stretch/>
        </p:blipFill>
        <p:spPr bwMode="auto">
          <a:xfrm>
            <a:off x="1331640" y="3861550"/>
            <a:ext cx="6529536" cy="28578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39752" y="116632"/>
            <a:ext cx="6696744" cy="3168352"/>
          </a:xfrm>
        </p:spPr>
        <p:txBody>
          <a:bodyPr>
            <a:normAutofit/>
          </a:bodyPr>
          <a:lstStyle/>
          <a:p>
            <a:pPr algn="ctr"/>
            <a:r>
              <a:rPr lang="ru-RU" dirty="0">
                <a:solidFill>
                  <a:srgbClr val="0070C0"/>
                </a:solidFill>
                <a:latin typeface="Garamond" panose="02020404030301010803" pitchFamily="18" charset="0"/>
              </a:rPr>
              <a:t>Способы снятия психоэмоционального напряжения </a:t>
            </a:r>
            <a:endParaRPr lang="ru-RU" sz="4400" dirty="0" smtClean="0">
              <a:solidFill>
                <a:srgbClr val="0070C0"/>
              </a:solidFill>
              <a:latin typeface="Garamond" panose="02020404030301010803" pitchFamily="18" charset="0"/>
            </a:endParaRPr>
          </a:p>
          <a:p>
            <a:pPr algn="ctr"/>
            <a:r>
              <a:rPr lang="ru-RU" sz="4400" b="1" dirty="0" smtClean="0">
                <a:solidFill>
                  <a:srgbClr val="00B050"/>
                </a:solidFill>
                <a:latin typeface="Garamond" panose="02020404030301010803" pitchFamily="18" charset="0"/>
              </a:rPr>
              <a:t>«</a:t>
            </a:r>
            <a:r>
              <a:rPr lang="ru-RU" sz="4400" b="1" dirty="0">
                <a:solidFill>
                  <a:srgbClr val="00B050"/>
                </a:solidFill>
                <a:latin typeface="Garamond" panose="02020404030301010803" pitchFamily="18" charset="0"/>
              </a:rPr>
              <a:t>Давайте учиться не СГОРАТЬ!»</a:t>
            </a:r>
          </a:p>
        </p:txBody>
      </p:sp>
      <p:pic>
        <p:nvPicPr>
          <p:cNvPr id="13314" name="Picture 2" descr="http://dou4.aramilgo.ru/profs/fotos/1517218308/IMG_4556_(2).JPG"/>
          <p:cNvPicPr>
            <a:picLocks noChangeAspect="1" noChangeArrowheads="1"/>
          </p:cNvPicPr>
          <p:nvPr/>
        </p:nvPicPr>
        <p:blipFill rotWithShape="1">
          <a:blip r:embed="rId2">
            <a:extLst>
              <a:ext uri="{28A0092B-C50C-407E-A947-70E740481C1C}">
                <a14:useLocalDpi xmlns:a14="http://schemas.microsoft.com/office/drawing/2010/main" val="0"/>
              </a:ext>
            </a:extLst>
          </a:blip>
          <a:srcRect t="21369" r="10088"/>
          <a:stretch/>
        </p:blipFill>
        <p:spPr bwMode="auto">
          <a:xfrm>
            <a:off x="2699792" y="2564904"/>
            <a:ext cx="6144799" cy="370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7906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pitalpost.ru/wp-content/uploads/2013/06/Vyigoranie-na-rabote.jpg"/>
          <p:cNvPicPr>
            <a:picLocks noChangeAspect="1" noChangeArrowheads="1"/>
          </p:cNvPicPr>
          <p:nvPr/>
        </p:nvPicPr>
        <p:blipFill>
          <a:blip r:embed="rId2" cstate="print"/>
          <a:srcRect r="39" b="18"/>
          <a:stretch>
            <a:fillRect/>
          </a:stretch>
        </p:blipFill>
        <p:spPr bwMode="auto">
          <a:xfrm>
            <a:off x="1927240" y="244920"/>
            <a:ext cx="5472608" cy="3498296"/>
          </a:xfrm>
          <a:prstGeom prst="rect">
            <a:avLst/>
          </a:prstGeom>
          <a:ln>
            <a:noFill/>
          </a:ln>
          <a:effectLst>
            <a:softEdge rad="112500"/>
          </a:effectLst>
        </p:spPr>
      </p:pic>
      <p:sp>
        <p:nvSpPr>
          <p:cNvPr id="4" name="Прямоугольник 3"/>
          <p:cNvSpPr/>
          <p:nvPr/>
        </p:nvSpPr>
        <p:spPr>
          <a:xfrm>
            <a:off x="631096" y="3761120"/>
            <a:ext cx="8064896" cy="1292662"/>
          </a:xfrm>
          <a:prstGeom prst="rect">
            <a:avLst/>
          </a:prstGeom>
        </p:spPr>
        <p:txBody>
          <a:bodyPr wrap="square">
            <a:spAutoFit/>
          </a:bodyPr>
          <a:lstStyle/>
          <a:p>
            <a:r>
              <a:rPr lang="ru-RU" b="1" dirty="0">
                <a:solidFill>
                  <a:srgbClr val="C00000"/>
                </a:solidFill>
                <a:latin typeface="Times New Roman" panose="02020603050405020304" pitchFamily="18" charset="0"/>
                <a:cs typeface="Times New Roman" panose="02020603050405020304" pitchFamily="18" charset="0"/>
              </a:rPr>
              <a:t>«Синдром эмоционального выгорания»</a:t>
            </a:r>
            <a:r>
              <a:rPr lang="ru-RU" sz="2400" dirty="0">
                <a:solidFill>
                  <a:srgbClr val="FF0000"/>
                </a:solidFill>
                <a:latin typeface="Times New Roman" panose="02020603050405020304" pitchFamily="18" charset="0"/>
                <a:cs typeface="Times New Roman" panose="02020603050405020304" pitchFamily="18" charset="0"/>
              </a:rPr>
              <a:t> </a:t>
            </a:r>
            <a:r>
              <a:rPr lang="ru-RU" dirty="0">
                <a:solidFill>
                  <a:schemeClr val="tx2"/>
                </a:solidFill>
                <a:latin typeface="Times New Roman" panose="02020603050405020304" pitchFamily="18" charset="0"/>
                <a:cs typeface="Times New Roman" panose="02020603050405020304" pitchFamily="18" charset="0"/>
              </a:rPr>
              <a:t>- отрицательное воздействие профессиональной деятельности на личность в сфере человек-человек, проявляющееся в виде определенных изменений в поведении и состоянии человека.</a:t>
            </a:r>
            <a:endParaRPr lang="ru-RU" dirty="0"/>
          </a:p>
        </p:txBody>
      </p:sp>
      <p:sp>
        <p:nvSpPr>
          <p:cNvPr id="7" name="Прямоугольник 6"/>
          <p:cNvSpPr/>
          <p:nvPr/>
        </p:nvSpPr>
        <p:spPr>
          <a:xfrm>
            <a:off x="503040" y="5157192"/>
            <a:ext cx="8640960" cy="646331"/>
          </a:xfrm>
          <a:prstGeom prst="rect">
            <a:avLst/>
          </a:prstGeom>
        </p:spPr>
        <p:txBody>
          <a:bodyPr wrap="square">
            <a:spAutoFit/>
          </a:bodyPr>
          <a:lstStyle/>
          <a:p>
            <a:r>
              <a:rPr lang="ru-RU" u="sng" dirty="0" smtClean="0">
                <a:solidFill>
                  <a:schemeClr val="tx2"/>
                </a:solidFill>
                <a:latin typeface="Times New Roman" panose="02020603050405020304" pitchFamily="18" charset="0"/>
                <a:cs typeface="Times New Roman" panose="02020603050405020304" pitchFamily="18" charset="0"/>
              </a:rPr>
              <a:t>Развивается </a:t>
            </a:r>
            <a:r>
              <a:rPr lang="ru-RU" u="sng" dirty="0">
                <a:solidFill>
                  <a:schemeClr val="tx2"/>
                </a:solidFill>
                <a:latin typeface="Times New Roman" panose="02020603050405020304" pitchFamily="18" charset="0"/>
                <a:cs typeface="Times New Roman" panose="02020603050405020304" pitchFamily="18" charset="0"/>
              </a:rPr>
              <a:t>на фоне хронического стресса ведущий к истощению эмоционально-энергетических и личностных ресурсов работающего человека.</a:t>
            </a:r>
            <a:endParaRPr lang="ru-RU" u="sng"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s05.infourok.ru/uploads/ex/0bf2/0005ebd9-29943a8f/img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645" t="19847" r="22212" b="42550"/>
          <a:stretch/>
        </p:blipFill>
        <p:spPr bwMode="auto">
          <a:xfrm>
            <a:off x="1475656" y="1124744"/>
            <a:ext cx="6048672" cy="31506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4823244"/>
            <a:ext cx="7542584" cy="1508105"/>
          </a:xfrm>
          <a:prstGeom prst="rect">
            <a:avLst/>
          </a:prstGeom>
        </p:spPr>
        <p:txBody>
          <a:bodyPr wrap="square">
            <a:spAutoFit/>
          </a:bodyPr>
          <a:lstStyle/>
          <a:p>
            <a:r>
              <a:rPr lang="ru-RU" dirty="0" smtClean="0"/>
              <a:t>Закрасьте </a:t>
            </a:r>
            <a:r>
              <a:rPr lang="ru-RU" dirty="0"/>
              <a:t>дни недели и время суток цветными карандашами (фломастерами): </a:t>
            </a:r>
            <a:endParaRPr lang="ru-RU" dirty="0" smtClean="0"/>
          </a:p>
          <a:p>
            <a:r>
              <a:rPr lang="ru-RU" b="1" dirty="0" smtClean="0">
                <a:solidFill>
                  <a:srgbClr val="FF0000"/>
                </a:solidFill>
              </a:rPr>
              <a:t>красным</a:t>
            </a:r>
            <a:r>
              <a:rPr lang="ru-RU" dirty="0" smtClean="0"/>
              <a:t> </a:t>
            </a:r>
            <a:r>
              <a:rPr lang="ru-RU" dirty="0"/>
              <a:t>цветом то время, которое совпадает с большой нагрузкой, </a:t>
            </a:r>
            <a:r>
              <a:rPr lang="ru-RU" sz="2000" dirty="0">
                <a:solidFill>
                  <a:srgbClr val="FFFF00"/>
                </a:solidFill>
              </a:rPr>
              <a:t>желтым </a:t>
            </a:r>
            <a:r>
              <a:rPr lang="ru-RU" dirty="0"/>
              <a:t>— со средней нагрузкой</a:t>
            </a:r>
            <a:r>
              <a:rPr lang="ru-RU" dirty="0" smtClean="0"/>
              <a:t>,</a:t>
            </a:r>
          </a:p>
          <a:p>
            <a:r>
              <a:rPr lang="ru-RU" dirty="0" smtClean="0"/>
              <a:t> </a:t>
            </a:r>
            <a:r>
              <a:rPr lang="ru-RU" b="1" dirty="0">
                <a:solidFill>
                  <a:srgbClr val="00B050"/>
                </a:solidFill>
              </a:rPr>
              <a:t>зеленым</a:t>
            </a:r>
            <a:r>
              <a:rPr lang="ru-RU" dirty="0"/>
              <a:t> — </a:t>
            </a:r>
            <a:r>
              <a:rPr lang="ru-RU" dirty="0" smtClean="0"/>
              <a:t>с отдыхом и развлечениями</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83" t="14263" r="10781" b="68394"/>
          <a:stretch/>
        </p:blipFill>
        <p:spPr bwMode="auto">
          <a:xfrm>
            <a:off x="611560" y="260648"/>
            <a:ext cx="8173585" cy="76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905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8"/>
            <a:ext cx="7470576" cy="2585323"/>
          </a:xfrm>
          <a:prstGeom prst="rect">
            <a:avLst/>
          </a:prstGeom>
        </p:spPr>
        <p:txBody>
          <a:bodyPr wrap="square">
            <a:spAutoFit/>
          </a:bodyPr>
          <a:lstStyle/>
          <a:p>
            <a:pPr algn="ctr"/>
            <a:r>
              <a:rPr lang="ru-RU" b="1" dirty="0">
                <a:solidFill>
                  <a:srgbClr val="00B050"/>
                </a:solidFill>
              </a:rPr>
              <a:t>«Кратковременные эффективные средства борьбы со стрессом</a:t>
            </a:r>
            <a:r>
              <a:rPr lang="ru-RU" b="1" dirty="0" smtClean="0">
                <a:solidFill>
                  <a:srgbClr val="00B050"/>
                </a:solidFill>
              </a:rPr>
              <a:t>»</a:t>
            </a:r>
          </a:p>
          <a:p>
            <a:pPr algn="ctr"/>
            <a:endParaRPr lang="ru-RU" b="1" dirty="0" smtClean="0">
              <a:solidFill>
                <a:srgbClr val="00B050"/>
              </a:solidFill>
            </a:endParaRPr>
          </a:p>
          <a:p>
            <a:r>
              <a:rPr lang="ru-RU" dirty="0" smtClean="0"/>
              <a:t> </a:t>
            </a:r>
            <a:r>
              <a:rPr lang="ru-RU" dirty="0">
                <a:solidFill>
                  <a:srgbClr val="C00000"/>
                </a:solidFill>
              </a:rPr>
              <a:t>Упражнение «</a:t>
            </a:r>
            <a:r>
              <a:rPr lang="ru-RU" dirty="0" err="1">
                <a:solidFill>
                  <a:srgbClr val="C00000"/>
                </a:solidFill>
              </a:rPr>
              <a:t>Противострессовое</a:t>
            </a:r>
            <a:r>
              <a:rPr lang="ru-RU" dirty="0">
                <a:solidFill>
                  <a:srgbClr val="C00000"/>
                </a:solidFill>
              </a:rPr>
              <a:t> дыхание» </a:t>
            </a:r>
            <a:endParaRPr lang="ru-RU" dirty="0" smtClean="0">
              <a:solidFill>
                <a:srgbClr val="C00000"/>
              </a:solidFill>
            </a:endParaRPr>
          </a:p>
          <a:p>
            <a:pPr marL="285750" indent="-285750">
              <a:buFont typeface="Arial" panose="020B0604020202020204" pitchFamily="34" charset="0"/>
              <a:buChar char="•"/>
            </a:pPr>
            <a:r>
              <a:rPr lang="ru-RU" dirty="0" smtClean="0">
                <a:solidFill>
                  <a:schemeClr val="tx2"/>
                </a:solidFill>
              </a:rPr>
              <a:t>Медленно </a:t>
            </a:r>
            <a:r>
              <a:rPr lang="ru-RU" dirty="0">
                <a:solidFill>
                  <a:schemeClr val="tx2"/>
                </a:solidFill>
              </a:rPr>
              <a:t>выполнить глубокий вдох через нос ( на счет 1-2-3); на пике вдоха на мгновение задержать дыхание (4-5), после чего сделать через рот выдох как можно медленнее (6-7-8-9-10-11). </a:t>
            </a:r>
          </a:p>
          <a:p>
            <a:pPr marL="285750" indent="-285750">
              <a:buFont typeface="Arial" panose="020B0604020202020204" pitchFamily="34" charset="0"/>
              <a:buChar char="•"/>
            </a:pPr>
            <a:r>
              <a:rPr lang="ru-RU" dirty="0" smtClean="0">
                <a:solidFill>
                  <a:schemeClr val="tx2"/>
                </a:solidFill>
              </a:rPr>
              <a:t>Повторять </a:t>
            </a:r>
            <a:r>
              <a:rPr lang="ru-RU" dirty="0">
                <a:solidFill>
                  <a:schemeClr val="tx2"/>
                </a:solidFill>
              </a:rPr>
              <a:t>данное упражнение следует не более трех раз, так как в противном случае может возникнуть головокружение.</a:t>
            </a:r>
          </a:p>
        </p:txBody>
      </p:sp>
      <p:sp>
        <p:nvSpPr>
          <p:cNvPr id="3" name="Прямоугольник 2"/>
          <p:cNvSpPr/>
          <p:nvPr/>
        </p:nvSpPr>
        <p:spPr>
          <a:xfrm>
            <a:off x="608112" y="3501008"/>
            <a:ext cx="7776864" cy="2862322"/>
          </a:xfrm>
          <a:prstGeom prst="rect">
            <a:avLst/>
          </a:prstGeom>
        </p:spPr>
        <p:txBody>
          <a:bodyPr wrap="square">
            <a:spAutoFit/>
          </a:bodyPr>
          <a:lstStyle/>
          <a:p>
            <a:r>
              <a:rPr lang="ru-RU" dirty="0">
                <a:solidFill>
                  <a:srgbClr val="00B050"/>
                </a:solidFill>
              </a:rPr>
              <a:t>Примеры фраз-формул для </a:t>
            </a:r>
            <a:r>
              <a:rPr lang="ru-RU" dirty="0" err="1">
                <a:solidFill>
                  <a:srgbClr val="00B050"/>
                </a:solidFill>
              </a:rPr>
              <a:t>самопрограммирования</a:t>
            </a:r>
            <a:r>
              <a:rPr lang="ru-RU" dirty="0">
                <a:solidFill>
                  <a:srgbClr val="00B050"/>
                </a:solidFill>
              </a:rPr>
              <a:t>: </a:t>
            </a:r>
            <a:endParaRPr lang="ru-RU" dirty="0" smtClean="0">
              <a:solidFill>
                <a:srgbClr val="00B050"/>
              </a:solidFill>
            </a:endParaRPr>
          </a:p>
          <a:p>
            <a:endParaRPr lang="ru-RU" dirty="0" smtClean="0">
              <a:solidFill>
                <a:srgbClr val="00B050"/>
              </a:solidFill>
            </a:endParaRPr>
          </a:p>
          <a:p>
            <a:pPr marL="285750" indent="-285750">
              <a:buFont typeface="Courier New" panose="02070309020205020404" pitchFamily="49" charset="0"/>
              <a:buChar char="o"/>
            </a:pPr>
            <a:r>
              <a:rPr lang="ru-RU" dirty="0" smtClean="0">
                <a:solidFill>
                  <a:schemeClr val="tx2"/>
                </a:solidFill>
              </a:rPr>
              <a:t>Я </a:t>
            </a:r>
            <a:r>
              <a:rPr lang="ru-RU" dirty="0">
                <a:solidFill>
                  <a:schemeClr val="tx2"/>
                </a:solidFill>
              </a:rPr>
              <a:t>могу получать радость каждый день своей жизни, даже если впереди меня ждет испытание. </a:t>
            </a:r>
            <a:endParaRPr lang="ru-RU" dirty="0" smtClean="0">
              <a:solidFill>
                <a:schemeClr val="tx2"/>
              </a:solidFill>
            </a:endParaRPr>
          </a:p>
          <a:p>
            <a:pPr marL="285750" indent="-285750">
              <a:buFont typeface="Courier New" panose="02070309020205020404" pitchFamily="49" charset="0"/>
              <a:buChar char="o"/>
            </a:pPr>
            <a:r>
              <a:rPr lang="ru-RU" dirty="0" smtClean="0">
                <a:solidFill>
                  <a:schemeClr val="tx2"/>
                </a:solidFill>
              </a:rPr>
              <a:t>Это </a:t>
            </a:r>
            <a:r>
              <a:rPr lang="ru-RU" dirty="0">
                <a:solidFill>
                  <a:schemeClr val="tx2"/>
                </a:solidFill>
              </a:rPr>
              <a:t>… – лишь часть моей жизни</a:t>
            </a:r>
            <a:r>
              <a:rPr lang="ru-RU" dirty="0" smtClean="0">
                <a:solidFill>
                  <a:schemeClr val="tx2"/>
                </a:solidFill>
              </a:rPr>
              <a:t>.</a:t>
            </a:r>
          </a:p>
          <a:p>
            <a:pPr marL="285750" indent="-285750">
              <a:buFont typeface="Courier New" panose="02070309020205020404" pitchFamily="49" charset="0"/>
              <a:buChar char="o"/>
            </a:pPr>
            <a:r>
              <a:rPr lang="ru-RU" dirty="0" smtClean="0">
                <a:solidFill>
                  <a:schemeClr val="tx2"/>
                </a:solidFill>
              </a:rPr>
              <a:t> </a:t>
            </a:r>
            <a:r>
              <a:rPr lang="ru-RU" dirty="0">
                <a:solidFill>
                  <a:schemeClr val="tx2"/>
                </a:solidFill>
              </a:rPr>
              <a:t>Я могу управлять своими внутренними ощущениями. </a:t>
            </a:r>
            <a:endParaRPr lang="ru-RU" dirty="0" smtClean="0">
              <a:solidFill>
                <a:schemeClr val="tx2"/>
              </a:solidFill>
            </a:endParaRPr>
          </a:p>
          <a:p>
            <a:pPr marL="285750" indent="-285750">
              <a:buFont typeface="Courier New" panose="02070309020205020404" pitchFamily="49" charset="0"/>
              <a:buChar char="o"/>
            </a:pPr>
            <a:r>
              <a:rPr lang="ru-RU" dirty="0" smtClean="0">
                <a:solidFill>
                  <a:schemeClr val="tx2"/>
                </a:solidFill>
              </a:rPr>
              <a:t>Что </a:t>
            </a:r>
            <a:r>
              <a:rPr lang="ru-RU" dirty="0">
                <a:solidFill>
                  <a:schemeClr val="tx2"/>
                </a:solidFill>
              </a:rPr>
              <a:t>бы ни случилось, я сделаю все от меня зависящее, чтобы достичь желаемого. </a:t>
            </a:r>
            <a:endParaRPr lang="ru-RU" dirty="0" smtClean="0">
              <a:solidFill>
                <a:schemeClr val="tx2"/>
              </a:solidFill>
            </a:endParaRPr>
          </a:p>
          <a:p>
            <a:pPr marL="285750" indent="-285750">
              <a:buFont typeface="Courier New" panose="02070309020205020404" pitchFamily="49" charset="0"/>
              <a:buChar char="o"/>
            </a:pPr>
            <a:r>
              <a:rPr lang="ru-RU" dirty="0" smtClean="0">
                <a:solidFill>
                  <a:schemeClr val="tx2"/>
                </a:solidFill>
              </a:rPr>
              <a:t>Именно </a:t>
            </a:r>
            <a:r>
              <a:rPr lang="ru-RU" dirty="0">
                <a:solidFill>
                  <a:schemeClr val="tx2"/>
                </a:solidFill>
              </a:rPr>
              <a:t>сегодня я буду находчивой и уверенной. </a:t>
            </a:r>
            <a:endParaRPr lang="ru-RU" dirty="0" smtClean="0">
              <a:solidFill>
                <a:schemeClr val="tx2"/>
              </a:solidFill>
            </a:endParaRPr>
          </a:p>
          <a:p>
            <a:pPr marL="285750" indent="-285750">
              <a:buFont typeface="Courier New" panose="02070309020205020404" pitchFamily="49" charset="0"/>
              <a:buChar char="o"/>
            </a:pPr>
            <a:r>
              <a:rPr lang="ru-RU" dirty="0" smtClean="0">
                <a:solidFill>
                  <a:schemeClr val="tx2"/>
                </a:solidFill>
              </a:rPr>
              <a:t>Именно </a:t>
            </a:r>
            <a:r>
              <a:rPr lang="ru-RU" dirty="0">
                <a:solidFill>
                  <a:schemeClr val="tx2"/>
                </a:solidFill>
              </a:rPr>
              <a:t>сегодня я буду самой спокойной и уверенной.</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435280" cy="6311602"/>
          </a:xfrm>
        </p:spPr>
        <p:txBody>
          <a:bodyPr rtlCol="0">
            <a:normAutofit lnSpcReduction="10000"/>
          </a:bodyPr>
          <a:lstStyle/>
          <a:p>
            <a:pPr marL="304747" indent="-304747" defTabSz="1218987" eaLnBrk="1" fontAlgn="auto" hangingPunct="1">
              <a:spcBef>
                <a:spcPts val="1866"/>
              </a:spcBef>
              <a:spcAft>
                <a:spcPts val="0"/>
              </a:spcAft>
              <a:buFont typeface="Arial" pitchFamily="34" charset="0"/>
              <a:buNone/>
              <a:defRPr/>
            </a:pPr>
            <a:r>
              <a:rPr lang="ru-RU" sz="1700" i="1" dirty="0" smtClean="0">
                <a:solidFill>
                  <a:srgbClr val="C00000"/>
                </a:solidFill>
                <a:latin typeface="Times New Roman" panose="02020603050405020304" pitchFamily="18" charset="0"/>
                <a:cs typeface="Times New Roman" panose="02020603050405020304" pitchFamily="18" charset="0"/>
              </a:rPr>
              <a:t>Упражнение </a:t>
            </a:r>
            <a:r>
              <a:rPr lang="ru-RU" sz="1700" i="1" dirty="0" smtClean="0">
                <a:solidFill>
                  <a:srgbClr val="C00000"/>
                </a:solidFill>
                <a:latin typeface="Times New Roman" panose="02020603050405020304" pitchFamily="18" charset="0"/>
                <a:cs typeface="Times New Roman" panose="02020603050405020304" pitchFamily="18" charset="0"/>
              </a:rPr>
              <a:t>«Я в лучах солнца».</a:t>
            </a:r>
            <a:r>
              <a:rPr lang="en-US" sz="1600" i="1" dirty="0" smtClean="0">
                <a:solidFill>
                  <a:srgbClr val="C00000"/>
                </a:solidFill>
                <a:latin typeface="Times New Roman" panose="02020603050405020304" pitchFamily="18" charset="0"/>
                <a:cs typeface="Times New Roman" panose="02020603050405020304" pitchFamily="18" charset="0"/>
              </a:rPr>
              <a:t/>
            </a:r>
            <a:br>
              <a:rPr lang="en-US" sz="1600" i="1" dirty="0" smtClean="0">
                <a:solidFill>
                  <a:srgbClr val="C00000"/>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На листе бумаги нарисуйте солнце так, как его рисуют дети – с кружком посередине и множеством лучиков. В кружке напишите свое имя и нарисуйте свой автопортрет. Около каждого лучика напишите что-нибудь хорошее о себе. Задача – вспомнить как можно больше хорошего.</a:t>
            </a:r>
            <a:r>
              <a:rPr lang="en-US" sz="1600" dirty="0" smtClean="0">
                <a:solidFill>
                  <a:schemeClr val="tx2"/>
                </a:solidFill>
                <a:latin typeface="Times New Roman" panose="02020603050405020304" pitchFamily="18" charset="0"/>
                <a:cs typeface="Times New Roman" panose="02020603050405020304" pitchFamily="18" charset="0"/>
              </a:rPr>
              <a:t> </a:t>
            </a:r>
            <a:r>
              <a:rPr lang="ru-RU" sz="1600" dirty="0" smtClean="0">
                <a:solidFill>
                  <a:schemeClr val="tx2"/>
                </a:solidFill>
                <a:latin typeface="Times New Roman" panose="02020603050405020304" pitchFamily="18" charset="0"/>
                <a:cs typeface="Times New Roman" panose="02020603050405020304" pitchFamily="18" charset="0"/>
              </a:rPr>
              <a:t>Носите солнце с собой всюду. Добавляйте лучи. А если станет особенно плохо на душе и покажется, что вы ни на что не годны, достаньте солнце, посмотрите на него и вспомните, о чем думали, когда записывали, то или иное свое качество.</a:t>
            </a:r>
          </a:p>
          <a:p>
            <a:pPr marL="304747" indent="-304747" defTabSz="1218987" eaLnBrk="1" fontAlgn="auto" hangingPunct="1">
              <a:spcBef>
                <a:spcPts val="1866"/>
              </a:spcBef>
              <a:spcAft>
                <a:spcPts val="0"/>
              </a:spcAft>
              <a:buFont typeface="Arial" pitchFamily="34" charset="0"/>
              <a:buNone/>
              <a:defRPr/>
            </a:pPr>
            <a:r>
              <a:rPr lang="ru-RU" sz="1700" i="1" dirty="0" smtClean="0">
                <a:solidFill>
                  <a:srgbClr val="C00000"/>
                </a:solidFill>
                <a:latin typeface="Times New Roman" panose="02020603050405020304" pitchFamily="18" charset="0"/>
                <a:cs typeface="Times New Roman" panose="02020603050405020304" pitchFamily="18" charset="0"/>
              </a:rPr>
              <a:t>Упражнение «Уровень счастья»</a:t>
            </a:r>
            <a:r>
              <a:rPr lang="en-US" sz="1600" i="1" dirty="0" smtClean="0">
                <a:solidFill>
                  <a:srgbClr val="C00000"/>
                </a:solidFill>
                <a:latin typeface="Times New Roman" panose="02020603050405020304" pitchFamily="18" charset="0"/>
                <a:cs typeface="Times New Roman" panose="02020603050405020304" pitchFamily="18" charset="0"/>
              </a:rPr>
              <a:t/>
            </a:r>
            <a:br>
              <a:rPr lang="en-US" sz="1600" i="1" dirty="0" smtClean="0">
                <a:solidFill>
                  <a:srgbClr val="C00000"/>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Составьте список того, за что вы благодарны судьбе в настоящий момент. Проследите, чтобы в него было включено все, что стоит благодарности: </a:t>
            </a:r>
            <a:r>
              <a:rPr lang="ru-RU" sz="1600" i="1" dirty="0" smtClean="0">
                <a:solidFill>
                  <a:schemeClr val="tx2"/>
                </a:solidFill>
                <a:latin typeface="Times New Roman" panose="02020603050405020304" pitchFamily="18" charset="0"/>
                <a:cs typeface="Times New Roman" panose="02020603050405020304" pitchFamily="18" charset="0"/>
              </a:rPr>
              <a:t>солнечный день, свое здоровье, здоровье родных, жилье, пища, красота, любовь, мир.</a:t>
            </a:r>
          </a:p>
          <a:p>
            <a:pPr marL="304747" indent="-304747" defTabSz="1218987" eaLnBrk="1" fontAlgn="auto" hangingPunct="1">
              <a:spcBef>
                <a:spcPts val="1866"/>
              </a:spcBef>
              <a:spcAft>
                <a:spcPts val="0"/>
              </a:spcAft>
              <a:buFont typeface="Arial" pitchFamily="34" charset="0"/>
              <a:buNone/>
              <a:defRPr/>
            </a:pPr>
            <a:r>
              <a:rPr lang="ru-RU" sz="1700" i="1" dirty="0" smtClean="0">
                <a:solidFill>
                  <a:srgbClr val="C00000"/>
                </a:solidFill>
                <a:latin typeface="Times New Roman" panose="02020603050405020304" pitchFamily="18" charset="0"/>
                <a:cs typeface="Times New Roman" panose="02020603050405020304" pitchFamily="18" charset="0"/>
              </a:rPr>
              <a:t>Упражнение "Удовольствие“</a:t>
            </a:r>
            <a:r>
              <a:rPr lang="en-US" sz="1600" i="1" dirty="0" smtClean="0">
                <a:solidFill>
                  <a:schemeClr val="tx2"/>
                </a:solidFill>
                <a:latin typeface="Times New Roman" panose="02020603050405020304" pitchFamily="18" charset="0"/>
                <a:cs typeface="Times New Roman" panose="02020603050405020304" pitchFamily="18" charset="0"/>
              </a:rPr>
              <a:t/>
            </a:r>
            <a:br>
              <a:rPr lang="en-US" sz="1600" i="1" dirty="0" smtClean="0">
                <a:solidFill>
                  <a:schemeClr val="tx2"/>
                </a:solidFill>
                <a:latin typeface="Times New Roman" panose="02020603050405020304" pitchFamily="18" charset="0"/>
                <a:cs typeface="Times New Roman" panose="02020603050405020304" pitchFamily="18" charset="0"/>
              </a:rPr>
            </a:br>
            <a:r>
              <a:rPr lang="ru-RU" sz="1600" i="1" dirty="0" smtClean="0">
                <a:solidFill>
                  <a:schemeClr val="tx2"/>
                </a:solidFill>
                <a:latin typeface="Times New Roman" panose="02020603050405020304" pitchFamily="18" charset="0"/>
                <a:cs typeface="Times New Roman" panose="02020603050405020304" pitchFamily="18" charset="0"/>
              </a:rPr>
              <a:t>-</a:t>
            </a:r>
            <a:r>
              <a:rPr lang="ru-RU" sz="1600" dirty="0" smtClean="0">
                <a:solidFill>
                  <a:schemeClr val="tx2"/>
                </a:solidFill>
                <a:latin typeface="Times New Roman" panose="02020603050405020304" pitchFamily="18" charset="0"/>
                <a:cs typeface="Times New Roman" panose="02020603050405020304" pitchFamily="18" charset="0"/>
              </a:rPr>
              <a:t>Возьмите листы бумаги и напишите10 видов повседневной деятельности, которые приносят вам удовольствие. Затем  распределите их по степени удовольствия - что это и есть ресурс, который можно использовать как " скорую помощь" для восстановления сил.</a:t>
            </a:r>
          </a:p>
          <a:p>
            <a:pPr marL="304747" indent="-304747" defTabSz="1218987" eaLnBrk="1" fontAlgn="auto" hangingPunct="1">
              <a:spcBef>
                <a:spcPts val="1866"/>
              </a:spcBef>
              <a:spcAft>
                <a:spcPts val="0"/>
              </a:spcAft>
              <a:buFont typeface="Arial" pitchFamily="34" charset="0"/>
              <a:buNone/>
              <a:defRPr/>
            </a:pPr>
            <a:r>
              <a:rPr lang="ru-RU" sz="1700" i="1" dirty="0" smtClean="0">
                <a:solidFill>
                  <a:srgbClr val="C00000"/>
                </a:solidFill>
                <a:latin typeface="Times New Roman" panose="02020603050405020304" pitchFamily="18" charset="0"/>
                <a:cs typeface="Times New Roman" panose="02020603050405020304" pitchFamily="18" charset="0"/>
              </a:rPr>
              <a:t>Упражнение «Кольцо огня»</a:t>
            </a:r>
            <a:r>
              <a:rPr lang="en-US" sz="1600" i="1" dirty="0" smtClean="0">
                <a:solidFill>
                  <a:schemeClr val="tx2"/>
                </a:solidFill>
                <a:latin typeface="Times New Roman" panose="02020603050405020304" pitchFamily="18" charset="0"/>
                <a:cs typeface="Times New Roman" panose="02020603050405020304" pitchFamily="18" charset="0"/>
              </a:rPr>
              <a:t/>
            </a:r>
            <a:br>
              <a:rPr lang="en-US" sz="1600" i="1"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-Представьте вокруг себя кольцо огня, в котором сгорает все негативное, что может быть на вас направлено. Вам внутри тепло и спокойно.</a:t>
            </a:r>
          </a:p>
          <a:p>
            <a:pPr marL="304747" indent="-304747" defTabSz="1218987" eaLnBrk="1" fontAlgn="auto" hangingPunct="1">
              <a:spcBef>
                <a:spcPts val="1866"/>
              </a:spcBef>
              <a:spcAft>
                <a:spcPts val="0"/>
              </a:spcAft>
              <a:buFont typeface="Arial" pitchFamily="34" charset="0"/>
              <a:buNone/>
              <a:defRPr/>
            </a:pPr>
            <a:r>
              <a:rPr lang="ru-RU" sz="1700" i="1" dirty="0" smtClean="0">
                <a:solidFill>
                  <a:srgbClr val="C00000"/>
                </a:solidFill>
                <a:latin typeface="Times New Roman" panose="02020603050405020304" pitchFamily="18" charset="0"/>
                <a:cs typeface="Times New Roman" panose="02020603050405020304" pitchFamily="18" charset="0"/>
              </a:rPr>
              <a:t>Упражнение «Мысленное созерцание»</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-Не прерываясь и не отвлекаясь на что-нибудь, созерцайте любой предмет в течение 3-4 мин., затем, закрыв глаза, постарайтесь вызвать в памяти зрительный образ предмета во всех его деталях. После этого откройте глаза и сравните «оригинал» с «копией». Повторите упражнение несколько раз.</a:t>
            </a:r>
          </a:p>
          <a:p>
            <a:pPr marL="304747" indent="-304747" defTabSz="1218987" eaLnBrk="1" fontAlgn="auto" hangingPunct="1">
              <a:spcBef>
                <a:spcPts val="1866"/>
              </a:spcBef>
              <a:spcAft>
                <a:spcPts val="0"/>
              </a:spcAft>
              <a:buFont typeface="Arial" pitchFamily="34" charset="0"/>
              <a:buNone/>
              <a:defRPr/>
            </a:pPr>
            <a:endParaRPr lang="ru-RU" sz="1600" dirty="0" smtClean="0">
              <a:solidFill>
                <a:schemeClr val="tx2"/>
              </a:solidFill>
              <a:latin typeface="Times New Roman" panose="02020603050405020304" pitchFamily="18" charset="0"/>
              <a:cs typeface="Times New Roman" panose="02020603050405020304" pitchFamily="18" charset="0"/>
            </a:endParaRPr>
          </a:p>
          <a:p>
            <a:pPr marL="304747" indent="-304747" defTabSz="1218987" eaLnBrk="1" fontAlgn="auto" hangingPunct="1">
              <a:spcBef>
                <a:spcPts val="1866"/>
              </a:spcBef>
              <a:spcAft>
                <a:spcPts val="0"/>
              </a:spcAft>
              <a:buFont typeface="Arial" pitchFamily="34" charset="0"/>
              <a:buNone/>
              <a:defRPr/>
            </a:pPr>
            <a:endParaRPr lang="ru-RU" sz="1600" dirty="0" smtClean="0">
              <a:solidFill>
                <a:schemeClr val="tx2"/>
              </a:solidFill>
            </a:endParaRPr>
          </a:p>
          <a:p>
            <a:pPr marL="304747" indent="-304747" defTabSz="1218987" eaLnBrk="1" fontAlgn="auto" hangingPunct="1">
              <a:spcBef>
                <a:spcPts val="1866"/>
              </a:spcBef>
              <a:spcAft>
                <a:spcPts val="0"/>
              </a:spcAft>
              <a:buFont typeface="Arial" pitchFamily="34" charset="0"/>
              <a:buNone/>
              <a:defRPr/>
            </a:pPr>
            <a:endParaRPr lang="ru-RU" sz="1600"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idx="1"/>
          </p:nvPr>
        </p:nvSpPr>
        <p:spPr>
          <a:xfrm>
            <a:off x="179512" y="188640"/>
            <a:ext cx="8501062" cy="6500812"/>
          </a:xfrm>
        </p:spPr>
        <p:txBody>
          <a:bodyPr/>
          <a:lstStyle/>
          <a:p>
            <a:pPr eaLnBrk="1" hangingPunct="1">
              <a:buFont typeface="Arial" charset="0"/>
              <a:buNone/>
            </a:pPr>
            <a:r>
              <a:rPr lang="ru-RU" sz="1800" i="1" dirty="0" smtClean="0">
                <a:solidFill>
                  <a:srgbClr val="C00000"/>
                </a:solidFill>
                <a:latin typeface="Times New Roman" panose="02020603050405020304" pitchFamily="18" charset="0"/>
                <a:cs typeface="Times New Roman" panose="02020603050405020304" pitchFamily="18" charset="0"/>
              </a:rPr>
              <a:t>Упражнение «Цветок»</a:t>
            </a:r>
            <a:r>
              <a:rPr lang="en-US" sz="1400" i="1" dirty="0" smtClean="0">
                <a:solidFill>
                  <a:srgbClr val="C00000"/>
                </a:solidFill>
                <a:latin typeface="Times New Roman" panose="02020603050405020304" pitchFamily="18" charset="0"/>
                <a:cs typeface="Times New Roman" panose="02020603050405020304" pitchFamily="18" charset="0"/>
              </a:rPr>
              <a:t/>
            </a:r>
            <a:br>
              <a:rPr lang="en-US" sz="1400" i="1" dirty="0" smtClean="0">
                <a:solidFill>
                  <a:srgbClr val="C00000"/>
                </a:solidFill>
                <a:latin typeface="Times New Roman" panose="02020603050405020304" pitchFamily="18" charset="0"/>
                <a:cs typeface="Times New Roman" panose="02020603050405020304" pitchFamily="18" charset="0"/>
              </a:rPr>
            </a:br>
            <a:r>
              <a:rPr lang="ru-RU" sz="1800" dirty="0" smtClean="0">
                <a:solidFill>
                  <a:schemeClr val="tx2"/>
                </a:solidFill>
                <a:latin typeface="Times New Roman" panose="02020603050405020304" pitchFamily="18" charset="0"/>
                <a:cs typeface="Times New Roman" panose="02020603050405020304" pitchFamily="18" charset="0"/>
              </a:rPr>
              <a:t>-</a:t>
            </a:r>
            <a:r>
              <a:rPr lang="ru-RU" sz="1600" dirty="0" smtClean="0">
                <a:solidFill>
                  <a:schemeClr val="tx2"/>
                </a:solidFill>
                <a:latin typeface="Times New Roman" panose="02020603050405020304" pitchFamily="18" charset="0"/>
                <a:cs typeface="Times New Roman" panose="02020603050405020304" pitchFamily="18" charset="0"/>
              </a:rPr>
              <a:t>Нарисуйте цветок, в сердцевине напишите свое имя, на лепестках напишите то, что является важной частью Вашей жизни, то, что вы цените больше всего. На самом деле в вашей жизни эти лепестки неодинаковые – чему-то мы уделяем больше внимания, а чему-то меньше. Пусть размер лепестков показывает, сколько вы уделяете внимания этой частице вашей жизни. У вашего цветка может быть стебель и листья. Все ли вас устраивает? Подумайте, что вы можете сделать для каждой части вашей жизни, чтобы она вас устраивала. Не нужно общих фраз, напишите конкретные действия, которыми вы можете изменить каждую часть к лучшему. Вы можете изменить размер лепестков (нарисуйте пунктиром) или нарисовать новый цветок. Сделайте ваш цветок таким, каким </a:t>
            </a:r>
            <a:r>
              <a:rPr lang="ru-RU" sz="1600" dirty="0" smtClean="0">
                <a:solidFill>
                  <a:schemeClr val="tx2"/>
                </a:solidFill>
                <a:latin typeface="Times New Roman" panose="02020603050405020304" pitchFamily="18" charset="0"/>
                <a:cs typeface="Times New Roman" panose="02020603050405020304" pitchFamily="18" charset="0"/>
              </a:rPr>
              <a:t>хотите.</a:t>
            </a:r>
          </a:p>
          <a:p>
            <a:pPr eaLnBrk="1" hangingPunct="1">
              <a:buFont typeface="Arial" charset="0"/>
              <a:buNone/>
            </a:pPr>
            <a:r>
              <a:rPr lang="ru-RU" sz="1800" i="1" dirty="0" smtClean="0">
                <a:solidFill>
                  <a:srgbClr val="C00000"/>
                </a:solidFill>
                <a:latin typeface="Times New Roman" panose="02020603050405020304" pitchFamily="18" charset="0"/>
                <a:cs typeface="Times New Roman" panose="02020603050405020304" pitchFamily="18" charset="0"/>
              </a:rPr>
              <a:t>Упражнение </a:t>
            </a:r>
            <a:r>
              <a:rPr lang="ru-RU" sz="1800" i="1" dirty="0" smtClean="0">
                <a:solidFill>
                  <a:srgbClr val="C00000"/>
                </a:solidFill>
                <a:latin typeface="Times New Roman" panose="02020603050405020304" pitchFamily="18" charset="0"/>
                <a:cs typeface="Times New Roman" panose="02020603050405020304" pitchFamily="18" charset="0"/>
              </a:rPr>
              <a:t>«Вопросы самому себе»</a:t>
            </a:r>
            <a:r>
              <a:rPr lang="en-US" sz="1800" i="1" dirty="0" smtClean="0">
                <a:solidFill>
                  <a:schemeClr val="tx2"/>
                </a:solidFill>
                <a:latin typeface="Times New Roman" panose="02020603050405020304" pitchFamily="18" charset="0"/>
                <a:cs typeface="Times New Roman" panose="02020603050405020304" pitchFamily="18" charset="0"/>
              </a:rPr>
              <a:t/>
            </a:r>
            <a:br>
              <a:rPr lang="en-US" sz="1800" i="1"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Этот прием нейтрализует средства, блокирующие ощущение покоя, путем создания новых перспектив в ситуациях прессинга (давления) .Когда вы подозреваете, что преувеличиваете значение какой-то проблемы, задайте себе следующие вопросы:</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Это действительно так важно?</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Рискую ли я чем-нибудь очень важным для себя?</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Будет ли это так важно для меня через две недели, через месяц?</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ru-RU" sz="1600" dirty="0" smtClean="0">
                <a:solidFill>
                  <a:schemeClr val="tx2"/>
                </a:solidFill>
                <a:latin typeface="Times New Roman" panose="02020603050405020304" pitchFamily="18" charset="0"/>
                <a:cs typeface="Times New Roman" panose="02020603050405020304" pitchFamily="18" charset="0"/>
              </a:rPr>
              <a:t>- Может ли что-то быть еще хуже?</a:t>
            </a:r>
            <a:r>
              <a:rPr lang="en-US" sz="1600" dirty="0" smtClean="0">
                <a:solidFill>
                  <a:schemeClr val="tx2"/>
                </a:solidFill>
                <a:latin typeface="Times New Roman" panose="02020603050405020304" pitchFamily="18" charset="0"/>
                <a:cs typeface="Times New Roman" panose="02020603050405020304" pitchFamily="18" charset="0"/>
              </a:rPr>
              <a:t/>
            </a:r>
            <a:br>
              <a:rPr lang="en-US" sz="1600" dirty="0" smtClean="0">
                <a:solidFill>
                  <a:schemeClr val="tx2"/>
                </a:solidFill>
                <a:latin typeface="Times New Roman" panose="02020603050405020304" pitchFamily="18" charset="0"/>
                <a:cs typeface="Times New Roman" panose="02020603050405020304" pitchFamily="18" charset="0"/>
              </a:rPr>
            </a:br>
            <a:r>
              <a:rPr lang="en-US" sz="1600" dirty="0" smtClean="0">
                <a:solidFill>
                  <a:schemeClr val="tx2"/>
                </a:solidFill>
                <a:latin typeface="Times New Roman" panose="02020603050405020304" pitchFamily="18" charset="0"/>
                <a:cs typeface="Times New Roman" panose="02020603050405020304" pitchFamily="18" charset="0"/>
              </a:rPr>
              <a:t>-</a:t>
            </a:r>
            <a:r>
              <a:rPr lang="ru-RU" sz="1600" dirty="0" smtClean="0">
                <a:solidFill>
                  <a:schemeClr val="tx2"/>
                </a:solidFill>
                <a:latin typeface="Times New Roman" panose="02020603050405020304" pitchFamily="18" charset="0"/>
                <a:cs typeface="Times New Roman" panose="02020603050405020304" pitchFamily="18" charset="0"/>
              </a:rPr>
              <a:t>Стоит ли из-за этого так сильно переживать?</a:t>
            </a:r>
          </a:p>
          <a:p>
            <a:pPr eaLnBrk="1" hangingPunct="1">
              <a:buFont typeface="Arial" charset="0"/>
              <a:buNone/>
            </a:pPr>
            <a:r>
              <a:rPr lang="ru-RU" sz="1800" i="1" dirty="0" smtClean="0">
                <a:solidFill>
                  <a:srgbClr val="C00000"/>
                </a:solidFill>
                <a:latin typeface="Times New Roman" panose="02020603050405020304" pitchFamily="18" charset="0"/>
                <a:cs typeface="Times New Roman" panose="02020603050405020304" pitchFamily="18" charset="0"/>
              </a:rPr>
              <a:t>Упражнение «Рисунок»</a:t>
            </a:r>
            <a:r>
              <a:rPr lang="ru-RU" sz="1800" i="1" dirty="0" smtClean="0">
                <a:solidFill>
                  <a:schemeClr val="tx2"/>
                </a:solidFill>
                <a:latin typeface="Times New Roman" panose="02020603050405020304" pitchFamily="18" charset="0"/>
                <a:cs typeface="Times New Roman" panose="02020603050405020304" pitchFamily="18" charset="0"/>
              </a:rPr>
              <a:t/>
            </a:r>
            <a:br>
              <a:rPr lang="ru-RU" sz="1800" i="1" dirty="0" smtClean="0">
                <a:solidFill>
                  <a:schemeClr val="tx2"/>
                </a:solidFill>
                <a:latin typeface="Times New Roman" panose="02020603050405020304" pitchFamily="18" charset="0"/>
                <a:cs typeface="Times New Roman" panose="02020603050405020304" pitchFamily="18" charset="0"/>
              </a:rPr>
            </a:br>
            <a:r>
              <a:rPr lang="ru-RU" sz="1800" dirty="0" smtClean="0">
                <a:solidFill>
                  <a:schemeClr val="tx2"/>
                </a:solidFill>
                <a:latin typeface="Times New Roman" panose="02020603050405020304" pitchFamily="18" charset="0"/>
                <a:cs typeface="Times New Roman" panose="02020603050405020304" pitchFamily="18" charset="0"/>
              </a:rPr>
              <a:t>- </a:t>
            </a:r>
            <a:r>
              <a:rPr lang="ru-RU" sz="1600" dirty="0" smtClean="0">
                <a:solidFill>
                  <a:schemeClr val="tx2"/>
                </a:solidFill>
                <a:latin typeface="Times New Roman" panose="02020603050405020304" pitchFamily="18" charset="0"/>
                <a:cs typeface="Times New Roman" panose="02020603050405020304" pitchFamily="18" charset="0"/>
              </a:rPr>
              <a:t>Нарисуйте или напишите на листе бумаге то, что вызывает у вас сильные негативные эмоции. Это может быть какой-то случай из жизни. Выплесните на него все свои негативные чувства. А теперь разорвите листок, как можно мельче. (Все собирается в корзину для мусора – избавляемся от негатива) .</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5774"/>
          <a:stretch/>
        </p:blipFill>
        <p:spPr bwMode="auto">
          <a:xfrm>
            <a:off x="323528" y="260648"/>
            <a:ext cx="548700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http://dou4.aramilgo.ru/profs/fotos/1519805243/DSC00462.JPG"/>
          <p:cNvPicPr>
            <a:picLocks noChangeAspect="1" noChangeArrowheads="1"/>
          </p:cNvPicPr>
          <p:nvPr/>
        </p:nvPicPr>
        <p:blipFill rotWithShape="1">
          <a:blip r:embed="rId3">
            <a:extLst>
              <a:ext uri="{28A0092B-C50C-407E-A947-70E740481C1C}">
                <a14:useLocalDpi xmlns:a14="http://schemas.microsoft.com/office/drawing/2010/main" val="0"/>
              </a:ext>
            </a:extLst>
          </a:blip>
          <a:srcRect l="8641" t="50000" r="4159"/>
          <a:stretch/>
        </p:blipFill>
        <p:spPr bwMode="auto">
          <a:xfrm>
            <a:off x="1403648" y="3645024"/>
            <a:ext cx="664464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dou4.aramilgo.ru/profs/fotos/1523947022/IMG_6149.JPG"/>
          <p:cNvPicPr>
            <a:picLocks noChangeAspect="1" noChangeArrowheads="1"/>
          </p:cNvPicPr>
          <p:nvPr/>
        </p:nvPicPr>
        <p:blipFill rotWithShape="1">
          <a:blip r:embed="rId4">
            <a:extLst>
              <a:ext uri="{28A0092B-C50C-407E-A947-70E740481C1C}">
                <a14:useLocalDpi xmlns:a14="http://schemas.microsoft.com/office/drawing/2010/main" val="0"/>
              </a:ext>
            </a:extLst>
          </a:blip>
          <a:srcRect l="19456" t="44897" r="7612" b="19019"/>
          <a:stretch/>
        </p:blipFill>
        <p:spPr bwMode="auto">
          <a:xfrm>
            <a:off x="3851920" y="1124744"/>
            <a:ext cx="4904235" cy="181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30785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62" b="3514"/>
          <a:stretch/>
        </p:blipFill>
        <p:spPr bwMode="auto">
          <a:xfrm>
            <a:off x="1696955" y="188640"/>
            <a:ext cx="5472608" cy="384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67" t="26267" r="-934" b="17022"/>
          <a:stretch/>
        </p:blipFill>
        <p:spPr bwMode="auto">
          <a:xfrm>
            <a:off x="1553931" y="4191000"/>
            <a:ext cx="5758656" cy="254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3791" r="919" b="11857"/>
          <a:stretch/>
        </p:blipFill>
        <p:spPr bwMode="auto">
          <a:xfrm>
            <a:off x="323528" y="476672"/>
            <a:ext cx="8451845"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93780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2" t="52539" r="17262" b="17143"/>
          <a:stretch/>
        </p:blipFill>
        <p:spPr bwMode="auto">
          <a:xfrm>
            <a:off x="4716017" y="419691"/>
            <a:ext cx="3816424" cy="1076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2" t="22222" r="17262" b="47461"/>
          <a:stretch/>
        </p:blipFill>
        <p:spPr bwMode="auto">
          <a:xfrm>
            <a:off x="539552" y="404664"/>
            <a:ext cx="3869690" cy="109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http://dou4.aramilgo.ru/news/1601879396/fotos/IMG_1203.JPG"/>
          <p:cNvPicPr>
            <a:picLocks noChangeAspect="1" noChangeArrowheads="1"/>
          </p:cNvPicPr>
          <p:nvPr/>
        </p:nvPicPr>
        <p:blipFill rotWithShape="1">
          <a:blip r:embed="rId3">
            <a:extLst>
              <a:ext uri="{28A0092B-C50C-407E-A947-70E740481C1C}">
                <a14:useLocalDpi xmlns:a14="http://schemas.microsoft.com/office/drawing/2010/main" val="0"/>
              </a:ext>
            </a:extLst>
          </a:blip>
          <a:srcRect t="27126" b="21007"/>
          <a:stretch/>
        </p:blipFill>
        <p:spPr bwMode="auto">
          <a:xfrm>
            <a:off x="1442018" y="1844824"/>
            <a:ext cx="6547997" cy="452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877039"/>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76672"/>
            <a:ext cx="7558608" cy="1480592"/>
          </a:xfrm>
        </p:spPr>
        <p:txBody>
          <a:bodyPr rtlCol="0">
            <a:prstTxWarp prst="textStop">
              <a:avLst>
                <a:gd name="adj" fmla="val 26372"/>
              </a:avLst>
            </a:prstTxWarp>
            <a:normAutofit fontScale="90000"/>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defTabSz="1218987" eaLnBrk="1" fontAlgn="auto" hangingPunct="1">
              <a:spcAft>
                <a:spcPts val="0"/>
              </a:spcAft>
              <a:defRPr/>
            </a:pPr>
            <a:r>
              <a:rPr lang="ru-RU" b="1" spc="50" dirty="0" smtClean="0">
                <a:ln w="11430"/>
                <a:solidFill>
                  <a:srgbClr val="00B050"/>
                </a:solidFill>
                <a:effectLst>
                  <a:outerShdw blurRad="76200" dist="50800" dir="5400000" algn="tl" rotWithShape="0">
                    <a:srgbClr val="000000">
                      <a:alpha val="65000"/>
                    </a:srgbClr>
                  </a:outerShdw>
                </a:effectLst>
              </a:rPr>
              <a:t>Успехов Вам и внутреннего равновесия!</a:t>
            </a:r>
            <a:endParaRPr lang="ru-RU" b="1" spc="50" dirty="0">
              <a:ln w="11430"/>
              <a:solidFill>
                <a:srgbClr val="00B050"/>
              </a:solidFill>
              <a:effectLst>
                <a:outerShdw blurRad="76200" dist="50800" dir="5400000" algn="tl" rotWithShape="0">
                  <a:srgbClr val="000000">
                    <a:alpha val="65000"/>
                  </a:srgbClr>
                </a:outerShdw>
              </a:effectLst>
            </a:endParaRPr>
          </a:p>
        </p:txBody>
      </p:sp>
      <p:pic>
        <p:nvPicPr>
          <p:cNvPr id="11266" name="Picture 2" descr="http://dou4.aramilgo.ru/profs/fotos/1519807516/IMG_4579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132856"/>
            <a:ext cx="6264696" cy="4369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kudriavcevva.files.wordpress.com/2013/02/d181d0bfd0b8d187d0bad0b8.jpg?w=620"/>
          <p:cNvPicPr>
            <a:picLocks noChangeAspect="1" noChangeArrowheads="1"/>
          </p:cNvPicPr>
          <p:nvPr/>
        </p:nvPicPr>
        <p:blipFill rotWithShape="1">
          <a:blip r:embed="rId2" cstate="print"/>
          <a:srcRect l="2701" t="2826" r="2713" b="11463"/>
          <a:stretch/>
        </p:blipFill>
        <p:spPr bwMode="auto">
          <a:xfrm>
            <a:off x="2843808" y="3912810"/>
            <a:ext cx="4320480" cy="2699344"/>
          </a:xfrm>
          <a:prstGeom prst="rect">
            <a:avLst/>
          </a:prstGeom>
          <a:ln>
            <a:noFill/>
          </a:ln>
          <a:effectLst>
            <a:softEdge rad="112500"/>
          </a:effectLst>
        </p:spPr>
      </p:pic>
      <p:sp>
        <p:nvSpPr>
          <p:cNvPr id="18434" name="Содержимое 2"/>
          <p:cNvSpPr>
            <a:spLocks noGrp="1"/>
          </p:cNvSpPr>
          <p:nvPr>
            <p:ph idx="1"/>
          </p:nvPr>
        </p:nvSpPr>
        <p:spPr>
          <a:xfrm>
            <a:off x="323850" y="285750"/>
            <a:ext cx="8229600" cy="6572250"/>
          </a:xfrm>
        </p:spPr>
        <p:txBody>
          <a:bodyPr/>
          <a:lstStyle/>
          <a:p>
            <a:pPr eaLnBrk="1" hangingPunct="1">
              <a:lnSpc>
                <a:spcPct val="75000"/>
              </a:lnSpc>
              <a:buFont typeface="Arial" charset="0"/>
              <a:buNone/>
            </a:pPr>
            <a:r>
              <a:rPr lang="ru-RU" sz="1800" dirty="0" smtClean="0">
                <a:solidFill>
                  <a:schemeClr val="tx2"/>
                </a:solidFill>
                <a:latin typeface="Times New Roman" panose="02020603050405020304" pitchFamily="18" charset="0"/>
                <a:cs typeface="Times New Roman" panose="02020603050405020304" pitchFamily="18" charset="0"/>
              </a:rPr>
              <a:t>     Особую </a:t>
            </a:r>
            <a:r>
              <a:rPr lang="ru-RU" sz="1800" dirty="0" smtClean="0">
                <a:solidFill>
                  <a:schemeClr val="tx2"/>
                </a:solidFill>
                <a:latin typeface="Times New Roman" panose="02020603050405020304" pitchFamily="18" charset="0"/>
                <a:cs typeface="Times New Roman" panose="02020603050405020304" pitchFamily="18" charset="0"/>
              </a:rPr>
              <a:t>опасность таит в себе работа </a:t>
            </a:r>
            <a:r>
              <a:rPr lang="ru-RU" sz="1800" dirty="0" smtClean="0">
                <a:solidFill>
                  <a:schemeClr val="tx2"/>
                </a:solidFill>
                <a:latin typeface="Times New Roman" panose="02020603050405020304" pitchFamily="18" charset="0"/>
                <a:cs typeface="Times New Roman" panose="02020603050405020304" pitchFamily="18" charset="0"/>
              </a:rPr>
              <a:t>педагогов всех уровней, психологов</a:t>
            </a:r>
            <a:r>
              <a:rPr lang="ru-RU" sz="1800" dirty="0" smtClean="0">
                <a:solidFill>
                  <a:schemeClr val="tx2"/>
                </a:solidFill>
                <a:latin typeface="Times New Roman" panose="02020603050405020304" pitchFamily="18" charset="0"/>
                <a:cs typeface="Times New Roman" panose="02020603050405020304" pitchFamily="18" charset="0"/>
              </a:rPr>
              <a:t>, медицинских и социальных </a:t>
            </a:r>
            <a:r>
              <a:rPr lang="ru-RU" sz="1800" dirty="0" smtClean="0">
                <a:solidFill>
                  <a:schemeClr val="tx2"/>
                </a:solidFill>
                <a:latin typeface="Times New Roman" panose="02020603050405020304" pitchFamily="18" charset="0"/>
                <a:cs typeface="Times New Roman" panose="02020603050405020304" pitchFamily="18" charset="0"/>
              </a:rPr>
              <a:t>работников</a:t>
            </a:r>
            <a:r>
              <a:rPr lang="ru-RU" sz="1800" dirty="0" smtClean="0">
                <a:solidFill>
                  <a:schemeClr val="tx2"/>
                </a:solidFill>
                <a:latin typeface="Times New Roman" panose="02020603050405020304" pitchFamily="18" charset="0"/>
                <a:cs typeface="Times New Roman" panose="02020603050405020304" pitchFamily="18" charset="0"/>
              </a:rPr>
              <a:t>: </a:t>
            </a:r>
          </a:p>
          <a:p>
            <a:pPr eaLnBrk="1" hangingPunct="1">
              <a:lnSpc>
                <a:spcPct val="75000"/>
              </a:lnSpc>
              <a:buFont typeface="Arial" charset="0"/>
              <a:buNone/>
            </a:pPr>
            <a:r>
              <a:rPr lang="ru-RU" sz="1800" dirty="0" smtClean="0">
                <a:solidFill>
                  <a:schemeClr val="tx2"/>
                </a:solidFill>
                <a:latin typeface="Times New Roman" panose="02020603050405020304" pitchFamily="18" charset="0"/>
                <a:cs typeface="Times New Roman" panose="02020603050405020304" pitchFamily="18" charset="0"/>
              </a:rPr>
              <a:t>В чем опасность?</a:t>
            </a:r>
          </a:p>
          <a:p>
            <a:pPr marL="285750" lvl="0" indent="-285750" defTabSz="914400" eaLnBrk="1" hangingPunct="1">
              <a:lnSpc>
                <a:spcPct val="100000"/>
              </a:lnSpc>
              <a:spcBef>
                <a:spcPct val="0"/>
              </a:spcBef>
              <a:buSzTx/>
              <a:buFont typeface="Courier New" panose="02070309020205020404" pitchFamily="49" charset="0"/>
              <a:buChar char="o"/>
            </a:pPr>
            <a:r>
              <a:rPr lang="ru-RU" sz="1800" dirty="0" smtClean="0">
                <a:solidFill>
                  <a:srgbClr val="000000"/>
                </a:solidFill>
                <a:latin typeface="Times New Roman" panose="02020603050405020304" pitchFamily="18" charset="0"/>
                <a:cs typeface="Times New Roman" panose="02020603050405020304" pitchFamily="18" charset="0"/>
              </a:rPr>
              <a:t>Ответственность за </a:t>
            </a:r>
            <a:r>
              <a:rPr lang="ru-RU" sz="1800" dirty="0">
                <a:solidFill>
                  <a:srgbClr val="000000"/>
                </a:solidFill>
                <a:latin typeface="Times New Roman" panose="02020603050405020304" pitchFamily="18" charset="0"/>
                <a:cs typeface="Times New Roman" panose="02020603050405020304" pitchFamily="18" charset="0"/>
              </a:rPr>
              <a:t>выполнение своих профессиональных функций;</a:t>
            </a:r>
          </a:p>
          <a:p>
            <a:pPr marL="285750" lvl="0" indent="-285750" defTabSz="914400" eaLnBrk="1" hangingPunct="1">
              <a:lnSpc>
                <a:spcPct val="100000"/>
              </a:lnSpc>
              <a:spcBef>
                <a:spcPct val="0"/>
              </a:spcBef>
              <a:buSzTx/>
              <a:buFont typeface="Courier New" panose="02070309020205020404" pitchFamily="49" charset="0"/>
              <a:buChar char="o"/>
            </a:pPr>
            <a:r>
              <a:rPr lang="ru-RU" sz="1800" dirty="0">
                <a:solidFill>
                  <a:srgbClr val="000000"/>
                </a:solidFill>
                <a:latin typeface="Times New Roman" panose="02020603050405020304" pitchFamily="18" charset="0"/>
                <a:cs typeface="Times New Roman" panose="02020603050405020304" pitchFamily="18" charset="0"/>
              </a:rPr>
              <a:t> Загруженность рабочего дня; </a:t>
            </a:r>
          </a:p>
          <a:p>
            <a:pPr marL="285750" lvl="0" indent="-285750" defTabSz="914400" eaLnBrk="1" hangingPunct="1">
              <a:lnSpc>
                <a:spcPct val="100000"/>
              </a:lnSpc>
              <a:spcBef>
                <a:spcPct val="0"/>
              </a:spcBef>
              <a:buSzTx/>
              <a:buFont typeface="Courier New" panose="02070309020205020404" pitchFamily="49" charset="0"/>
              <a:buChar char="o"/>
            </a:pPr>
            <a:r>
              <a:rPr lang="ru-RU" sz="1800" dirty="0">
                <a:solidFill>
                  <a:srgbClr val="000000"/>
                </a:solidFill>
                <a:latin typeface="Times New Roman" panose="02020603050405020304" pitchFamily="18" charset="0"/>
                <a:cs typeface="Times New Roman" panose="02020603050405020304" pitchFamily="18" charset="0"/>
              </a:rPr>
              <a:t>Высокие эмоциональные и интеллектуальные нагрузки; </a:t>
            </a:r>
          </a:p>
          <a:p>
            <a:pPr marL="285750" lvl="0" indent="-285750" defTabSz="914400" eaLnBrk="1" hangingPunct="1">
              <a:lnSpc>
                <a:spcPct val="100000"/>
              </a:lnSpc>
              <a:spcBef>
                <a:spcPct val="0"/>
              </a:spcBef>
              <a:buSzTx/>
              <a:buFont typeface="Courier New" panose="02070309020205020404" pitchFamily="49" charset="0"/>
              <a:buChar char="o"/>
            </a:pPr>
            <a:r>
              <a:rPr lang="ru-RU" sz="1800" dirty="0">
                <a:solidFill>
                  <a:srgbClr val="000000"/>
                </a:solidFill>
                <a:latin typeface="Times New Roman" panose="02020603050405020304" pitchFamily="18" charset="0"/>
                <a:cs typeface="Times New Roman" panose="02020603050405020304" pitchFamily="18" charset="0"/>
              </a:rPr>
              <a:t>Чувствительность к имеющимся трудностям;</a:t>
            </a:r>
          </a:p>
          <a:p>
            <a:pPr marL="285750" lvl="0" indent="-285750" defTabSz="914400" eaLnBrk="1" hangingPunct="1">
              <a:lnSpc>
                <a:spcPct val="100000"/>
              </a:lnSpc>
              <a:spcBef>
                <a:spcPct val="0"/>
              </a:spcBef>
              <a:buSzTx/>
              <a:buFont typeface="Courier New" panose="02070309020205020404" pitchFamily="49" charset="0"/>
              <a:buChar char="o"/>
            </a:pPr>
            <a:r>
              <a:rPr lang="ru-RU" sz="1800" dirty="0">
                <a:solidFill>
                  <a:srgbClr val="000000"/>
                </a:solidFill>
                <a:latin typeface="Times New Roman" panose="02020603050405020304" pitchFamily="18" charset="0"/>
                <a:cs typeface="Times New Roman" panose="02020603050405020304" pitchFamily="18" charset="0"/>
              </a:rPr>
              <a:t> Неблагоприятные социальные условия и психологическая обстановка дома или на работе; </a:t>
            </a:r>
          </a:p>
          <a:p>
            <a:pPr marL="285750" lvl="0" indent="-285750" defTabSz="914400" eaLnBrk="1" hangingPunct="1">
              <a:lnSpc>
                <a:spcPct val="100000"/>
              </a:lnSpc>
              <a:spcBef>
                <a:spcPct val="0"/>
              </a:spcBef>
              <a:buSzTx/>
              <a:buFont typeface="Courier New" panose="02070309020205020404" pitchFamily="49" charset="0"/>
              <a:buChar char="o"/>
            </a:pPr>
            <a:r>
              <a:rPr lang="ru-RU" sz="1800" dirty="0">
                <a:solidFill>
                  <a:srgbClr val="000000"/>
                </a:solidFill>
                <a:latin typeface="Times New Roman" panose="02020603050405020304" pitchFamily="18" charset="0"/>
                <a:cs typeface="Times New Roman" panose="02020603050405020304" pitchFamily="18" charset="0"/>
              </a:rPr>
              <a:t>Требование творческого отношения </a:t>
            </a:r>
            <a:r>
              <a:rPr lang="ru-RU" sz="1800" dirty="0" smtClean="0">
                <a:solidFill>
                  <a:srgbClr val="000000"/>
                </a:solidFill>
                <a:latin typeface="Times New Roman" panose="02020603050405020304" pitchFamily="18" charset="0"/>
                <a:cs typeface="Times New Roman" panose="02020603050405020304" pitchFamily="18" charset="0"/>
              </a:rPr>
              <a:t>к </a:t>
            </a:r>
            <a:r>
              <a:rPr lang="ru-RU" sz="1800" dirty="0">
                <a:solidFill>
                  <a:srgbClr val="000000"/>
                </a:solidFill>
                <a:latin typeface="Times New Roman" panose="02020603050405020304" pitchFamily="18" charset="0"/>
                <a:cs typeface="Times New Roman" panose="02020603050405020304" pitchFamily="18" charset="0"/>
              </a:rPr>
              <a:t>профессиональной </a:t>
            </a:r>
            <a:r>
              <a:rPr lang="ru-RU" sz="1800" dirty="0" smtClean="0">
                <a:solidFill>
                  <a:srgbClr val="000000"/>
                </a:solidFill>
                <a:latin typeface="Times New Roman" panose="02020603050405020304" pitchFamily="18" charset="0"/>
                <a:cs typeface="Times New Roman" panose="02020603050405020304" pitchFamily="18" charset="0"/>
              </a:rPr>
              <a:t>деятельности.</a:t>
            </a:r>
            <a:endParaRPr lang="ru-RU" sz="1600" dirty="0" smtClean="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descr="http://i06.fotocdn.net/s3/159/gallery_l/291/2328699550.jpg"/>
          <p:cNvPicPr>
            <a:picLocks noChangeAspect="1" noChangeArrowheads="1"/>
          </p:cNvPicPr>
          <p:nvPr/>
        </p:nvPicPr>
        <p:blipFill rotWithShape="1">
          <a:blip r:embed="rId2" cstate="print"/>
          <a:srcRect l="15521" t="8343" r="3552" b="4412"/>
          <a:stretch/>
        </p:blipFill>
        <p:spPr bwMode="auto">
          <a:xfrm>
            <a:off x="323528" y="764704"/>
            <a:ext cx="6664960" cy="538895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ятиугольник 7"/>
          <p:cNvSpPr/>
          <p:nvPr/>
        </p:nvSpPr>
        <p:spPr>
          <a:xfrm>
            <a:off x="142875" y="4572000"/>
            <a:ext cx="9001125" cy="1785938"/>
          </a:xfrm>
          <a:prstGeom prst="homePlate">
            <a:avLst/>
          </a:prstGeom>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Пятиугольник 6"/>
          <p:cNvSpPr/>
          <p:nvPr/>
        </p:nvSpPr>
        <p:spPr>
          <a:xfrm>
            <a:off x="179512" y="2204864"/>
            <a:ext cx="8964488" cy="2152824"/>
          </a:xfrm>
          <a:prstGeom prst="homePlate">
            <a:avLst/>
          </a:prstGeom>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ятиугольник 5"/>
          <p:cNvSpPr/>
          <p:nvPr/>
        </p:nvSpPr>
        <p:spPr>
          <a:xfrm>
            <a:off x="142875" y="0"/>
            <a:ext cx="8749605" cy="2143124"/>
          </a:xfrm>
          <a:prstGeom prst="homePlate">
            <a:avLst/>
          </a:prstGeom>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484" name="Заголовок 1"/>
          <p:cNvSpPr>
            <a:spLocks noGrp="1"/>
          </p:cNvSpPr>
          <p:nvPr>
            <p:ph type="title"/>
          </p:nvPr>
        </p:nvSpPr>
        <p:spPr>
          <a:xfrm>
            <a:off x="428625" y="214313"/>
            <a:ext cx="8229600" cy="1643062"/>
          </a:xfrm>
        </p:spPr>
        <p:txBody>
          <a:bodyPr/>
          <a:lstStyle/>
          <a:p>
            <a:pPr eaLnBrk="1" hangingPunct="1"/>
            <a:r>
              <a:rPr lang="ru-RU" smtClean="0"/>
              <a:t/>
            </a:r>
            <a:br>
              <a:rPr lang="ru-RU" smtClean="0"/>
            </a:br>
            <a:endParaRPr lang="ru-RU" smtClean="0"/>
          </a:p>
        </p:txBody>
      </p:sp>
      <p:sp>
        <p:nvSpPr>
          <p:cNvPr id="3" name="Содержимое 2"/>
          <p:cNvSpPr>
            <a:spLocks noGrp="1"/>
          </p:cNvSpPr>
          <p:nvPr>
            <p:ph idx="1"/>
          </p:nvPr>
        </p:nvSpPr>
        <p:spPr>
          <a:xfrm>
            <a:off x="285750" y="214313"/>
            <a:ext cx="8429625" cy="6357937"/>
          </a:xfrm>
        </p:spPr>
        <p:txBody>
          <a:bodyPr rtlCol="0">
            <a:noAutofit/>
          </a:bodyPr>
          <a:lstStyle/>
          <a:p>
            <a:pPr marL="304747" indent="-304747" defTabSz="1218987" eaLnBrk="1" fontAlgn="auto" hangingPunct="1">
              <a:spcBef>
                <a:spcPts val="1866"/>
              </a:spcBef>
              <a:spcAft>
                <a:spcPts val="0"/>
              </a:spcAft>
              <a:buFont typeface="Arial" pitchFamily="34" charset="0"/>
              <a:buChar char="•"/>
              <a:defRPr/>
            </a:pPr>
            <a:r>
              <a:rPr lang="ru-RU" sz="1800" b="1" dirty="0" smtClean="0">
                <a:solidFill>
                  <a:srgbClr val="C00000"/>
                </a:solidFill>
                <a:latin typeface="Times New Roman" pitchFamily="18" charset="0"/>
                <a:cs typeface="Times New Roman" pitchFamily="18" charset="0"/>
              </a:rPr>
              <a:t>Первая стадия</a:t>
            </a:r>
            <a:r>
              <a:rPr lang="ru-RU" sz="1800" dirty="0" smtClean="0">
                <a:solidFill>
                  <a:srgbClr val="C00000"/>
                </a:solidFill>
                <a:latin typeface="Times New Roman" pitchFamily="18" charset="0"/>
                <a:cs typeface="Times New Roman" pitchFamily="18" charset="0"/>
              </a:rPr>
              <a:t> </a:t>
            </a:r>
            <a:r>
              <a:rPr lang="ru-RU" sz="1800" dirty="0" smtClean="0">
                <a:solidFill>
                  <a:schemeClr val="tx2"/>
                </a:solidFill>
                <a:latin typeface="Times New Roman" pitchFamily="18" charset="0"/>
                <a:cs typeface="Times New Roman" pitchFamily="18" charset="0"/>
              </a:rPr>
              <a:t>- забывание каких-то моментов, говоря бытовым языком, провалы в памяти. Обычно на эти первоначальные симптомы мало кто обращает внимание, называя это в шутку «девичьей памятью» или «склерозом». В зависимости от характера деятельности, величины нервно-психических нагрузок и личностных особенностей педагога или руководителя первая стадия может формироваться в течение </a:t>
            </a:r>
            <a:r>
              <a:rPr lang="ru-RU" sz="1800" b="1" dirty="0" smtClean="0">
                <a:solidFill>
                  <a:srgbClr val="C00000"/>
                </a:solidFill>
                <a:latin typeface="Times New Roman" pitchFamily="18" charset="0"/>
                <a:cs typeface="Times New Roman" pitchFamily="18" charset="0"/>
              </a:rPr>
              <a:t>3-5</a:t>
            </a:r>
            <a:r>
              <a:rPr lang="ru-RU" sz="1800" dirty="0" smtClean="0">
                <a:solidFill>
                  <a:schemeClr val="tx2"/>
                </a:solidFill>
                <a:latin typeface="Times New Roman" pitchFamily="18" charset="0"/>
                <a:cs typeface="Times New Roman" pitchFamily="18" charset="0"/>
              </a:rPr>
              <a:t> лет.</a:t>
            </a:r>
          </a:p>
          <a:p>
            <a:pPr marL="0" indent="0" defTabSz="1218987" eaLnBrk="1" fontAlgn="auto" hangingPunct="1">
              <a:spcBef>
                <a:spcPts val="1866"/>
              </a:spcBef>
              <a:spcAft>
                <a:spcPts val="0"/>
              </a:spcAft>
              <a:buNone/>
              <a:defRPr/>
            </a:pPr>
            <a:endParaRPr lang="ru-RU" sz="1800" dirty="0" smtClean="0">
              <a:solidFill>
                <a:schemeClr val="tx2"/>
              </a:solidFill>
              <a:latin typeface="Times New Roman" pitchFamily="18" charset="0"/>
              <a:cs typeface="Times New Roman" pitchFamily="18" charset="0"/>
            </a:endParaRPr>
          </a:p>
          <a:p>
            <a:pPr marL="304747" indent="-304747" defTabSz="1218987" eaLnBrk="1" fontAlgn="auto" hangingPunct="1">
              <a:spcBef>
                <a:spcPts val="1866"/>
              </a:spcBef>
              <a:spcAft>
                <a:spcPts val="0"/>
              </a:spcAft>
              <a:buFont typeface="Arial" pitchFamily="34" charset="0"/>
              <a:buChar char="•"/>
              <a:defRPr/>
            </a:pPr>
            <a:r>
              <a:rPr lang="ru-RU" sz="1800" b="1" dirty="0" smtClean="0">
                <a:solidFill>
                  <a:srgbClr val="C00000"/>
                </a:solidFill>
                <a:latin typeface="Times New Roman" pitchFamily="18" charset="0"/>
                <a:cs typeface="Times New Roman" pitchFamily="18" charset="0"/>
              </a:rPr>
              <a:t>На второй стадии</a:t>
            </a:r>
            <a:r>
              <a:rPr lang="ru-RU" sz="1800" dirty="0" smtClean="0">
                <a:solidFill>
                  <a:schemeClr val="tx2"/>
                </a:solidFill>
                <a:latin typeface="Times New Roman" pitchFamily="18" charset="0"/>
                <a:cs typeface="Times New Roman" pitchFamily="18" charset="0"/>
              </a:rPr>
              <a:t> наблюдается: - снижение интереса к работе, потребности в общении (в том числе и дома, с друзьями); - нарастание апатии к концу недели, появление устойчивых соматических симптомов; - повышенная раздражительность, человек «заводится», как говорят, с вполоборота. Время формирования данной стадии в среднем от </a:t>
            </a:r>
            <a:r>
              <a:rPr lang="ru-RU" sz="1800" b="1" dirty="0" smtClean="0">
                <a:solidFill>
                  <a:srgbClr val="C00000"/>
                </a:solidFill>
                <a:latin typeface="Times New Roman" pitchFamily="18" charset="0"/>
                <a:cs typeface="Times New Roman" pitchFamily="18" charset="0"/>
              </a:rPr>
              <a:t>5 до 15 </a:t>
            </a:r>
            <a:r>
              <a:rPr lang="ru-RU" sz="1800" dirty="0" smtClean="0">
                <a:solidFill>
                  <a:schemeClr val="tx2"/>
                </a:solidFill>
                <a:latin typeface="Times New Roman" pitchFamily="18" charset="0"/>
                <a:cs typeface="Times New Roman" pitchFamily="18" charset="0"/>
              </a:rPr>
              <a:t>лет.</a:t>
            </a:r>
          </a:p>
          <a:p>
            <a:pPr marL="0" indent="0" defTabSz="1218987" eaLnBrk="1" fontAlgn="auto" hangingPunct="1">
              <a:spcBef>
                <a:spcPts val="1866"/>
              </a:spcBef>
              <a:spcAft>
                <a:spcPts val="0"/>
              </a:spcAft>
              <a:buNone/>
              <a:defRPr/>
            </a:pPr>
            <a:endParaRPr lang="ru-RU" sz="1800" b="1" dirty="0" smtClean="0">
              <a:solidFill>
                <a:schemeClr val="tx2"/>
              </a:solidFill>
              <a:latin typeface="Times New Roman" pitchFamily="18" charset="0"/>
              <a:cs typeface="Times New Roman" pitchFamily="18" charset="0"/>
            </a:endParaRPr>
          </a:p>
          <a:p>
            <a:pPr marL="304747" indent="-304747" defTabSz="1218987" eaLnBrk="1" fontAlgn="auto" hangingPunct="1">
              <a:spcBef>
                <a:spcPts val="1866"/>
              </a:spcBef>
              <a:spcAft>
                <a:spcPts val="0"/>
              </a:spcAft>
              <a:buFont typeface="Arial" pitchFamily="34" charset="0"/>
              <a:buChar char="•"/>
              <a:defRPr/>
            </a:pPr>
            <a:r>
              <a:rPr lang="ru-RU" sz="1800" b="1" dirty="0" smtClean="0">
                <a:solidFill>
                  <a:srgbClr val="C00000"/>
                </a:solidFill>
                <a:latin typeface="Times New Roman" pitchFamily="18" charset="0"/>
                <a:cs typeface="Times New Roman" pitchFamily="18" charset="0"/>
              </a:rPr>
              <a:t>Третья стадия</a:t>
            </a:r>
            <a:r>
              <a:rPr lang="ru-RU" sz="1800" dirty="0" smtClean="0">
                <a:solidFill>
                  <a:srgbClr val="C00000"/>
                </a:solidFill>
                <a:latin typeface="Times New Roman" pitchFamily="18" charset="0"/>
                <a:cs typeface="Times New Roman" pitchFamily="18" charset="0"/>
              </a:rPr>
              <a:t> </a:t>
            </a:r>
            <a:r>
              <a:rPr lang="ru-RU" sz="1800" dirty="0" smtClean="0">
                <a:solidFill>
                  <a:schemeClr val="tx2"/>
                </a:solidFill>
                <a:latin typeface="Times New Roman" pitchFamily="18" charset="0"/>
                <a:cs typeface="Times New Roman" pitchFamily="18" charset="0"/>
              </a:rPr>
              <a:t>- собственно личностное выгорание. Характерна полная потеря интереса к работе и жизни вообще, эмоциональное безразличие, отупение, ощущение постоянного отсутствия сил. Человек стремится к уединению. На этой стадии ему гораздо приятнее общаться с животными и природой, чем с людьми. Стадия может формироваться от </a:t>
            </a:r>
            <a:r>
              <a:rPr lang="ru-RU" sz="1800" b="1" dirty="0" smtClean="0">
                <a:solidFill>
                  <a:srgbClr val="C00000"/>
                </a:solidFill>
                <a:latin typeface="Times New Roman" pitchFamily="18" charset="0"/>
                <a:cs typeface="Times New Roman" pitchFamily="18" charset="0"/>
              </a:rPr>
              <a:t>10 до 20 </a:t>
            </a:r>
            <a:r>
              <a:rPr lang="ru-RU" sz="1800" dirty="0" smtClean="0">
                <a:solidFill>
                  <a:schemeClr val="tx2"/>
                </a:solidFill>
                <a:latin typeface="Times New Roman" pitchFamily="18" charset="0"/>
                <a:cs typeface="Times New Roman" pitchFamily="18" charset="0"/>
              </a:rPr>
              <a:t>лет в обычных условиях.</a:t>
            </a:r>
            <a:endParaRPr lang="ru-RU" sz="1800" dirty="0">
              <a:solidFill>
                <a:schemeClr val="tx2"/>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12968" cy="3939540"/>
          </a:xfrm>
          <a:prstGeom prst="rect">
            <a:avLst/>
          </a:prstGeom>
        </p:spPr>
        <p:txBody>
          <a:bodyPr wrap="square">
            <a:spAutoFit/>
          </a:bodyPr>
          <a:lstStyle/>
          <a:p>
            <a:pPr algn="ctr"/>
            <a:r>
              <a:rPr lang="ru-RU" sz="2400" b="1" dirty="0">
                <a:solidFill>
                  <a:srgbClr val="0070C0"/>
                </a:solidFill>
                <a:latin typeface="Times New Roman" panose="02020603050405020304" pitchFamily="18" charset="0"/>
                <a:cs typeface="Times New Roman" panose="02020603050405020304" pitchFamily="18" charset="0"/>
              </a:rPr>
              <a:t>Стадии эмоционального </a:t>
            </a:r>
            <a:r>
              <a:rPr lang="ru-RU" sz="2400" b="1" dirty="0" smtClean="0">
                <a:solidFill>
                  <a:srgbClr val="0070C0"/>
                </a:solidFill>
                <a:latin typeface="Times New Roman" panose="02020603050405020304" pitchFamily="18" charset="0"/>
                <a:cs typeface="Times New Roman" panose="02020603050405020304" pitchFamily="18" charset="0"/>
              </a:rPr>
              <a:t>выгорания педагога: </a:t>
            </a:r>
            <a:endParaRPr lang="ru-RU" sz="2400" b="1" dirty="0" smtClean="0">
              <a:solidFill>
                <a:srgbClr val="0070C0"/>
              </a:solidFill>
              <a:latin typeface="Times New Roman" panose="02020603050405020304" pitchFamily="18" charset="0"/>
              <a:cs typeface="Times New Roman" panose="02020603050405020304" pitchFamily="18" charset="0"/>
            </a:endParaRPr>
          </a:p>
          <a:p>
            <a:endParaRPr lang="ru-RU" dirty="0" smtClean="0"/>
          </a:p>
          <a:p>
            <a:r>
              <a:rPr lang="ru-RU" sz="1600" dirty="0" smtClean="0"/>
              <a:t> </a:t>
            </a:r>
            <a:r>
              <a:rPr lang="ru-RU" sz="1600" dirty="0">
                <a:solidFill>
                  <a:schemeClr val="tx2"/>
                </a:solidFill>
                <a:latin typeface="Times New Roman" panose="02020603050405020304" pitchFamily="18" charset="0"/>
                <a:cs typeface="Times New Roman" panose="02020603050405020304" pitchFamily="18" charset="0"/>
              </a:rPr>
              <a:t>Вторым признаком синдрома эмоционального выгорания является личностная отстраненность, как попытка справиться с эмоциональными стрессовыми агентами на работе, который проявляется: </a:t>
            </a:r>
            <a:endParaRPr lang="ru-RU" sz="1600" dirty="0" smtClean="0">
              <a:solidFill>
                <a:schemeClr val="tx2"/>
              </a:solidFill>
              <a:latin typeface="Times New Roman" panose="02020603050405020304" pitchFamily="18" charset="0"/>
              <a:cs typeface="Times New Roman" panose="02020603050405020304" pitchFamily="18" charset="0"/>
            </a:endParaRPr>
          </a:p>
          <a:p>
            <a:r>
              <a:rPr lang="ru-RU" sz="1600" dirty="0" smtClean="0">
                <a:solidFill>
                  <a:schemeClr val="tx2"/>
                </a:solidFill>
                <a:latin typeface="Times New Roman" panose="02020603050405020304" pitchFamily="18" charset="0"/>
                <a:cs typeface="Times New Roman" panose="02020603050405020304" pitchFamily="18" charset="0"/>
              </a:rPr>
              <a:t>• </a:t>
            </a:r>
            <a:r>
              <a:rPr lang="ru-RU" sz="1600" dirty="0">
                <a:solidFill>
                  <a:schemeClr val="tx2"/>
                </a:solidFill>
                <a:latin typeface="Times New Roman" panose="02020603050405020304" pitchFamily="18" charset="0"/>
                <a:cs typeface="Times New Roman" panose="02020603050405020304" pitchFamily="18" charset="0"/>
              </a:rPr>
              <a:t>почти ничто не вызывает эмоционального отклика — ни положительные обстоятельства, ни </a:t>
            </a:r>
            <a:r>
              <a:rPr lang="ru-RU" sz="1600" dirty="0" smtClean="0">
                <a:solidFill>
                  <a:schemeClr val="tx2"/>
                </a:solidFill>
                <a:latin typeface="Times New Roman" panose="02020603050405020304" pitchFamily="18" charset="0"/>
                <a:cs typeface="Times New Roman" panose="02020603050405020304" pitchFamily="18" charset="0"/>
              </a:rPr>
              <a:t>отрицательные; </a:t>
            </a:r>
          </a:p>
          <a:p>
            <a:r>
              <a:rPr lang="ru-RU" sz="1600" dirty="0" smtClean="0">
                <a:solidFill>
                  <a:schemeClr val="tx2"/>
                </a:solidFill>
                <a:latin typeface="Times New Roman" panose="02020603050405020304" pitchFamily="18" charset="0"/>
                <a:cs typeface="Times New Roman" panose="02020603050405020304" pitchFamily="18" charset="0"/>
              </a:rPr>
              <a:t>• </a:t>
            </a:r>
            <a:r>
              <a:rPr lang="ru-RU" sz="1600" dirty="0">
                <a:solidFill>
                  <a:schemeClr val="tx2"/>
                </a:solidFill>
                <a:latin typeface="Times New Roman" panose="02020603050405020304" pitchFamily="18" charset="0"/>
                <a:cs typeface="Times New Roman" panose="02020603050405020304" pitchFamily="18" charset="0"/>
              </a:rPr>
              <a:t>утрачивается интерес к профессиональным </a:t>
            </a:r>
            <a:r>
              <a:rPr lang="ru-RU" sz="1600" dirty="0" smtClean="0">
                <a:solidFill>
                  <a:schemeClr val="tx2"/>
                </a:solidFill>
                <a:latin typeface="Times New Roman" panose="02020603050405020304" pitchFamily="18" charset="0"/>
                <a:cs typeface="Times New Roman" panose="02020603050405020304" pitchFamily="18" charset="0"/>
              </a:rPr>
              <a:t>контактам с коллегами, </a:t>
            </a:r>
            <a:r>
              <a:rPr lang="ru-RU" sz="1600" dirty="0" smtClean="0">
                <a:solidFill>
                  <a:schemeClr val="tx2"/>
                </a:solidFill>
                <a:latin typeface="Times New Roman" panose="02020603050405020304" pitchFamily="18" charset="0"/>
                <a:cs typeface="Times New Roman" panose="02020603050405020304" pitchFamily="18" charset="0"/>
              </a:rPr>
              <a:t>воспитанникам, </a:t>
            </a:r>
            <a:r>
              <a:rPr lang="ru-RU" sz="1600" dirty="0">
                <a:solidFill>
                  <a:schemeClr val="tx2"/>
                </a:solidFill>
                <a:latin typeface="Times New Roman" panose="02020603050405020304" pitchFamily="18" charset="0"/>
                <a:cs typeface="Times New Roman" panose="02020603050405020304" pitchFamily="18" charset="0"/>
              </a:rPr>
              <a:t>само присутствие которых порой неприятно. </a:t>
            </a:r>
            <a:endParaRPr lang="ru-RU" sz="1600" dirty="0" smtClean="0">
              <a:solidFill>
                <a:schemeClr val="tx2"/>
              </a:solidFill>
              <a:latin typeface="Times New Roman" panose="02020603050405020304" pitchFamily="18" charset="0"/>
              <a:cs typeface="Times New Roman" panose="02020603050405020304" pitchFamily="18" charset="0"/>
            </a:endParaRPr>
          </a:p>
          <a:p>
            <a:r>
              <a:rPr lang="ru-RU" sz="1600" dirty="0" smtClean="0">
                <a:solidFill>
                  <a:schemeClr val="tx2"/>
                </a:solidFill>
                <a:latin typeface="Times New Roman" panose="02020603050405020304" pitchFamily="18" charset="0"/>
                <a:cs typeface="Times New Roman" panose="02020603050405020304" pitchFamily="18" charset="0"/>
              </a:rPr>
              <a:t>• </a:t>
            </a:r>
            <a:r>
              <a:rPr lang="ru-RU" sz="1600" dirty="0">
                <a:solidFill>
                  <a:schemeClr val="tx2"/>
                </a:solidFill>
                <a:latin typeface="Times New Roman" panose="02020603050405020304" pitchFamily="18" charset="0"/>
                <a:cs typeface="Times New Roman" panose="02020603050405020304" pitchFamily="18" charset="0"/>
              </a:rPr>
              <a:t>возникают недоразумения с </a:t>
            </a:r>
            <a:r>
              <a:rPr lang="ru-RU" sz="1600" dirty="0" smtClean="0">
                <a:solidFill>
                  <a:schemeClr val="tx2"/>
                </a:solidFill>
                <a:latin typeface="Times New Roman" panose="02020603050405020304" pitchFamily="18" charset="0"/>
                <a:cs typeface="Times New Roman" panose="02020603050405020304" pitchFamily="18" charset="0"/>
              </a:rPr>
              <a:t>детьми</a:t>
            </a:r>
            <a:r>
              <a:rPr lang="ru-RU" sz="1600" dirty="0">
                <a:solidFill>
                  <a:schemeClr val="tx2"/>
                </a:solidFill>
                <a:latin typeface="Times New Roman" panose="02020603050405020304" pitchFamily="18" charset="0"/>
                <a:cs typeface="Times New Roman" panose="02020603050405020304" pitchFamily="18" charset="0"/>
              </a:rPr>
              <a:t>, родителями, профессионал в кругу своих коллег начинает с пренебрежением говорить о некоторых из них; </a:t>
            </a:r>
            <a:endParaRPr lang="ru-RU" sz="1600" dirty="0" smtClean="0">
              <a:solidFill>
                <a:schemeClr val="tx2"/>
              </a:solidFill>
              <a:latin typeface="Times New Roman" panose="02020603050405020304" pitchFamily="18" charset="0"/>
              <a:cs typeface="Times New Roman" panose="02020603050405020304" pitchFamily="18" charset="0"/>
            </a:endParaRPr>
          </a:p>
          <a:p>
            <a:r>
              <a:rPr lang="ru-RU" sz="1600" dirty="0" smtClean="0">
                <a:solidFill>
                  <a:schemeClr val="tx2"/>
                </a:solidFill>
                <a:latin typeface="Times New Roman" panose="02020603050405020304" pitchFamily="18" charset="0"/>
                <a:cs typeface="Times New Roman" panose="02020603050405020304" pitchFamily="18" charset="0"/>
              </a:rPr>
              <a:t>• </a:t>
            </a:r>
            <a:r>
              <a:rPr lang="ru-RU" sz="1600" dirty="0">
                <a:solidFill>
                  <a:schemeClr val="tx2"/>
                </a:solidFill>
                <a:latin typeface="Times New Roman" panose="02020603050405020304" pitchFamily="18" charset="0"/>
                <a:cs typeface="Times New Roman" panose="02020603050405020304" pitchFamily="18" charset="0"/>
              </a:rPr>
              <a:t>неприязнь начинает постепенно проявляться в присутствии </a:t>
            </a:r>
            <a:r>
              <a:rPr lang="ru-RU" sz="1600" dirty="0" smtClean="0">
                <a:solidFill>
                  <a:schemeClr val="tx2"/>
                </a:solidFill>
                <a:latin typeface="Times New Roman" panose="02020603050405020304" pitchFamily="18" charset="0"/>
                <a:cs typeface="Times New Roman" panose="02020603050405020304" pitchFamily="18" charset="0"/>
              </a:rPr>
              <a:t>коллег </a:t>
            </a:r>
            <a:r>
              <a:rPr lang="ru-RU" sz="1600" dirty="0">
                <a:solidFill>
                  <a:schemeClr val="tx2"/>
                </a:solidFill>
                <a:latin typeface="Times New Roman" panose="02020603050405020304" pitchFamily="18" charset="0"/>
                <a:cs typeface="Times New Roman" panose="02020603050405020304" pitchFamily="18" charset="0"/>
              </a:rPr>
              <a:t>— вначале это с трудом сдерживаемая антипатия, а затем и вспышки раздражения. </a:t>
            </a:r>
            <a:endParaRPr lang="ru-RU" sz="1600" dirty="0" smtClean="0">
              <a:solidFill>
                <a:schemeClr val="tx2"/>
              </a:solidFill>
              <a:latin typeface="Times New Roman" panose="02020603050405020304" pitchFamily="18" charset="0"/>
              <a:cs typeface="Times New Roman" panose="02020603050405020304" pitchFamily="18" charset="0"/>
            </a:endParaRPr>
          </a:p>
          <a:p>
            <a:r>
              <a:rPr lang="ru-RU" sz="1600" u="sng" dirty="0" smtClean="0">
                <a:solidFill>
                  <a:schemeClr val="tx2"/>
                </a:solidFill>
                <a:latin typeface="Times New Roman" panose="02020603050405020304" pitchFamily="18" charset="0"/>
                <a:cs typeface="Times New Roman" panose="02020603050405020304" pitchFamily="18" charset="0"/>
              </a:rPr>
              <a:t>Подобное поведение— </a:t>
            </a:r>
            <a:r>
              <a:rPr lang="ru-RU" sz="1600" u="sng" dirty="0">
                <a:solidFill>
                  <a:schemeClr val="tx2"/>
                </a:solidFill>
                <a:latin typeface="Times New Roman" panose="02020603050405020304" pitchFamily="18" charset="0"/>
                <a:cs typeface="Times New Roman" panose="02020603050405020304" pitchFamily="18" charset="0"/>
              </a:rPr>
              <a:t>это неосознаваемое </a:t>
            </a:r>
            <a:r>
              <a:rPr lang="ru-RU" sz="1600" u="sng" dirty="0" smtClean="0">
                <a:solidFill>
                  <a:schemeClr val="tx2"/>
                </a:solidFill>
                <a:latin typeface="Times New Roman" panose="02020603050405020304" pitchFamily="18" charset="0"/>
                <a:cs typeface="Times New Roman" panose="02020603050405020304" pitchFamily="18" charset="0"/>
              </a:rPr>
              <a:t> </a:t>
            </a:r>
            <a:r>
              <a:rPr lang="ru-RU" sz="1600" u="sng" dirty="0">
                <a:solidFill>
                  <a:schemeClr val="tx2"/>
                </a:solidFill>
                <a:latin typeface="Times New Roman" panose="02020603050405020304" pitchFamily="18" charset="0"/>
                <a:cs typeface="Times New Roman" panose="02020603050405020304" pitchFamily="18" charset="0"/>
              </a:rPr>
              <a:t>проявление чувства самосохранения при общении, превышающем безопасный для организма </a:t>
            </a:r>
            <a:r>
              <a:rPr lang="ru-RU" sz="1600" u="sng" dirty="0" smtClean="0">
                <a:solidFill>
                  <a:schemeClr val="tx2"/>
                </a:solidFill>
                <a:latin typeface="Times New Roman" panose="02020603050405020304" pitchFamily="18" charset="0"/>
                <a:cs typeface="Times New Roman" panose="02020603050405020304" pitchFamily="18" charset="0"/>
              </a:rPr>
              <a:t>уровень.</a:t>
            </a:r>
            <a:endParaRPr lang="ru-RU" sz="1600" u="sng" dirty="0">
              <a:solidFill>
                <a:schemeClr val="tx2"/>
              </a:solidFill>
              <a:latin typeface="Times New Roman" panose="02020603050405020304" pitchFamily="18" charset="0"/>
              <a:cs typeface="Times New Roman" panose="02020603050405020304" pitchFamily="18" charset="0"/>
            </a:endParaRPr>
          </a:p>
        </p:txBody>
      </p:sp>
      <p:pic>
        <p:nvPicPr>
          <p:cNvPr id="2050" name="Picture 2" descr="https://media.professionali.ru/processor/topics/original/2015/09/27/sgorel.jpg"/>
          <p:cNvPicPr>
            <a:picLocks noChangeAspect="1" noChangeArrowheads="1"/>
          </p:cNvPicPr>
          <p:nvPr/>
        </p:nvPicPr>
        <p:blipFill rotWithShape="1">
          <a:blip r:embed="rId2">
            <a:extLst>
              <a:ext uri="{28A0092B-C50C-407E-A947-70E740481C1C}">
                <a14:useLocalDpi xmlns:a14="http://schemas.microsoft.com/office/drawing/2010/main" val="0"/>
              </a:ext>
            </a:extLst>
          </a:blip>
          <a:srcRect b="11459"/>
          <a:stretch/>
        </p:blipFill>
        <p:spPr bwMode="auto">
          <a:xfrm>
            <a:off x="4139952" y="4103587"/>
            <a:ext cx="4410331" cy="25908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ou4.aramilgo.ru/news/1617266709/fotos/IMG_2904.JPG"/>
          <p:cNvPicPr>
            <a:picLocks noChangeAspect="1" noChangeArrowheads="1"/>
          </p:cNvPicPr>
          <p:nvPr/>
        </p:nvPicPr>
        <p:blipFill rotWithShape="1">
          <a:blip r:embed="rId3">
            <a:extLst>
              <a:ext uri="{28A0092B-C50C-407E-A947-70E740481C1C}">
                <a14:useLocalDpi xmlns:a14="http://schemas.microsoft.com/office/drawing/2010/main" val="0"/>
              </a:ext>
            </a:extLst>
          </a:blip>
          <a:srcRect l="3025" t="60831" r="53641" b="2267"/>
          <a:stretch/>
        </p:blipFill>
        <p:spPr bwMode="auto">
          <a:xfrm>
            <a:off x="971600" y="4273292"/>
            <a:ext cx="2880320" cy="245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55581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9144000" cy="550984"/>
          </a:xfrm>
        </p:spPr>
        <p:txBody>
          <a:bodyPr rtlCol="0">
            <a:normAutofit/>
          </a:bodyPr>
          <a:lstStyle/>
          <a:p>
            <a:pPr algn="ctr" defTabSz="1218987" eaLnBrk="1" fontAlgn="auto" hangingPunct="1">
              <a:spcAft>
                <a:spcPts val="0"/>
              </a:spcAft>
              <a:defRPr/>
            </a:pPr>
            <a:r>
              <a:rPr lang="ru-RU" sz="2800" dirty="0" smtClean="0">
                <a:ln w="10541" cmpd="sng">
                  <a:solidFill>
                    <a:schemeClr val="accent1">
                      <a:shade val="88000"/>
                      <a:satMod val="110000"/>
                    </a:schemeClr>
                  </a:solidFill>
                  <a:prstDash val="solid"/>
                </a:ln>
                <a:solidFill>
                  <a:srgbClr val="C00000"/>
                </a:solidFill>
              </a:rPr>
              <a:t>Симптомы эмоционального выгорания:</a:t>
            </a:r>
            <a:endParaRPr lang="ru-RU" sz="2800" dirty="0">
              <a:ln w="10541" cmpd="sng">
                <a:solidFill>
                  <a:schemeClr val="accent1">
                    <a:shade val="88000"/>
                    <a:satMod val="110000"/>
                  </a:schemeClr>
                </a:solidFill>
                <a:prstDash val="solid"/>
              </a:ln>
              <a:solidFill>
                <a:srgbClr val="C00000"/>
              </a:solidFill>
            </a:endParaRPr>
          </a:p>
        </p:txBody>
      </p:sp>
      <p:sp>
        <p:nvSpPr>
          <p:cNvPr id="4" name="7-конечная звезда 3"/>
          <p:cNvSpPr/>
          <p:nvPr/>
        </p:nvSpPr>
        <p:spPr>
          <a:xfrm rot="20129468">
            <a:off x="107504" y="980728"/>
            <a:ext cx="3319785" cy="250031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Усталость, утомление, истощение</a:t>
            </a:r>
          </a:p>
        </p:txBody>
      </p:sp>
      <p:sp>
        <p:nvSpPr>
          <p:cNvPr id="5" name="7-конечная звезда 4"/>
          <p:cNvSpPr/>
          <p:nvPr/>
        </p:nvSpPr>
        <p:spPr>
          <a:xfrm rot="203153">
            <a:off x="6145530" y="3651250"/>
            <a:ext cx="3082925" cy="221456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агрессивные чувства </a:t>
            </a:r>
          </a:p>
        </p:txBody>
      </p:sp>
      <p:sp>
        <p:nvSpPr>
          <p:cNvPr id="6" name="7-конечная звезда 5"/>
          <p:cNvSpPr/>
          <p:nvPr/>
        </p:nvSpPr>
        <p:spPr>
          <a:xfrm>
            <a:off x="1916058" y="1131000"/>
            <a:ext cx="4166766" cy="2500313"/>
          </a:xfrm>
          <a:prstGeom prst="star7">
            <a:avLst>
              <a:gd name="adj" fmla="val 32284"/>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 </a:t>
            </a:r>
            <a:endParaRPr lang="en-US" dirty="0"/>
          </a:p>
          <a:p>
            <a:pPr algn="ctr" fontAlgn="auto">
              <a:spcBef>
                <a:spcPts val="0"/>
              </a:spcBef>
              <a:spcAft>
                <a:spcPts val="0"/>
              </a:spcAft>
              <a:defRPr/>
            </a:pPr>
            <a:r>
              <a:rPr lang="ru-RU" dirty="0"/>
              <a:t>психосоматические недомогания</a:t>
            </a:r>
          </a:p>
        </p:txBody>
      </p:sp>
      <p:sp>
        <p:nvSpPr>
          <p:cNvPr id="7" name="7-конечная звезда 6"/>
          <p:cNvSpPr/>
          <p:nvPr/>
        </p:nvSpPr>
        <p:spPr>
          <a:xfrm rot="21127295">
            <a:off x="4116549" y="4419122"/>
            <a:ext cx="3232977" cy="198248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бессонница</a:t>
            </a:r>
          </a:p>
        </p:txBody>
      </p:sp>
      <p:sp>
        <p:nvSpPr>
          <p:cNvPr id="8" name="Пятно 2 7"/>
          <p:cNvSpPr/>
          <p:nvPr/>
        </p:nvSpPr>
        <p:spPr>
          <a:xfrm rot="798100">
            <a:off x="2662624" y="2643269"/>
            <a:ext cx="4375010" cy="269082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скудность </a:t>
            </a:r>
            <a:r>
              <a:rPr lang="ru-RU" dirty="0" smtClean="0"/>
              <a:t>репертуара </a:t>
            </a:r>
            <a:r>
              <a:rPr lang="ru-RU" dirty="0"/>
              <a:t>рабочих действий</a:t>
            </a:r>
          </a:p>
        </p:txBody>
      </p:sp>
      <p:sp>
        <p:nvSpPr>
          <p:cNvPr id="9" name="Пятно 1 8"/>
          <p:cNvSpPr/>
          <p:nvPr/>
        </p:nvSpPr>
        <p:spPr>
          <a:xfrm rot="20946548">
            <a:off x="4866098" y="769397"/>
            <a:ext cx="4195763" cy="35131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негативное отношение к детям, родителям, коллегам и к работе</a:t>
            </a:r>
          </a:p>
        </p:txBody>
      </p:sp>
      <p:sp>
        <p:nvSpPr>
          <p:cNvPr id="10" name="Пятно 2 9"/>
          <p:cNvSpPr/>
          <p:nvPr/>
        </p:nvSpPr>
        <p:spPr>
          <a:xfrm rot="20779946">
            <a:off x="120631" y="2801935"/>
            <a:ext cx="4008437" cy="372891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err="1" smtClean="0"/>
              <a:t>упадническое</a:t>
            </a:r>
            <a:r>
              <a:rPr lang="ru-RU" sz="1600" dirty="0" smtClean="0"/>
              <a:t> </a:t>
            </a:r>
            <a:r>
              <a:rPr lang="ru-RU" sz="1600" dirty="0"/>
              <a:t>настроение и связанные с ним эмоции</a:t>
            </a:r>
          </a:p>
        </p:txBody>
      </p:sp>
      <p:sp>
        <p:nvSpPr>
          <p:cNvPr id="11" name="7-конечная звезда 10"/>
          <p:cNvSpPr/>
          <p:nvPr/>
        </p:nvSpPr>
        <p:spPr>
          <a:xfrm rot="840859">
            <a:off x="2497138" y="5172075"/>
            <a:ext cx="2082800" cy="1628775"/>
          </a:xfrm>
          <a:prstGeom prst="star7">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Чувство вины</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572528" cy="1374448"/>
          </a:xfrm>
        </p:spPr>
        <p:txBody>
          <a:bodyPr rtlCol="0">
            <a:normAutofit/>
          </a:bodyPr>
          <a:lstStyle/>
          <a:p>
            <a:pPr defTabSz="1218987" eaLnBrk="1" fontAlgn="auto" hangingPunct="1">
              <a:spcAft>
                <a:spcPts val="0"/>
              </a:spcAft>
              <a:defRPr/>
            </a:pPr>
            <a:r>
              <a:rPr lang="ru-RU" sz="2800" b="1" dirty="0" smtClean="0">
                <a:ln w="10541" cmpd="sng">
                  <a:solidFill>
                    <a:schemeClr val="accent1">
                      <a:shade val="88000"/>
                      <a:satMod val="110000"/>
                    </a:schemeClr>
                  </a:solidFill>
                  <a:prstDash val="solid"/>
                </a:ln>
                <a:solidFill>
                  <a:srgbClr val="00B050"/>
                </a:solidFill>
              </a:rPr>
              <a:t>       </a:t>
            </a:r>
            <a:r>
              <a:rPr lang="ru-RU" sz="2800" dirty="0" smtClean="0">
                <a:ln w="10541" cmpd="sng">
                  <a:solidFill>
                    <a:schemeClr val="accent1">
                      <a:shade val="88000"/>
                      <a:satMod val="110000"/>
                    </a:schemeClr>
                  </a:solidFill>
                  <a:prstDash val="solid"/>
                </a:ln>
                <a:solidFill>
                  <a:srgbClr val="0070C0"/>
                </a:solidFill>
              </a:rPr>
              <a:t>Социально-психологические симптомы:</a:t>
            </a:r>
            <a:r>
              <a:rPr lang="ru-RU" dirty="0" smtClean="0">
                <a:solidFill>
                  <a:srgbClr val="0070C0"/>
                </a:solidFill>
              </a:rPr>
              <a:t/>
            </a:r>
            <a:br>
              <a:rPr lang="ru-RU" dirty="0" smtClean="0">
                <a:solidFill>
                  <a:srgbClr val="0070C0"/>
                </a:solidFill>
              </a:rPr>
            </a:br>
            <a:endParaRPr lang="ru-RU" dirty="0" smtClean="0">
              <a:solidFill>
                <a:srgbClr val="0070C0"/>
              </a:solidFill>
            </a:endParaRPr>
          </a:p>
        </p:txBody>
      </p:sp>
      <p:sp>
        <p:nvSpPr>
          <p:cNvPr id="3" name="Содержимое 2"/>
          <p:cNvSpPr>
            <a:spLocks noGrp="1"/>
          </p:cNvSpPr>
          <p:nvPr>
            <p:ph idx="1"/>
          </p:nvPr>
        </p:nvSpPr>
        <p:spPr>
          <a:xfrm>
            <a:off x="827450" y="1030288"/>
            <a:ext cx="8065030" cy="4470400"/>
          </a:xfrm>
        </p:spPr>
        <p:txBody>
          <a:bodyPr rtlCol="0">
            <a:normAutofit fontScale="77500" lnSpcReduction="20000"/>
          </a:bodyPr>
          <a:lstStyle/>
          <a:p>
            <a:pPr marL="304747" indent="-304747" defTabSz="1218987" eaLnBrk="1" fontAlgn="auto" hangingPunct="1">
              <a:spcBef>
                <a:spcPts val="1866"/>
              </a:spcBef>
              <a:spcAft>
                <a:spcPts val="0"/>
              </a:spcAft>
              <a:buFont typeface="Arial" pitchFamily="34" charset="0"/>
              <a:buNone/>
              <a:defRPr/>
            </a:pPr>
            <a:r>
              <a:rPr lang="ru-RU" dirty="0" smtClean="0">
                <a:solidFill>
                  <a:schemeClr val="tx2"/>
                </a:solidFill>
                <a:latin typeface="Times New Roman" pitchFamily="18" charset="0"/>
                <a:cs typeface="Times New Roman" pitchFamily="18" charset="0"/>
              </a:rPr>
              <a:t/>
            </a:r>
            <a:br>
              <a:rPr lang="ru-RU" dirty="0" smtClean="0">
                <a:solidFill>
                  <a:schemeClr val="tx2"/>
                </a:solidFill>
                <a:latin typeface="Times New Roman" pitchFamily="18" charset="0"/>
                <a:cs typeface="Times New Roman" pitchFamily="18" charset="0"/>
              </a:rPr>
            </a:br>
            <a:r>
              <a:rPr lang="ru-RU" dirty="0" smtClean="0">
                <a:solidFill>
                  <a:schemeClr val="tx2"/>
                </a:solidFill>
                <a:latin typeface="Times New Roman" pitchFamily="18" charset="0"/>
                <a:cs typeface="Times New Roman" pitchFamily="18" charset="0"/>
              </a:rPr>
              <a:t> </a:t>
            </a:r>
            <a:r>
              <a:rPr lang="ru-RU" dirty="0" smtClean="0">
                <a:solidFill>
                  <a:schemeClr val="tx2"/>
                </a:solidFill>
                <a:latin typeface="Times New Roman" pitchFamily="18" charset="0"/>
                <a:cs typeface="Times New Roman" pitchFamily="18" charset="0"/>
              </a:rPr>
              <a:t>безразличие</a:t>
            </a:r>
            <a:r>
              <a:rPr lang="ru-RU" dirty="0" smtClean="0">
                <a:solidFill>
                  <a:schemeClr val="tx2"/>
                </a:solidFill>
                <a:latin typeface="Times New Roman" pitchFamily="18" charset="0"/>
                <a:cs typeface="Times New Roman" pitchFamily="18" charset="0"/>
              </a:rPr>
              <a:t>, скука, пассивность и депрессия (пониженный </a:t>
            </a:r>
            <a:r>
              <a:rPr lang="ru-RU" dirty="0" smtClean="0">
                <a:solidFill>
                  <a:schemeClr val="tx2"/>
                </a:solidFill>
                <a:latin typeface="Times New Roman" pitchFamily="18" charset="0"/>
                <a:cs typeface="Times New Roman" pitchFamily="18" charset="0"/>
              </a:rPr>
              <a:t>  эмоциональный </a:t>
            </a:r>
            <a:r>
              <a:rPr lang="ru-RU" dirty="0" smtClean="0">
                <a:solidFill>
                  <a:schemeClr val="tx2"/>
                </a:solidFill>
                <a:latin typeface="Times New Roman" pitchFamily="18" charset="0"/>
                <a:cs typeface="Times New Roman" pitchFamily="18" charset="0"/>
              </a:rPr>
              <a:t>тонус, чувство подавленности); </a:t>
            </a:r>
            <a:r>
              <a:rPr lang="en-US" dirty="0" smtClean="0">
                <a:solidFill>
                  <a:schemeClr val="tx2"/>
                </a:solidFill>
                <a:latin typeface="Times New Roman" pitchFamily="18" charset="0"/>
                <a:cs typeface="Times New Roman" pitchFamily="18" charset="0"/>
              </a:rPr>
              <a:t/>
            </a:r>
            <a:br>
              <a:rPr lang="en-US" dirty="0" smtClean="0">
                <a:solidFill>
                  <a:schemeClr val="tx2"/>
                </a:solidFill>
                <a:latin typeface="Times New Roman" pitchFamily="18" charset="0"/>
                <a:cs typeface="Times New Roman" pitchFamily="18" charset="0"/>
              </a:rPr>
            </a:br>
            <a:r>
              <a:rPr lang="en-US" dirty="0" smtClean="0">
                <a:solidFill>
                  <a:schemeClr val="tx2"/>
                </a:solidFill>
                <a:latin typeface="Times New Roman" pitchFamily="18" charset="0"/>
                <a:cs typeface="Times New Roman" pitchFamily="18" charset="0"/>
              </a:rPr>
              <a:t/>
            </a:r>
            <a:br>
              <a:rPr lang="en-US" dirty="0" smtClean="0">
                <a:solidFill>
                  <a:schemeClr val="tx2"/>
                </a:solidFill>
                <a:latin typeface="Times New Roman" pitchFamily="18" charset="0"/>
                <a:cs typeface="Times New Roman" pitchFamily="18" charset="0"/>
              </a:rPr>
            </a:br>
            <a:r>
              <a:rPr lang="ru-RU" dirty="0" smtClean="0">
                <a:solidFill>
                  <a:schemeClr val="tx2"/>
                </a:solidFill>
                <a:latin typeface="Times New Roman" pitchFamily="18" charset="0"/>
                <a:cs typeface="Times New Roman" pitchFamily="18" charset="0"/>
              </a:rPr>
              <a:t>повышенная раздражительность на незначительные, мелкие события;</a:t>
            </a:r>
            <a:r>
              <a:rPr lang="en-US" dirty="0" smtClean="0">
                <a:solidFill>
                  <a:schemeClr val="tx2"/>
                </a:solidFill>
                <a:latin typeface="Times New Roman" pitchFamily="18" charset="0"/>
                <a:cs typeface="Times New Roman" pitchFamily="18" charset="0"/>
              </a:rPr>
              <a:t/>
            </a:r>
            <a:br>
              <a:rPr lang="en-US" dirty="0" smtClean="0">
                <a:solidFill>
                  <a:schemeClr val="tx2"/>
                </a:solidFill>
                <a:latin typeface="Times New Roman" pitchFamily="18" charset="0"/>
                <a:cs typeface="Times New Roman" pitchFamily="18" charset="0"/>
              </a:rPr>
            </a:br>
            <a:r>
              <a:rPr lang="ru-RU" dirty="0" smtClean="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
            </a:r>
            <a:br>
              <a:rPr lang="en-US" dirty="0" smtClean="0">
                <a:solidFill>
                  <a:schemeClr val="tx2"/>
                </a:solidFill>
                <a:latin typeface="Times New Roman" pitchFamily="18" charset="0"/>
                <a:cs typeface="Times New Roman" pitchFamily="18" charset="0"/>
              </a:rPr>
            </a:br>
            <a:r>
              <a:rPr lang="ru-RU" dirty="0" smtClean="0">
                <a:solidFill>
                  <a:schemeClr val="tx2"/>
                </a:solidFill>
                <a:latin typeface="Times New Roman" pitchFamily="18" charset="0"/>
                <a:cs typeface="Times New Roman" pitchFamily="18" charset="0"/>
              </a:rPr>
              <a:t>частые нервные срывы;</a:t>
            </a:r>
            <a:r>
              <a:rPr lang="en-US" dirty="0" smtClean="0">
                <a:solidFill>
                  <a:schemeClr val="tx2"/>
                </a:solidFill>
                <a:latin typeface="Times New Roman" pitchFamily="18" charset="0"/>
                <a:cs typeface="Times New Roman" pitchFamily="18" charset="0"/>
              </a:rPr>
              <a:t/>
            </a:r>
            <a:br>
              <a:rPr lang="en-US" dirty="0" smtClean="0">
                <a:solidFill>
                  <a:schemeClr val="tx2"/>
                </a:solidFill>
                <a:latin typeface="Times New Roman" pitchFamily="18" charset="0"/>
                <a:cs typeface="Times New Roman" pitchFamily="18" charset="0"/>
              </a:rPr>
            </a:br>
            <a:r>
              <a:rPr lang="en-US" dirty="0" smtClean="0">
                <a:solidFill>
                  <a:schemeClr val="tx2"/>
                </a:solidFill>
                <a:latin typeface="Times New Roman" pitchFamily="18" charset="0"/>
                <a:cs typeface="Times New Roman" pitchFamily="18" charset="0"/>
              </a:rPr>
              <a:t/>
            </a:r>
            <a:br>
              <a:rPr lang="en-US" dirty="0" smtClean="0">
                <a:solidFill>
                  <a:schemeClr val="tx2"/>
                </a:solidFill>
                <a:latin typeface="Times New Roman" pitchFamily="18" charset="0"/>
                <a:cs typeface="Times New Roman" pitchFamily="18" charset="0"/>
              </a:rPr>
            </a:br>
            <a:r>
              <a:rPr lang="ru-RU" dirty="0" smtClean="0">
                <a:solidFill>
                  <a:schemeClr val="tx2"/>
                </a:solidFill>
                <a:latin typeface="Times New Roman" pitchFamily="18" charset="0"/>
                <a:cs typeface="Times New Roman" pitchFamily="18" charset="0"/>
              </a:rPr>
              <a:t> постоянное переживание негативных эмоций, (чувство вины, обиды, стыда);</a:t>
            </a:r>
            <a:r>
              <a:rPr lang="en-US" dirty="0" smtClean="0">
                <a:solidFill>
                  <a:schemeClr val="tx2"/>
                </a:solidFill>
                <a:latin typeface="Times New Roman" pitchFamily="18" charset="0"/>
                <a:cs typeface="Times New Roman" pitchFamily="18" charset="0"/>
              </a:rPr>
              <a:t/>
            </a:r>
            <a:br>
              <a:rPr lang="en-US" dirty="0" smtClean="0">
                <a:solidFill>
                  <a:schemeClr val="tx2"/>
                </a:solidFill>
                <a:latin typeface="Times New Roman" pitchFamily="18" charset="0"/>
                <a:cs typeface="Times New Roman" pitchFamily="18" charset="0"/>
              </a:rPr>
            </a:br>
            <a:r>
              <a:rPr lang="en-US" dirty="0" smtClean="0">
                <a:solidFill>
                  <a:schemeClr val="tx2"/>
                </a:solidFill>
                <a:latin typeface="Times New Roman" pitchFamily="18" charset="0"/>
                <a:cs typeface="Times New Roman" pitchFamily="18" charset="0"/>
              </a:rPr>
              <a:t/>
            </a:r>
            <a:br>
              <a:rPr lang="en-US" dirty="0" smtClean="0">
                <a:solidFill>
                  <a:schemeClr val="tx2"/>
                </a:solidFill>
                <a:latin typeface="Times New Roman" pitchFamily="18" charset="0"/>
                <a:cs typeface="Times New Roman" pitchFamily="18" charset="0"/>
              </a:rPr>
            </a:br>
            <a:r>
              <a:rPr lang="ru-RU" dirty="0" smtClean="0">
                <a:solidFill>
                  <a:schemeClr val="tx2"/>
                </a:solidFill>
                <a:latin typeface="Times New Roman" pitchFamily="18" charset="0"/>
                <a:cs typeface="Times New Roman" pitchFamily="18" charset="0"/>
              </a:rPr>
              <a:t> чувство неосознанного беспокойства и повышенной тревожности (ощущение, что «что-то не так, как надо»);</a:t>
            </a:r>
            <a:r>
              <a:rPr lang="en-US" dirty="0" smtClean="0">
                <a:solidFill>
                  <a:schemeClr val="tx2"/>
                </a:solidFill>
                <a:latin typeface="Times New Roman" pitchFamily="18" charset="0"/>
                <a:cs typeface="Times New Roman" pitchFamily="18" charset="0"/>
              </a:rPr>
              <a:t/>
            </a:r>
            <a:br>
              <a:rPr lang="en-US" dirty="0" smtClean="0">
                <a:solidFill>
                  <a:schemeClr val="tx2"/>
                </a:solidFill>
                <a:latin typeface="Times New Roman" pitchFamily="18" charset="0"/>
                <a:cs typeface="Times New Roman" pitchFamily="18" charset="0"/>
              </a:rPr>
            </a:br>
            <a:r>
              <a:rPr lang="ru-RU" dirty="0" smtClean="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
            </a:r>
            <a:br>
              <a:rPr lang="en-US" dirty="0" smtClean="0">
                <a:solidFill>
                  <a:schemeClr val="tx2"/>
                </a:solidFill>
                <a:latin typeface="Times New Roman" pitchFamily="18" charset="0"/>
                <a:cs typeface="Times New Roman" pitchFamily="18" charset="0"/>
              </a:rPr>
            </a:br>
            <a:r>
              <a:rPr lang="ru-RU" dirty="0" smtClean="0">
                <a:solidFill>
                  <a:schemeClr val="tx2"/>
                </a:solidFill>
                <a:latin typeface="Times New Roman" pitchFamily="18" charset="0"/>
                <a:cs typeface="Times New Roman" pitchFamily="18" charset="0"/>
              </a:rPr>
              <a:t>чувство </a:t>
            </a:r>
            <a:r>
              <a:rPr lang="ru-RU" dirty="0" err="1" smtClean="0">
                <a:solidFill>
                  <a:schemeClr val="tx2"/>
                </a:solidFill>
                <a:latin typeface="Times New Roman" pitchFamily="18" charset="0"/>
                <a:cs typeface="Times New Roman" pitchFamily="18" charset="0"/>
              </a:rPr>
              <a:t>гиперответственности</a:t>
            </a:r>
            <a:r>
              <a:rPr lang="ru-RU" dirty="0" smtClean="0">
                <a:solidFill>
                  <a:schemeClr val="tx2"/>
                </a:solidFill>
                <a:latin typeface="Times New Roman" pitchFamily="18" charset="0"/>
                <a:cs typeface="Times New Roman" pitchFamily="18" charset="0"/>
              </a:rPr>
              <a:t> и постоянное чувство страха, что что-то «не получится» или «я не справлюсь»; </a:t>
            </a:r>
            <a:r>
              <a:rPr lang="en-US" dirty="0" smtClean="0">
                <a:solidFill>
                  <a:schemeClr val="tx2"/>
                </a:solidFill>
                <a:latin typeface="Times New Roman" pitchFamily="18" charset="0"/>
                <a:cs typeface="Times New Roman" pitchFamily="18" charset="0"/>
              </a:rPr>
              <a:t/>
            </a:r>
            <a:br>
              <a:rPr lang="en-US" dirty="0" smtClean="0">
                <a:solidFill>
                  <a:schemeClr val="tx2"/>
                </a:solidFill>
                <a:latin typeface="Times New Roman" pitchFamily="18" charset="0"/>
                <a:cs typeface="Times New Roman" pitchFamily="18" charset="0"/>
              </a:rPr>
            </a:br>
            <a:r>
              <a:rPr lang="en-US" dirty="0" smtClean="0">
                <a:solidFill>
                  <a:schemeClr val="tx2"/>
                </a:solidFill>
                <a:latin typeface="Times New Roman" pitchFamily="18" charset="0"/>
                <a:cs typeface="Times New Roman" pitchFamily="18" charset="0"/>
              </a:rPr>
              <a:t/>
            </a:r>
            <a:br>
              <a:rPr lang="en-US" dirty="0" smtClean="0">
                <a:solidFill>
                  <a:schemeClr val="tx2"/>
                </a:solidFill>
                <a:latin typeface="Times New Roman" pitchFamily="18" charset="0"/>
                <a:cs typeface="Times New Roman" pitchFamily="18" charset="0"/>
              </a:rPr>
            </a:br>
            <a:r>
              <a:rPr lang="ru-RU" dirty="0" smtClean="0">
                <a:solidFill>
                  <a:schemeClr val="tx2"/>
                </a:solidFill>
                <a:latin typeface="Times New Roman" pitchFamily="18" charset="0"/>
                <a:cs typeface="Times New Roman" pitchFamily="18" charset="0"/>
              </a:rPr>
              <a:t>общая негативная установка на жизненные и профессиональные перспективы (по типу «как ни старайся, все равно ничего не получится»).</a:t>
            </a:r>
          </a:p>
          <a:p>
            <a:pPr marL="304747" indent="-304747" defTabSz="1218987" eaLnBrk="1" fontAlgn="auto" hangingPunct="1">
              <a:spcBef>
                <a:spcPts val="1866"/>
              </a:spcBef>
              <a:spcAft>
                <a:spcPts val="0"/>
              </a:spcAft>
              <a:buFont typeface="Arial" pitchFamily="34" charset="0"/>
              <a:buChar char="•"/>
              <a:defRPr/>
            </a:pPr>
            <a:endParaRPr lang="ru-RU" dirty="0"/>
          </a:p>
        </p:txBody>
      </p:sp>
      <p:sp>
        <p:nvSpPr>
          <p:cNvPr id="4" name="4-конечная звезда 3"/>
          <p:cNvSpPr/>
          <p:nvPr/>
        </p:nvSpPr>
        <p:spPr>
          <a:xfrm>
            <a:off x="928688" y="1857375"/>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FF0066"/>
              </a:solidFill>
            </a:endParaRPr>
          </a:p>
        </p:txBody>
      </p:sp>
      <p:sp>
        <p:nvSpPr>
          <p:cNvPr id="5" name="4-конечная звезда 4"/>
          <p:cNvSpPr/>
          <p:nvPr/>
        </p:nvSpPr>
        <p:spPr>
          <a:xfrm>
            <a:off x="928688" y="2428875"/>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4-конечная звезда 5"/>
          <p:cNvSpPr/>
          <p:nvPr/>
        </p:nvSpPr>
        <p:spPr>
          <a:xfrm>
            <a:off x="900113" y="3068638"/>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4-конечная звезда 6"/>
          <p:cNvSpPr/>
          <p:nvPr/>
        </p:nvSpPr>
        <p:spPr>
          <a:xfrm>
            <a:off x="928688" y="3429000"/>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4-конечная звезда 7"/>
          <p:cNvSpPr/>
          <p:nvPr/>
        </p:nvSpPr>
        <p:spPr>
          <a:xfrm>
            <a:off x="928688" y="4000500"/>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4-конечная звезда 8"/>
          <p:cNvSpPr/>
          <p:nvPr/>
        </p:nvSpPr>
        <p:spPr>
          <a:xfrm>
            <a:off x="857250" y="4572000"/>
            <a:ext cx="285750" cy="285750"/>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4-конечная звезда 9"/>
          <p:cNvSpPr/>
          <p:nvPr/>
        </p:nvSpPr>
        <p:spPr>
          <a:xfrm>
            <a:off x="909797" y="1268760"/>
            <a:ext cx="285750" cy="285750"/>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93784"/>
            <a:ext cx="6930700" cy="1306404"/>
          </a:xfrm>
        </p:spPr>
        <p:txBody>
          <a:bodyPr rtlCol="0">
            <a:normAutofit/>
          </a:bodyPr>
          <a:lstStyle/>
          <a:p>
            <a:pPr defTabSz="1218987" eaLnBrk="1" fontAlgn="auto" hangingPunct="1">
              <a:spcAft>
                <a:spcPts val="0"/>
              </a:spcAft>
              <a:defRPr/>
            </a:pPr>
            <a:r>
              <a:rPr lang="ru-RU" sz="2800" dirty="0" smtClean="0">
                <a:ln w="10541" cmpd="sng">
                  <a:solidFill>
                    <a:schemeClr val="accent1">
                      <a:shade val="88000"/>
                      <a:satMod val="110000"/>
                    </a:schemeClr>
                  </a:solidFill>
                  <a:prstDash val="solid"/>
                </a:ln>
                <a:solidFill>
                  <a:srgbClr val="0070C0"/>
                </a:solidFill>
              </a:rPr>
              <a:t>Поведенческие </a:t>
            </a:r>
            <a:r>
              <a:rPr lang="ru-RU" sz="2800" dirty="0" smtClean="0">
                <a:ln w="10541" cmpd="sng">
                  <a:solidFill>
                    <a:schemeClr val="accent1">
                      <a:shade val="88000"/>
                      <a:satMod val="110000"/>
                    </a:schemeClr>
                  </a:solidFill>
                  <a:prstDash val="solid"/>
                </a:ln>
                <a:solidFill>
                  <a:srgbClr val="0070C0"/>
                </a:solidFill>
              </a:rPr>
              <a:t>симптомы: </a:t>
            </a:r>
            <a:r>
              <a:rPr lang="ru-RU" sz="2800" dirty="0" smtClean="0">
                <a:solidFill>
                  <a:srgbClr val="0070C0"/>
                </a:solidFill>
              </a:rPr>
              <a:t/>
            </a:r>
            <a:br>
              <a:rPr lang="ru-RU" sz="2800" dirty="0" smtClean="0">
                <a:solidFill>
                  <a:srgbClr val="0070C0"/>
                </a:solidFill>
              </a:rPr>
            </a:br>
            <a:r>
              <a:rPr lang="ru-RU" sz="2800" dirty="0" smtClean="0">
                <a:solidFill>
                  <a:srgbClr val="00B050"/>
                </a:solidFill>
              </a:rPr>
              <a:t/>
            </a:r>
            <a:br>
              <a:rPr lang="ru-RU" sz="2800" dirty="0" smtClean="0">
                <a:solidFill>
                  <a:srgbClr val="00B050"/>
                </a:solidFill>
              </a:rPr>
            </a:br>
            <a:endParaRPr lang="ru-RU" sz="2800" dirty="0">
              <a:solidFill>
                <a:srgbClr val="00B050"/>
              </a:solidFill>
            </a:endParaRPr>
          </a:p>
        </p:txBody>
      </p:sp>
      <p:sp>
        <p:nvSpPr>
          <p:cNvPr id="3" name="Содержимое 2"/>
          <p:cNvSpPr>
            <a:spLocks noGrp="1"/>
          </p:cNvSpPr>
          <p:nvPr>
            <p:ph idx="1"/>
          </p:nvPr>
        </p:nvSpPr>
        <p:spPr>
          <a:xfrm>
            <a:off x="683568" y="908720"/>
            <a:ext cx="7620000" cy="3672408"/>
          </a:xfrm>
        </p:spPr>
        <p:txBody>
          <a:bodyPr>
            <a:normAutofit/>
          </a:bodyPr>
          <a:lstStyle/>
          <a:p>
            <a:pPr eaLnBrk="1" hangingPunct="1">
              <a:lnSpc>
                <a:spcPct val="75000"/>
              </a:lnSpc>
              <a:buFont typeface="Arial" charset="0"/>
              <a:buNone/>
            </a:pPr>
            <a:r>
              <a:rPr lang="en-US" sz="1500" dirty="0" smtClean="0"/>
              <a:t>      </a:t>
            </a:r>
            <a:r>
              <a:rPr lang="ru-RU" sz="1500" dirty="0" smtClean="0">
                <a:solidFill>
                  <a:schemeClr val="tx2"/>
                </a:solidFill>
              </a:rPr>
              <a:t>ощущение, что работа становится все тяжелее и тяжелее, а выполнять ее все труднее и труднее;</a:t>
            </a:r>
            <a:endParaRPr lang="en-US" sz="1500" dirty="0" smtClean="0">
              <a:solidFill>
                <a:schemeClr val="tx2"/>
              </a:solidFill>
            </a:endParaRPr>
          </a:p>
          <a:p>
            <a:pPr eaLnBrk="1" hangingPunct="1">
              <a:lnSpc>
                <a:spcPct val="75000"/>
              </a:lnSpc>
              <a:buFont typeface="Arial" charset="0"/>
              <a:buNone/>
            </a:pPr>
            <a:r>
              <a:rPr lang="en-US" sz="1500" dirty="0" smtClean="0">
                <a:solidFill>
                  <a:schemeClr val="tx2"/>
                </a:solidFill>
              </a:rPr>
              <a:t>      </a:t>
            </a:r>
            <a:r>
              <a:rPr lang="ru-RU" sz="1500" dirty="0" smtClean="0">
                <a:solidFill>
                  <a:schemeClr val="tx2"/>
                </a:solidFill>
              </a:rPr>
              <a:t>сотрудник заметно меняет свой рабочий режим (увеличивает или сокращает время работы);</a:t>
            </a:r>
            <a:endParaRPr lang="en-US" sz="1500" dirty="0" smtClean="0">
              <a:solidFill>
                <a:schemeClr val="tx2"/>
              </a:solidFill>
            </a:endParaRPr>
          </a:p>
          <a:p>
            <a:pPr eaLnBrk="1" hangingPunct="1">
              <a:lnSpc>
                <a:spcPct val="75000"/>
              </a:lnSpc>
              <a:buFont typeface="Arial" charset="0"/>
              <a:buNone/>
            </a:pPr>
            <a:r>
              <a:rPr lang="ru-RU" sz="1500" dirty="0" smtClean="0">
                <a:solidFill>
                  <a:schemeClr val="tx2"/>
                </a:solidFill>
              </a:rPr>
              <a:t> </a:t>
            </a:r>
            <a:r>
              <a:rPr lang="en-US" sz="1500" dirty="0" smtClean="0">
                <a:solidFill>
                  <a:schemeClr val="tx2"/>
                </a:solidFill>
              </a:rPr>
              <a:t>     </a:t>
            </a:r>
            <a:r>
              <a:rPr lang="ru-RU" sz="1500" dirty="0" smtClean="0">
                <a:solidFill>
                  <a:schemeClr val="tx2"/>
                </a:solidFill>
              </a:rPr>
              <a:t>постоянно без необходимости, берет работу домой, но дома ее не делает; </a:t>
            </a:r>
            <a:endParaRPr lang="en-US" sz="1500" dirty="0" smtClean="0">
              <a:solidFill>
                <a:schemeClr val="tx2"/>
              </a:solidFill>
            </a:endParaRPr>
          </a:p>
          <a:p>
            <a:pPr eaLnBrk="1" hangingPunct="1">
              <a:lnSpc>
                <a:spcPct val="75000"/>
              </a:lnSpc>
              <a:buFont typeface="Arial" charset="0"/>
              <a:buNone/>
            </a:pPr>
            <a:r>
              <a:rPr lang="en-US" sz="1500" dirty="0" smtClean="0">
                <a:solidFill>
                  <a:schemeClr val="tx2"/>
                </a:solidFill>
              </a:rPr>
              <a:t>      </a:t>
            </a:r>
            <a:r>
              <a:rPr lang="ru-RU" sz="1500" dirty="0" smtClean="0">
                <a:solidFill>
                  <a:schemeClr val="tx2"/>
                </a:solidFill>
              </a:rPr>
              <a:t>чувство бесполезности, неверие в улучшения, снижение энтузиазма по отношению к работе, безразличие к результатам; </a:t>
            </a:r>
            <a:endParaRPr lang="en-US" sz="1500" dirty="0" smtClean="0">
              <a:solidFill>
                <a:schemeClr val="tx2"/>
              </a:solidFill>
            </a:endParaRPr>
          </a:p>
          <a:p>
            <a:pPr eaLnBrk="1" hangingPunct="1">
              <a:lnSpc>
                <a:spcPct val="75000"/>
              </a:lnSpc>
              <a:buFont typeface="Arial" charset="0"/>
              <a:buNone/>
            </a:pPr>
            <a:r>
              <a:rPr lang="en-US" sz="1500" dirty="0" smtClean="0">
                <a:solidFill>
                  <a:schemeClr val="tx2"/>
                </a:solidFill>
              </a:rPr>
              <a:t>      </a:t>
            </a:r>
            <a:r>
              <a:rPr lang="ru-RU" sz="1500" dirty="0" smtClean="0">
                <a:solidFill>
                  <a:schemeClr val="tx2"/>
                </a:solidFill>
              </a:rPr>
              <a:t>невыполнение важных, приоритетных задач и «</a:t>
            </a:r>
            <a:r>
              <a:rPr lang="ru-RU" sz="1500" dirty="0" err="1" smtClean="0">
                <a:solidFill>
                  <a:schemeClr val="tx2"/>
                </a:solidFill>
              </a:rPr>
              <a:t>застревание</a:t>
            </a:r>
            <a:r>
              <a:rPr lang="ru-RU" sz="1500" dirty="0" smtClean="0">
                <a:solidFill>
                  <a:schemeClr val="tx2"/>
                </a:solidFill>
              </a:rPr>
              <a:t>» на мелких деталях; </a:t>
            </a:r>
            <a:endParaRPr lang="en-US" sz="1500" dirty="0" smtClean="0">
              <a:solidFill>
                <a:schemeClr val="tx2"/>
              </a:solidFill>
            </a:endParaRPr>
          </a:p>
          <a:p>
            <a:pPr eaLnBrk="1" hangingPunct="1">
              <a:lnSpc>
                <a:spcPct val="75000"/>
              </a:lnSpc>
              <a:buFont typeface="Arial" charset="0"/>
              <a:buNone/>
            </a:pPr>
            <a:r>
              <a:rPr lang="en-US" sz="1500" dirty="0" smtClean="0">
                <a:solidFill>
                  <a:schemeClr val="tx2"/>
                </a:solidFill>
              </a:rPr>
              <a:t>      </a:t>
            </a:r>
            <a:r>
              <a:rPr lang="ru-RU" sz="1500" dirty="0" err="1" smtClean="0">
                <a:solidFill>
                  <a:schemeClr val="tx2"/>
                </a:solidFill>
              </a:rPr>
              <a:t>дистанцированность</a:t>
            </a:r>
            <a:r>
              <a:rPr lang="ru-RU" sz="1500" dirty="0" smtClean="0">
                <a:solidFill>
                  <a:schemeClr val="tx2"/>
                </a:solidFill>
              </a:rPr>
              <a:t> от сотрудников, повышение неадекватной критичности; </a:t>
            </a:r>
            <a:endParaRPr lang="en-US" sz="1500" dirty="0" smtClean="0">
              <a:solidFill>
                <a:schemeClr val="tx2"/>
              </a:solidFill>
            </a:endParaRPr>
          </a:p>
        </p:txBody>
      </p:sp>
      <p:sp>
        <p:nvSpPr>
          <p:cNvPr id="4" name="4-конечная звезда 3"/>
          <p:cNvSpPr/>
          <p:nvPr/>
        </p:nvSpPr>
        <p:spPr>
          <a:xfrm>
            <a:off x="841376" y="1052736"/>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4-конечная звезда 4"/>
          <p:cNvSpPr/>
          <p:nvPr/>
        </p:nvSpPr>
        <p:spPr>
          <a:xfrm>
            <a:off x="743904" y="1628800"/>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4-конечная звезда 5"/>
          <p:cNvSpPr/>
          <p:nvPr/>
        </p:nvSpPr>
        <p:spPr>
          <a:xfrm>
            <a:off x="821532" y="2204864"/>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4-конечная звезда 6"/>
          <p:cNvSpPr/>
          <p:nvPr/>
        </p:nvSpPr>
        <p:spPr>
          <a:xfrm>
            <a:off x="850108" y="2708920"/>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4-конечная звезда 7"/>
          <p:cNvSpPr/>
          <p:nvPr/>
        </p:nvSpPr>
        <p:spPr>
          <a:xfrm>
            <a:off x="821532" y="3284984"/>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4-конечная звезда 9"/>
          <p:cNvSpPr/>
          <p:nvPr/>
        </p:nvSpPr>
        <p:spPr>
          <a:xfrm>
            <a:off x="821532" y="3861048"/>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074" name="Picture 2" descr="http://madamvong.ru/800/600/http/www.neboleem.net/cache/klixowatermark/2e02d474a87101356a83932ee004f51a.jpg"/>
          <p:cNvPicPr>
            <a:picLocks noChangeAspect="1" noChangeArrowheads="1"/>
          </p:cNvPicPr>
          <p:nvPr/>
        </p:nvPicPr>
        <p:blipFill rotWithShape="1">
          <a:blip r:embed="rId2">
            <a:extLst>
              <a:ext uri="{28A0092B-C50C-407E-A947-70E740481C1C}">
                <a14:useLocalDpi xmlns:a14="http://schemas.microsoft.com/office/drawing/2010/main" val="0"/>
              </a:ext>
            </a:extLst>
          </a:blip>
          <a:srcRect t="17976" r="15248" b="2964"/>
          <a:stretch/>
        </p:blipFill>
        <p:spPr bwMode="auto">
          <a:xfrm>
            <a:off x="251520" y="4365104"/>
            <a:ext cx="3952344" cy="22298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ou4.aramilgo.ru/news/1615965122/fotos/BHHR1497.JPG"/>
          <p:cNvPicPr>
            <a:picLocks noChangeAspect="1" noChangeArrowheads="1"/>
          </p:cNvPicPr>
          <p:nvPr/>
        </p:nvPicPr>
        <p:blipFill rotWithShape="1">
          <a:blip r:embed="rId3">
            <a:extLst>
              <a:ext uri="{28A0092B-C50C-407E-A947-70E740481C1C}">
                <a14:useLocalDpi xmlns:a14="http://schemas.microsoft.com/office/drawing/2010/main" val="0"/>
              </a:ext>
            </a:extLst>
          </a:blip>
          <a:srcRect l="2779" t="34441"/>
          <a:stretch/>
        </p:blipFill>
        <p:spPr bwMode="auto">
          <a:xfrm>
            <a:off x="4644008" y="4509119"/>
            <a:ext cx="3839371" cy="19417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ooks_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Stopka-knig</Template>
  <TotalTime>999</TotalTime>
  <Words>867</Words>
  <Application>Microsoft Office PowerPoint</Application>
  <PresentationFormat>Экран (4:3)</PresentationFormat>
  <Paragraphs>121</Paragraphs>
  <Slides>28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Books_16x9</vt:lpstr>
      <vt:lpstr>ПРОФИЛАКТИКА ЭМОЦИОНАЛЬНОГО  ВЫГОРАНИЯ ПЕДАГОГОВ</vt:lpstr>
      <vt:lpstr>Презентация PowerPoint</vt:lpstr>
      <vt:lpstr>Презентация PowerPoint</vt:lpstr>
      <vt:lpstr>Презентация PowerPoint</vt:lpstr>
      <vt:lpstr> </vt:lpstr>
      <vt:lpstr>Презентация PowerPoint</vt:lpstr>
      <vt:lpstr>Симптомы эмоционального выгорания:</vt:lpstr>
      <vt:lpstr>       Социально-психологические симптомы: </vt:lpstr>
      <vt:lpstr>Поведенческие симптомы:   </vt:lpstr>
      <vt:lpstr>Психофизические симптомы: </vt:lpstr>
      <vt:lpstr>Презентация PowerPoint</vt:lpstr>
      <vt:lpstr>СПОСОБЫ ПРОФИЛАКТИКИ СИНДРОМА ЭМОЦИОНАЛЬНОГО ВЫГОРАНИЯ</vt:lpstr>
      <vt:lpstr>Презентация PowerPoint</vt:lpstr>
      <vt:lpstr>Качества, помогающие педагогу избежать профессионального выгорания </vt:lpstr>
      <vt:lpstr>МЕТОДЫ ВОССТАНОВЛЕНИЯ ПСИХИЧЕСКОГО ЗДОРОВЬЯ</vt:lpstr>
      <vt:lpstr>ПРИТЧА</vt:lpstr>
      <vt:lpstr>Саморегуляция – все, что человек делает сам  для своего здоровья. </vt:lpstr>
      <vt:lpstr>Естественные приемы саморегуляции организма: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Успехов Вам и внутреннего равновесия!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ЭМОЦИОНАЛЬНОГО ВЫГОРАНИЯ ПЕДАГОГОВ</dc:title>
  <cp:lastModifiedBy>Психолог</cp:lastModifiedBy>
  <cp:revision>69</cp:revision>
  <dcterms:modified xsi:type="dcterms:W3CDTF">2021-04-20T09:49:23Z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703923</vt:lpwstr>
  </property>
  <property fmtid="{D5CDD505-2E9C-101B-9397-08002B2CF9AE}" pid="3" name="NXPowerLiteSettings">
    <vt:lpwstr>F6000400038000</vt:lpwstr>
  </property>
  <property fmtid="{D5CDD505-2E9C-101B-9397-08002B2CF9AE}" pid="4" name="NXPowerLiteVersion">
    <vt:lpwstr>D4.3.1</vt:lpwstr>
  </property>
</Properties>
</file>