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8" r:id="rId2"/>
    <p:sldId id="256" r:id="rId3"/>
    <p:sldId id="257" r:id="rId4"/>
    <p:sldId id="286" r:id="rId5"/>
    <p:sldId id="259" r:id="rId6"/>
    <p:sldId id="260" r:id="rId7"/>
    <p:sldId id="263" r:id="rId8"/>
    <p:sldId id="262" r:id="rId9"/>
    <p:sldId id="264" r:id="rId10"/>
    <p:sldId id="287" r:id="rId11"/>
    <p:sldId id="266" r:id="rId12"/>
    <p:sldId id="265" r:id="rId13"/>
    <p:sldId id="267" r:id="rId14"/>
    <p:sldId id="268" r:id="rId15"/>
    <p:sldId id="269" r:id="rId16"/>
    <p:sldId id="270" r:id="rId17"/>
    <p:sldId id="272" r:id="rId18"/>
    <p:sldId id="292" r:id="rId19"/>
    <p:sldId id="271" r:id="rId20"/>
    <p:sldId id="273" r:id="rId21"/>
    <p:sldId id="274" r:id="rId22"/>
    <p:sldId id="275" r:id="rId23"/>
    <p:sldId id="276" r:id="rId24"/>
    <p:sldId id="288" r:id="rId25"/>
    <p:sldId id="277" r:id="rId26"/>
    <p:sldId id="278" r:id="rId27"/>
    <p:sldId id="279" r:id="rId28"/>
    <p:sldId id="280" r:id="rId29"/>
    <p:sldId id="282" r:id="rId30"/>
    <p:sldId id="289" r:id="rId31"/>
    <p:sldId id="290" r:id="rId32"/>
    <p:sldId id="283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3A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11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3DFFD-DC61-42A9-87D8-287C725B5B2E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9E9C-D3E7-489A-98DD-9379BEAE5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1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9E9C-D3E7-489A-98DD-9379BEAE5DC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421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pn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6.pn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.jpeg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Word_97_-_2003_Document1.doc"/><Relationship Id="rId5" Type="http://schemas.openxmlformats.org/officeDocument/2006/relationships/image" Target="../media/image98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9776" t="65999" r="57639"/>
          <a:stretch>
            <a:fillRect/>
          </a:stretch>
        </p:blipFill>
        <p:spPr bwMode="auto">
          <a:xfrm>
            <a:off x="7668345" y="332656"/>
            <a:ext cx="1251916" cy="1064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>
            <a:off x="336206" y="5346555"/>
            <a:ext cx="1427481" cy="1329034"/>
          </a:xfrm>
          <a:prstGeom prst="rect">
            <a:avLst/>
          </a:prstGeom>
          <a:noFill/>
        </p:spPr>
      </p:pic>
      <p:pic>
        <p:nvPicPr>
          <p:cNvPr id="14338" name="Picture 2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58654" t="61999" r="12019" b="2001"/>
          <a:stretch>
            <a:fillRect/>
          </a:stretch>
        </p:blipFill>
        <p:spPr bwMode="auto">
          <a:xfrm>
            <a:off x="7380312" y="5157191"/>
            <a:ext cx="1440161" cy="144016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28635" y="1844824"/>
            <a:ext cx="64397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Использование игрового комплекта 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PERTRA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для развития познавательной 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деятельности у детей 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дошкольного возраста с ОВЗ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4340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4" cstate="print"/>
          <a:srcRect l="53142" t="68210"/>
          <a:stretch>
            <a:fillRect/>
          </a:stretch>
        </p:blipFill>
        <p:spPr bwMode="auto">
          <a:xfrm>
            <a:off x="336207" y="332656"/>
            <a:ext cx="1512167" cy="106417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67944" y="5292496"/>
            <a:ext cx="3451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kern="0" dirty="0" smtClean="0">
                <a:latin typeface="Bookman Old Style" pitchFamily="18" charset="0"/>
                <a:cs typeface="Times New Roman" pitchFamily="18" charset="0"/>
              </a:rPr>
              <a:t>Составитель: Педагог-психолог </a:t>
            </a:r>
            <a:r>
              <a:rPr lang="en-US" sz="1400" kern="0" dirty="0" smtClean="0">
                <a:latin typeface="Bookman Old Style" pitchFamily="18" charset="0"/>
                <a:cs typeface="Times New Roman" pitchFamily="18" charset="0"/>
              </a:rPr>
              <a:t>I</a:t>
            </a:r>
            <a:r>
              <a:rPr lang="ru-RU" sz="1400" kern="0" dirty="0" smtClean="0">
                <a:latin typeface="Bookman Old Style" pitchFamily="18" charset="0"/>
                <a:cs typeface="Times New Roman" pitchFamily="18" charset="0"/>
              </a:rPr>
              <a:t>КК </a:t>
            </a:r>
          </a:p>
          <a:p>
            <a:r>
              <a:rPr lang="ru-RU" sz="1400" kern="0" dirty="0" smtClean="0">
                <a:latin typeface="Bookman Old Style" pitchFamily="18" charset="0"/>
                <a:cs typeface="Times New Roman" pitchFamily="18" charset="0"/>
              </a:rPr>
              <a:t>                      </a:t>
            </a:r>
            <a:r>
              <a:rPr lang="ru-RU" sz="1400" kern="0" dirty="0" err="1" smtClean="0">
                <a:latin typeface="Bookman Old Style" pitchFamily="18" charset="0"/>
                <a:cs typeface="Times New Roman" pitchFamily="18" charset="0"/>
              </a:rPr>
              <a:t>Шалапугина</a:t>
            </a:r>
            <a:r>
              <a:rPr lang="ru-RU" sz="1400" kern="0" dirty="0" smtClean="0">
                <a:latin typeface="Bookman Old Style" pitchFamily="18" charset="0"/>
                <a:cs typeface="Times New Roman" pitchFamily="18" charset="0"/>
              </a:rPr>
              <a:t> Г.И.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30449" y="6212199"/>
            <a:ext cx="1435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kern="0" dirty="0" smtClean="0">
                <a:latin typeface="Bookman Old Style" pitchFamily="18" charset="0"/>
                <a:cs typeface="Times New Roman" pitchFamily="18" charset="0"/>
              </a:rPr>
              <a:t>Декабрь </a:t>
            </a:r>
            <a:r>
              <a:rPr lang="en-US" sz="1400" kern="0" dirty="0" smtClean="0">
                <a:latin typeface="Bookman Old Style" pitchFamily="18" charset="0"/>
                <a:cs typeface="Times New Roman" pitchFamily="18" charset="0"/>
              </a:rPr>
              <a:t>2020</a:t>
            </a:r>
            <a:endParaRPr lang="ru-RU" sz="1400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763688" y="332656"/>
            <a:ext cx="608508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автономное дошкольное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образовательное учреждение 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комбинированного вида 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№ 4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Солнышко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4552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517232"/>
            <a:ext cx="1427420" cy="105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сихолог\Desktop\психолог\логич азбука\Новая папка\IMG_20181122_165716_HD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74" y="584631"/>
            <a:ext cx="248539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сихолог\Desktop\психолог\логич азбука\Новая папка\IMG_20181122_165802_HD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72" y="4149080"/>
            <a:ext cx="3747175" cy="241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Психолог\Desktop\психолог\логич азбука\Новая папка\IMG_20181122_165707_HDR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31567" r="39539"/>
          <a:stretch/>
        </p:blipFill>
        <p:spPr bwMode="auto">
          <a:xfrm>
            <a:off x="3779911" y="705283"/>
            <a:ext cx="1966037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Психолог\Desktop\психолог\логич азбука\Новая папка\IMG_20181122_165724_HDR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8909"/>
            <a:ext cx="2371090" cy="3162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67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-3054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8205593" y="5852997"/>
            <a:ext cx="593558" cy="70394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11660" y="188640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0070C0"/>
                </a:solidFill>
                <a:latin typeface="Bookman Old Style" panose="02050604050505020204" pitchFamily="18" charset="0"/>
                <a:cs typeface="Times New Roman" pitchFamily="18" charset="0"/>
              </a:rPr>
              <a:t>Игровой набор 2 </a:t>
            </a:r>
            <a:r>
              <a:rPr lang="ru-RU" sz="2400" kern="0" spc="-5" dirty="0" err="1" smtClean="0">
                <a:solidFill>
                  <a:srgbClr val="0070C0"/>
                </a:solidFill>
                <a:latin typeface="Bookman Old Style" panose="02050604050505020204" pitchFamily="18" charset="0"/>
                <a:cs typeface="Times New Roman" pitchFamily="18" charset="0"/>
              </a:rPr>
              <a:t>Klassifikation</a:t>
            </a:r>
            <a:r>
              <a:rPr lang="ru-RU" sz="2400" kern="0" spc="-5" dirty="0" smtClean="0">
                <a:solidFill>
                  <a:srgbClr val="0070C0"/>
                </a:solidFill>
                <a:latin typeface="Bookman Old Style" panose="02050604050505020204" pitchFamily="18" charset="0"/>
                <a:cs typeface="Times New Roman" pitchFamily="18" charset="0"/>
              </a:rPr>
              <a:t/>
            </a:r>
            <a:br>
              <a:rPr lang="ru-RU" sz="2400" kern="0" spc="-5" dirty="0" smtClean="0">
                <a:solidFill>
                  <a:srgbClr val="0070C0"/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400" kern="0" spc="-5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itchFamily="18" charset="0"/>
              </a:rPr>
              <a:t>«Упорядочение</a:t>
            </a:r>
            <a:r>
              <a:rPr lang="ru-RU" sz="2400" kern="0" spc="-45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400" kern="0" spc="-5" dirty="0" smtClean="0">
                <a:solidFill>
                  <a:schemeClr val="accent2"/>
                </a:solidFill>
                <a:latin typeface="Bookman Old Style" panose="02050604050505020204" pitchFamily="18" charset="0"/>
                <a:cs typeface="Times New Roman" pitchFamily="18" charset="0"/>
              </a:rPr>
              <a:t>элементов»</a:t>
            </a:r>
            <a:endParaRPr lang="ru-RU" sz="2400" kern="0" dirty="0">
              <a:solidFill>
                <a:schemeClr val="accent2"/>
              </a:solidFill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326" y="884401"/>
            <a:ext cx="85337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000" dirty="0" smtClean="0">
                <a:latin typeface="Bookman Old Style" panose="02050604050505020204" pitchFamily="18" charset="0"/>
                <a:cs typeface="Times New Roman" pitchFamily="18" charset="0"/>
              </a:rPr>
              <a:t>•</a:t>
            </a: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 Восприятие фигур и форм.</a:t>
            </a:r>
            <a:b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• Формирование представлений о тождестве и симметрии.</a:t>
            </a:r>
            <a:b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• Формирование способности к классификации.</a:t>
            </a:r>
            <a:b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• Формирование представления о пространственных отношениях </a:t>
            </a: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(«лево и право», «верх и низ»).</a:t>
            </a:r>
            <a:b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• Развитие математических навыков (усвоение понятий </a:t>
            </a:r>
          </a:p>
          <a:p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 «больше и меньше», «столько же», представления о </a:t>
            </a:r>
          </a:p>
          <a:p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  количестве).</a:t>
            </a:r>
            <a:b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anose="02050604050505020204" pitchFamily="18" charset="0"/>
                <a:cs typeface="Times New Roman" pitchFamily="18" charset="0"/>
              </a:rPr>
              <a:t>• Развитие пространственных отношений.</a:t>
            </a:r>
            <a:endParaRPr lang="ru-RU" sz="1600" dirty="0">
              <a:latin typeface="Bookman Old Style" panose="02050604050505020204" pitchFamily="18" charset="0"/>
              <a:cs typeface="Times New Roman" pitchFamily="18" charset="0"/>
            </a:endParaRPr>
          </a:p>
        </p:txBody>
      </p:sp>
      <p:pic>
        <p:nvPicPr>
          <p:cNvPr id="2050" name="Picture 2" descr="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07" y="3562057"/>
            <a:ext cx="4600131" cy="2963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701683"/>
            <a:ext cx="1368152" cy="100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5856" y="908720"/>
            <a:ext cx="1818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Цели работы: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18971"/>
            <a:ext cx="2733824" cy="258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4265" y="440668"/>
            <a:ext cx="3083727" cy="2314610"/>
          </a:xfrm>
          <a:prstGeom prst="rect">
            <a:avLst/>
          </a:prstGeom>
        </p:spPr>
      </p:pic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799" y="5733256"/>
            <a:ext cx="1197454" cy="880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Психолог\Desktop\рабочий стол\Коррекция\IMG_20190325_09415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86" y="4018971"/>
            <a:ext cx="2894126" cy="2553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65412"/>
            <a:ext cx="2990137" cy="224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744480" y="2769588"/>
            <a:ext cx="56616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Занятия с </a:t>
            </a:r>
            <a:r>
              <a:rPr lang="ru-RU" sz="14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набором  способствуют </a:t>
            </a:r>
            <a:r>
              <a:rPr lang="ru-RU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развитию:</a:t>
            </a:r>
          </a:p>
          <a:p>
            <a:r>
              <a:rPr lang="ru-RU" sz="1400" dirty="0">
                <a:latin typeface="Bookman Old Style" panose="02050604050505020204" pitchFamily="18" charset="0"/>
              </a:rPr>
              <a:t>• представлений о </a:t>
            </a:r>
            <a:r>
              <a:rPr lang="ru-RU" sz="1400" dirty="0" smtClean="0">
                <a:latin typeface="Bookman Old Style" panose="02050604050505020204" pitchFamily="18" charset="0"/>
              </a:rPr>
              <a:t>форме, размере</a:t>
            </a:r>
            <a:r>
              <a:rPr lang="ru-RU" sz="1400" dirty="0">
                <a:latin typeface="Bookman Old Style" panose="02050604050505020204" pitchFamily="18" charset="0"/>
              </a:rPr>
              <a:t>, цвете</a:t>
            </a:r>
          </a:p>
          <a:p>
            <a:r>
              <a:rPr lang="ru-RU" sz="1400" dirty="0">
                <a:latin typeface="Bookman Old Style" panose="02050604050505020204" pitchFamily="18" charset="0"/>
              </a:rPr>
              <a:t>• умения </a:t>
            </a:r>
            <a:r>
              <a:rPr lang="ru-RU" sz="1400" dirty="0" smtClean="0">
                <a:latin typeface="Bookman Old Style" panose="02050604050505020204" pitchFamily="18" charset="0"/>
              </a:rPr>
              <a:t>соотносить размеры предметов зрительно </a:t>
            </a:r>
          </a:p>
          <a:p>
            <a:r>
              <a:rPr lang="ru-RU" sz="1400" dirty="0" smtClean="0">
                <a:latin typeface="Bookman Old Style" panose="02050604050505020204" pitchFamily="18" charset="0"/>
              </a:rPr>
              <a:t>• </a:t>
            </a:r>
            <a:r>
              <a:rPr lang="ru-RU" sz="1400" dirty="0">
                <a:latin typeface="Bookman Old Style" panose="02050604050505020204" pitchFamily="18" charset="0"/>
              </a:rPr>
              <a:t>способности </a:t>
            </a:r>
            <a:r>
              <a:rPr lang="ru-RU" sz="1400" dirty="0" smtClean="0">
                <a:latin typeface="Bookman Old Style" panose="02050604050505020204" pitchFamily="18" charset="0"/>
              </a:rPr>
              <a:t>к классификации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ru-RU" sz="1400" dirty="0">
                <a:latin typeface="Bookman Old Style" panose="02050604050505020204" pitchFamily="18" charset="0"/>
              </a:rPr>
              <a:t>•координации </a:t>
            </a:r>
            <a:r>
              <a:rPr lang="ru-RU" sz="1400" dirty="0" smtClean="0">
                <a:latin typeface="Bookman Old Style" panose="02050604050505020204" pitchFamily="18" charset="0"/>
              </a:rPr>
              <a:t>глаз-рука.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4264" y="-13509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IMG_20190325_093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1" y="3181148"/>
            <a:ext cx="2448270" cy="326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/>
          <p:cNvPicPr>
            <a:picLocks noChangeAspect="1"/>
          </p:cNvPicPr>
          <p:nvPr/>
        </p:nvPicPr>
        <p:blipFill>
          <a:blip r:embed="rId4" cstate="print"/>
          <a:srcRect l="7246" t="4482" r="13049" b="12598"/>
          <a:stretch>
            <a:fillRect/>
          </a:stretch>
        </p:blipFill>
        <p:spPr bwMode="auto">
          <a:xfrm>
            <a:off x="1547664" y="3405898"/>
            <a:ext cx="2671682" cy="299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179041" y="404664"/>
            <a:ext cx="41296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Геометрические превращения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/>
          <a:srcRect t="50224"/>
          <a:stretch>
            <a:fillRect/>
          </a:stretch>
        </p:blipFill>
        <p:spPr bwMode="auto">
          <a:xfrm>
            <a:off x="7338930" y="345429"/>
            <a:ext cx="864096" cy="60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 cstate="print"/>
          <a:srcRect r="48549"/>
          <a:stretch>
            <a:fillRect/>
          </a:stretch>
        </p:blipFill>
        <p:spPr bwMode="auto">
          <a:xfrm>
            <a:off x="2506585" y="187000"/>
            <a:ext cx="672456" cy="92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6435C"/>
            </a:prstShdw>
          </a:effectLst>
        </p:spPr>
      </p:pic>
      <p:pic>
        <p:nvPicPr>
          <p:cNvPr id="13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211" y="5502992"/>
            <a:ext cx="1281089" cy="94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14712" r="1163" b="4674"/>
          <a:stretch/>
        </p:blipFill>
        <p:spPr>
          <a:xfrm>
            <a:off x="3979969" y="1484784"/>
            <a:ext cx="2527799" cy="283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4" y="1923686"/>
            <a:ext cx="2862372" cy="214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25385" y="-2312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25267" y="260648"/>
            <a:ext cx="4264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Bookman Old Style" panose="02050604050505020204" pitchFamily="18" charset="0"/>
                <a:cs typeface="Times New Roman" pitchFamily="18" charset="0"/>
              </a:rPr>
              <a:t>Игры – логические задачи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9871" y="1362741"/>
            <a:ext cx="2727937" cy="204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337" y="1362741"/>
            <a:ext cx="2961885" cy="201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816740" y="836712"/>
            <a:ext cx="326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Игра «Четвертый лишний»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1986" y="870792"/>
            <a:ext cx="2908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Игра «Найди различия»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4221088"/>
            <a:ext cx="4012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Игра «Найди отличие и исправь»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5001" t="19997" r="4980" b="20013"/>
          <a:stretch>
            <a:fillRect/>
          </a:stretch>
        </p:blipFill>
        <p:spPr bwMode="auto">
          <a:xfrm>
            <a:off x="2325520" y="5006746"/>
            <a:ext cx="259228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501" t="26662" r="7481" b="16680"/>
          <a:stretch>
            <a:fillRect/>
          </a:stretch>
        </p:blipFill>
        <p:spPr bwMode="auto">
          <a:xfrm>
            <a:off x="5362337" y="4997385"/>
            <a:ext cx="27447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3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610294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33713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7740649" y="5490414"/>
            <a:ext cx="965606" cy="951652"/>
          </a:xfrm>
          <a:prstGeom prst="rect">
            <a:avLst/>
          </a:prstGeom>
          <a:noFill/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489515" y="364799"/>
            <a:ext cx="8640960" cy="928688"/>
          </a:xfrm>
          <a:prstGeom prst="rect">
            <a:avLst/>
          </a:prstGeom>
        </p:spPr>
        <p:txBody>
          <a:bodyPr/>
          <a:lstStyle/>
          <a:p>
            <a:pPr marL="571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Игровой набор 3</a:t>
            </a:r>
            <a:r>
              <a:rPr lang="ru-RU" sz="2400" kern="0" spc="-130" dirty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Diskrim</a:t>
            </a:r>
            <a:r>
              <a:rPr lang="en-US" sz="2400" kern="0" dirty="0" err="1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i</a:t>
            </a:r>
            <a:r>
              <a:rPr lang="ru-RU" sz="2400" kern="0" dirty="0" err="1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nation</a:t>
            </a:r>
            <a:r>
              <a:rPr lang="ru-RU" sz="2400" kern="0" dirty="0">
                <a:solidFill>
                  <a:srgbClr val="0070C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 </a:t>
            </a:r>
            <a:endParaRPr lang="ru-RU" sz="2400" kern="0" dirty="0" smtClean="0">
              <a:solidFill>
                <a:srgbClr val="0070C0"/>
              </a:solidFill>
              <a:latin typeface="Bookman Old Style" panose="02050604050505020204" pitchFamily="18" charset="0"/>
              <a:ea typeface="+mj-ea"/>
              <a:cs typeface="Times New Roman" pitchFamily="18" charset="0"/>
            </a:endParaRPr>
          </a:p>
          <a:p>
            <a:pPr marL="5715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C0000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«Одинаковое и</a:t>
            </a:r>
            <a:r>
              <a:rPr lang="ru-RU" sz="2400" kern="0" spc="-120" dirty="0" smtClean="0">
                <a:solidFill>
                  <a:srgbClr val="C0000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smtClean="0">
                <a:solidFill>
                  <a:srgbClr val="C00000"/>
                </a:solidFill>
                <a:latin typeface="Bookman Old Style" panose="02050604050505020204" pitchFamily="18" charset="0"/>
                <a:ea typeface="+mj-ea"/>
                <a:cs typeface="Times New Roman" pitchFamily="18" charset="0"/>
              </a:rPr>
              <a:t>разное»</a:t>
            </a:r>
            <a:endParaRPr lang="ru-RU" sz="2400" kern="0" dirty="0">
              <a:solidFill>
                <a:srgbClr val="C00000"/>
              </a:solidFill>
              <a:latin typeface="Bookman Old Style" panose="02050604050505020204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979712" y="1293487"/>
            <a:ext cx="81369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Восприятие формы и цвета.</a:t>
            </a:r>
            <a:b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• Соотнесение и сравнение.</a:t>
            </a:r>
            <a:b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• Развитие способности к классификации.</a:t>
            </a:r>
            <a:b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• Развитие координации «глаз - рука»</a:t>
            </a:r>
            <a:b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• Формирование </a:t>
            </a:r>
            <a:r>
              <a:rPr lang="ru-RU" sz="1600" dirty="0" err="1">
                <a:latin typeface="Bookman Old Style" panose="02050604050505020204" pitchFamily="18" charset="0"/>
                <a:cs typeface="Times New Roman" pitchFamily="18" charset="0"/>
              </a:rPr>
              <a:t>содружественных</a:t>
            </a: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 движений обеих рук.</a:t>
            </a:r>
            <a:b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anose="02050604050505020204" pitchFamily="18" charset="0"/>
                <a:cs typeface="Times New Roman" pitchFamily="18" charset="0"/>
              </a:rPr>
              <a:t>• Развитие способности к копированию и воспроизведению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7077" y="1293487"/>
            <a:ext cx="19495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cs typeface="Times New Roman" pitchFamily="18" charset="0"/>
              </a:rPr>
              <a:t>Цель работы: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pic>
        <p:nvPicPr>
          <p:cNvPr id="3074" name="Picture 2" descr="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30017"/>
            <a:ext cx="5343525" cy="298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229" y="5521746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47864" y="589603"/>
            <a:ext cx="4429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Игра «Собери бусы» (по замыслу)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3" cstate="print"/>
          <a:srcRect t="39247"/>
          <a:stretch>
            <a:fillRect/>
          </a:stretch>
        </p:blipFill>
        <p:spPr bwMode="auto">
          <a:xfrm rot="10800000">
            <a:off x="2195736" y="476672"/>
            <a:ext cx="1080120" cy="82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Психолог\Desktop\4 группа\4 группа\IMG_20191217_10035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b="16822"/>
          <a:stretch/>
        </p:blipFill>
        <p:spPr bwMode="auto">
          <a:xfrm>
            <a:off x="1142625" y="1463429"/>
            <a:ext cx="2016224" cy="2620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Психолог\Desktop\4 группа\4 группа\IMG_20191217_0924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75" y="4005064"/>
            <a:ext cx="2042878" cy="263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Психолог\Desktop\4 группа\4 группа\IMG_20191217_1003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940" y="1485987"/>
            <a:ext cx="1960684" cy="261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сихолог\Desktop\4 группа\4 группа\IMG_20200211_09202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04417"/>
            <a:ext cx="3130041" cy="234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Психолог\Desktop\4 группа\4 группа\IMG_20191217_09233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6"/>
          <a:stretch/>
        </p:blipFill>
        <p:spPr bwMode="auto">
          <a:xfrm>
            <a:off x="1178629" y="4304417"/>
            <a:ext cx="1944216" cy="227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4868" y="5667103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3" r="13104" b="689"/>
          <a:stretch/>
        </p:blipFill>
        <p:spPr>
          <a:xfrm>
            <a:off x="3851920" y="1508687"/>
            <a:ext cx="2249736" cy="224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476672"/>
            <a:ext cx="7524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Игра «Цветные пирамидки» (по схеме, своему замыслу) </a:t>
            </a:r>
          </a:p>
          <a:p>
            <a:endParaRPr lang="ru-RU" sz="2400" dirty="0"/>
          </a:p>
        </p:txBody>
      </p:sp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3" cstate="print"/>
          <a:srcRect t="39247"/>
          <a:stretch>
            <a:fillRect/>
          </a:stretch>
        </p:blipFill>
        <p:spPr bwMode="auto">
          <a:xfrm rot="5400000">
            <a:off x="7531210" y="1793169"/>
            <a:ext cx="1367953" cy="103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сихолог\Desktop\4 группа\4 группа\IMG_20200211_092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58" y="3741295"/>
            <a:ext cx="2182166" cy="291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сихолог\Desktop\4 группа\4 группа\IMG_20200211_0922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79" y="1315792"/>
            <a:ext cx="2101361" cy="280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Психолог\Desktop\4 группа\4 группа\IMG_20200211_09195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24131" r="21964"/>
          <a:stretch/>
        </p:blipFill>
        <p:spPr bwMode="auto">
          <a:xfrm flipH="1">
            <a:off x="6238933" y="3789040"/>
            <a:ext cx="2520280" cy="2862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Психолог\Desktop\4 группа\4 группа\IMG_20200211_0920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2781"/>
            <a:ext cx="2140943" cy="285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7148" y="5641572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9" cstate="print"/>
          <a:srcRect l="58654" t="61999" r="12019" b="2001"/>
          <a:stretch>
            <a:fillRect/>
          </a:stretch>
        </p:blipFill>
        <p:spPr bwMode="auto">
          <a:xfrm>
            <a:off x="5004048" y="4637624"/>
            <a:ext cx="978313" cy="97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3" cstate="print"/>
          <a:srcRect l="-866" t="444" r="463" b="2598"/>
          <a:stretch>
            <a:fillRect/>
          </a:stretch>
        </p:blipFill>
        <p:spPr bwMode="auto">
          <a:xfrm>
            <a:off x="-36512" y="7845"/>
            <a:ext cx="9144000" cy="6858000"/>
          </a:xfrm>
          <a:prstGeom prst="rect">
            <a:avLst/>
          </a:prstGeom>
          <a:noFill/>
        </p:spPr>
      </p:pic>
      <p:pic>
        <p:nvPicPr>
          <p:cNvPr id="5" name="image6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7316" y="3861048"/>
            <a:ext cx="2695386" cy="199745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39" y="1340769"/>
            <a:ext cx="2673474" cy="186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2"/>
          <a:stretch/>
        </p:blipFill>
        <p:spPr bwMode="auto">
          <a:xfrm>
            <a:off x="6277638" y="3883551"/>
            <a:ext cx="2716330" cy="199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6" y="1340769"/>
            <a:ext cx="2756076" cy="191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16023" r="12275" b="5610"/>
          <a:stretch/>
        </p:blipFill>
        <p:spPr bwMode="auto">
          <a:xfrm>
            <a:off x="3270732" y="3848072"/>
            <a:ext cx="2838820" cy="199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9" t="7311" r="4388" b="31821"/>
          <a:stretch/>
        </p:blipFill>
        <p:spPr bwMode="auto">
          <a:xfrm>
            <a:off x="3270732" y="1340770"/>
            <a:ext cx="2705805" cy="19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60814" y="476671"/>
            <a:ext cx="7103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>
                <a:solidFill>
                  <a:srgbClr val="C0504D">
                    <a:lumMod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Несуществующее </a:t>
            </a:r>
            <a:r>
              <a:rPr lang="ru-RU" dirty="0">
                <a:solidFill>
                  <a:srgbClr val="C0504D">
                    <a:lumMod val="75000"/>
                  </a:srgbClr>
                </a:solidFill>
                <a:latin typeface="Bookman Old Style" pitchFamily="18" charset="0"/>
                <a:cs typeface="Times New Roman" pitchFamily="18" charset="0"/>
              </a:rPr>
              <a:t>животное и фантазийные конструкции</a:t>
            </a:r>
          </a:p>
          <a:p>
            <a:pPr lvl="0"/>
            <a:endParaRPr lang="ru-RU" dirty="0">
              <a:solidFill>
                <a:srgbClr val="C0504D">
                  <a:lumMod val="75000"/>
                </a:srgb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527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9776" t="65999" r="57639"/>
          <a:stretch>
            <a:fillRect/>
          </a:stretch>
        </p:blipFill>
        <p:spPr bwMode="auto">
          <a:xfrm>
            <a:off x="7740353" y="5707854"/>
            <a:ext cx="1080120" cy="918140"/>
          </a:xfrm>
          <a:prstGeom prst="rect">
            <a:avLst/>
          </a:prstGeom>
          <a:noFill/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826294" y="194345"/>
            <a:ext cx="7923212" cy="142875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Игровой набор 4</a:t>
            </a:r>
            <a:r>
              <a:rPr lang="ru-RU" sz="2400" kern="0" spc="-17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Relation</a:t>
            </a:r>
            <a:r>
              <a:rPr lang="ru-RU" sz="2400" kern="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</a:br>
            <a:r>
              <a:rPr lang="ru-RU" sz="2400" kern="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kern="0" spc="-5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Пространство </a:t>
            </a:r>
            <a:r>
              <a:rPr lang="ru-RU" sz="2400" kern="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и</a:t>
            </a:r>
            <a:r>
              <a:rPr lang="ru-RU" sz="2400" kern="0" spc="-3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 п</a:t>
            </a:r>
            <a:r>
              <a:rPr lang="ru-RU" sz="2400" kern="0" spc="-5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реобразования</a:t>
            </a:r>
            <a:r>
              <a:rPr lang="ru-RU" sz="2400" b="1" kern="0" spc="-5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»</a:t>
            </a: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195735" y="1125804"/>
            <a:ext cx="680574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i="1" dirty="0">
                <a:latin typeface="Bookman Old Style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Формирование представлений о форме.</a:t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Развитие понимания пространственных отношений.</a:t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Развитие координации движений пальцев.</a:t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Формирование представлений о соотношениях.</a:t>
            </a:r>
          </a:p>
        </p:txBody>
      </p:sp>
      <p:pic>
        <p:nvPicPr>
          <p:cNvPr id="8" name="Содержимое 4" descr="pertra_koffer_relat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5092" y="3134045"/>
            <a:ext cx="4565220" cy="34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463" y="5733256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75393" y="1521236"/>
            <a:ext cx="1720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Цель работы: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-13488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38308" y="332656"/>
            <a:ext cx="6408712" cy="2965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r">
              <a:lnSpc>
                <a:spcPts val="2813"/>
              </a:lnSpc>
            </a:pPr>
            <a:r>
              <a:rPr lang="ru-RU" sz="28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«Скажи мне – и я забуду, покажи мне – </a:t>
            </a:r>
          </a:p>
          <a:p>
            <a:pPr marL="12700" algn="r">
              <a:lnSpc>
                <a:spcPts val="2813"/>
              </a:lnSpc>
            </a:pPr>
            <a:r>
              <a:rPr lang="ru-RU" sz="28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и я, может быть, запомню, позволь мне</a:t>
            </a:r>
          </a:p>
          <a:p>
            <a:pPr marL="12700" algn="r">
              <a:lnSpc>
                <a:spcPts val="2813"/>
              </a:lnSpc>
            </a:pPr>
            <a:r>
              <a:rPr lang="ru-RU" sz="28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сделать самому – и тогда я постигну.»</a:t>
            </a:r>
          </a:p>
          <a:p>
            <a:pPr marL="12700" algn="r">
              <a:lnSpc>
                <a:spcPts val="2813"/>
              </a:lnSpc>
            </a:pPr>
            <a:endParaRPr lang="ru-RU" sz="2800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endParaRPr>
          </a:p>
          <a:p>
            <a:pPr marL="12700" algn="r">
              <a:lnSpc>
                <a:spcPts val="2813"/>
              </a:lnSpc>
            </a:pPr>
            <a:r>
              <a:rPr lang="ru-RU" sz="2800" i="1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             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Конфуций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3449987"/>
            <a:ext cx="4149916" cy="3114878"/>
          </a:xfrm>
          <a:prstGeom prst="rect">
            <a:avLst/>
          </a:prstGeom>
        </p:spPr>
      </p:pic>
      <p:pic>
        <p:nvPicPr>
          <p:cNvPr id="9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187" y="5517232"/>
            <a:ext cx="1428150" cy="1050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20421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7956376" y="5733256"/>
            <a:ext cx="836706" cy="7920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90943" y="317847"/>
            <a:ext cx="3701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Волшебные веревочки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8" name="Picture 1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052198"/>
            <a:ext cx="1512168" cy="94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5" y="2143357"/>
            <a:ext cx="3070790" cy="2199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994" y="5733256"/>
            <a:ext cx="1237503" cy="91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34907" r="8142" b="18358"/>
          <a:stretch/>
        </p:blipFill>
        <p:spPr bwMode="auto">
          <a:xfrm>
            <a:off x="4932040" y="4953869"/>
            <a:ext cx="2880353" cy="1558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56" y="2132856"/>
            <a:ext cx="3716626" cy="22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70616" y="1387205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</a:t>
            </a:r>
            <a:r>
              <a:rPr lang="ru-RU" dirty="0" smtClean="0">
                <a:solidFill>
                  <a:schemeClr val="accent2"/>
                </a:solidFill>
                <a:latin typeface="Bookman Old Style" panose="02050604050505020204" pitchFamily="18" charset="0"/>
              </a:rPr>
              <a:t>Повтори фигуру</a:t>
            </a:r>
            <a:endParaRPr lang="ru-RU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4929968"/>
            <a:ext cx="2756725" cy="152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>
            <a:off x="7813353" y="5658764"/>
            <a:ext cx="1008112" cy="9385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71800" y="332656"/>
            <a:ext cx="4487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Лабиринт, графический диктант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58" t="6956" r="-278" b="6391"/>
          <a:stretch>
            <a:fillRect/>
          </a:stretch>
        </p:blipFill>
        <p:spPr bwMode="auto">
          <a:xfrm>
            <a:off x="5436096" y="1700808"/>
            <a:ext cx="288131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069" t="7347" r="908" b="5473"/>
          <a:stretch>
            <a:fillRect/>
          </a:stretch>
        </p:blipFill>
        <p:spPr bwMode="auto">
          <a:xfrm>
            <a:off x="2339752" y="1700808"/>
            <a:ext cx="2917139" cy="194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699792" y="1124744"/>
            <a:ext cx="1784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Часть и целое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1124744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Лабиринт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678" y="558326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Психолог\Desktop\рабочий стол\4 группа\4 группа\IMG_20200203_10544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27712" r="9843" b="5182"/>
          <a:stretch/>
        </p:blipFill>
        <p:spPr bwMode="auto">
          <a:xfrm>
            <a:off x="5580112" y="3789040"/>
            <a:ext cx="2737297" cy="270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Психолог\Desktop\рабочий стол\4 группа\4 группа\IMG_20200203_10545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18" y="3861048"/>
            <a:ext cx="2264298" cy="258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7884368" y="5768272"/>
            <a:ext cx="920446" cy="862918"/>
          </a:xfrm>
          <a:prstGeom prst="rect">
            <a:avLst/>
          </a:prstGeom>
          <a:noFill/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1187624" y="260648"/>
            <a:ext cx="7500937" cy="1000125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Игровой набор 5</a:t>
            </a:r>
            <a:r>
              <a:rPr lang="ru-RU" sz="2400" kern="0" spc="-15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 err="1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Grafomotorik</a:t>
            </a:r>
            <a:r>
              <a:rPr lang="ru-RU" sz="2400" kern="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dirty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</a:br>
            <a:r>
              <a:rPr lang="ru-RU" sz="2400" kern="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«От каракуль к</a:t>
            </a:r>
            <a:r>
              <a:rPr lang="ru-RU" sz="2400" kern="0" spc="-13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каллиграфии»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2540118" y="980728"/>
            <a:ext cx="626469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Развитие пространственных представлений.</a:t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Формирование </a:t>
            </a:r>
            <a:r>
              <a:rPr lang="ru-RU" dirty="0" err="1">
                <a:latin typeface="Bookman Old Style" pitchFamily="18" charset="0"/>
                <a:cs typeface="Times New Roman" pitchFamily="18" charset="0"/>
              </a:rPr>
              <a:t>графомоторных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> навыков, </a:t>
            </a:r>
            <a:endParaRPr lang="ru-RU" dirty="0" smtClean="0">
              <a:latin typeface="Bookman Old Style" pitchFamily="18" charset="0"/>
              <a:cs typeface="Times New Roman" pitchFamily="18" charset="0"/>
            </a:endParaRPr>
          </a:p>
          <a:p>
            <a:r>
              <a:rPr lang="ru-RU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 подготовка </a:t>
            </a:r>
            <a:r>
              <a:rPr lang="ru-RU" dirty="0">
                <a:latin typeface="Bookman Old Style" pitchFamily="18" charset="0"/>
                <a:cs typeface="Times New Roman" pitchFamily="18" charset="0"/>
              </a:rPr>
              <a:t>к обучению письму.</a:t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Развитие концентрации внимания.</a:t>
            </a:r>
          </a:p>
        </p:txBody>
      </p:sp>
      <p:pic>
        <p:nvPicPr>
          <p:cNvPr id="8" name="Содержимое 4" descr="pertra-grafomotorik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166" y="2564904"/>
            <a:ext cx="5145193" cy="393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93640" y="1319282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Цель набора: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-23969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2776" y="478571"/>
            <a:ext cx="8100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99"/>
                </a:solidFill>
                <a:latin typeface="Bookman Old Style" pitchFamily="18" charset="0"/>
                <a:cs typeface="Times New Roman" pitchFamily="18" charset="0"/>
              </a:rPr>
              <a:t>Дорожка для друга, прямые и изогнутые улицы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4" name="Рисунок 13" descr="C:\Users\пользователь\AppData\Local\Microsoft\Windows\Temporary Internet Files\Content.Word\IMG_20201210_1404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4031" y="1314250"/>
            <a:ext cx="1685106" cy="11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ользователь\AppData\Local\Microsoft\Windows\Temporary Internet Files\Content.Word\IMG_20201210_134637.jpg"/>
          <p:cNvPicPr/>
          <p:nvPr/>
        </p:nvPicPr>
        <p:blipFill rotWithShape="1">
          <a:blip r:embed="rId4" cstate="print"/>
          <a:srcRect l="4862" r="17538"/>
          <a:stretch/>
        </p:blipFill>
        <p:spPr bwMode="auto">
          <a:xfrm>
            <a:off x="5021125" y="1260244"/>
            <a:ext cx="1249994" cy="119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564318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Психолог\Desktop\набор Пертра\IMG_20201210_1357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0" b="13790"/>
          <a:stretch/>
        </p:blipFill>
        <p:spPr bwMode="auto">
          <a:xfrm>
            <a:off x="2627784" y="1268760"/>
            <a:ext cx="1759874" cy="1177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2756697"/>
            <a:ext cx="61206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943634"/>
                </a:solidFill>
                <a:latin typeface="Bookman Old Style"/>
                <a:ea typeface="Times New Roman"/>
                <a:cs typeface="Times New Roman"/>
              </a:rPr>
              <a:t>Упражнение:  «Собери букву по образцу»  </a:t>
            </a:r>
            <a:endParaRPr lang="ru-RU" sz="1050" dirty="0" smtClean="0">
              <a:ea typeface="Times New Roman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943634"/>
                </a:solidFill>
                <a:latin typeface="Bookman Old Style"/>
                <a:ea typeface="Times New Roman"/>
                <a:cs typeface="Times New Roman"/>
              </a:rPr>
              <a:t>                        </a:t>
            </a:r>
            <a:endParaRPr lang="ru-RU" sz="1050" dirty="0"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20" y="3389596"/>
            <a:ext cx="936104" cy="131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323" y="3389596"/>
            <a:ext cx="1080282" cy="132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89596"/>
            <a:ext cx="941490" cy="13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085184"/>
            <a:ext cx="1057423" cy="134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81" y="5039306"/>
            <a:ext cx="1130499" cy="143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77" y="3418307"/>
            <a:ext cx="2513273" cy="198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25002" y="-23969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316687"/>
            <a:ext cx="6696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6699"/>
                </a:solidFill>
                <a:latin typeface="Bookman Old Style" pitchFamily="18" charset="0"/>
                <a:cs typeface="Times New Roman" pitchFamily="18" charset="0"/>
              </a:rPr>
              <a:t>Дорожка для друга, прямые и изогнутые улицы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16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547" y="5517232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Психолог\Desktop\набор Пертра\IMG_20201006_0913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3"/>
          <a:stretch/>
        </p:blipFill>
        <p:spPr bwMode="auto">
          <a:xfrm>
            <a:off x="5093804" y="968117"/>
            <a:ext cx="3634525" cy="243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Психолог\Desktop\набор Пертра\IMG_20201006_09162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r="1822" b="2347"/>
          <a:stretch/>
        </p:blipFill>
        <p:spPr bwMode="auto">
          <a:xfrm>
            <a:off x="6300192" y="3553128"/>
            <a:ext cx="2390775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Users\Психолог\Desktop\набор Пертра\IMG_20201006_09170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/>
          <a:stretch/>
        </p:blipFill>
        <p:spPr bwMode="auto">
          <a:xfrm>
            <a:off x="2411760" y="968117"/>
            <a:ext cx="2368674" cy="28258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Психолог\Desktop\набор Пертра\IMG_20201006_09500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"/>
          <a:stretch/>
        </p:blipFill>
        <p:spPr bwMode="auto">
          <a:xfrm>
            <a:off x="2267744" y="3933057"/>
            <a:ext cx="3528392" cy="2463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4" descr="C:\Users\art97_000\Desktop\Новая папка\P10301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9" y="1772816"/>
            <a:ext cx="1888497" cy="141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-22187"/>
            <a:ext cx="9144000" cy="6858000"/>
          </a:xfrm>
          <a:prstGeom prst="rect">
            <a:avLst/>
          </a:prstGeom>
          <a:noFill/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1835696" y="260648"/>
            <a:ext cx="6552927" cy="8636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006699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Игровой набор 6</a:t>
            </a:r>
            <a:r>
              <a:rPr lang="ru-RU" sz="2400" kern="0" spc="-110" dirty="0">
                <a:solidFill>
                  <a:srgbClr val="006699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spc="-110" dirty="0" err="1">
                <a:solidFill>
                  <a:srgbClr val="006699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Н</a:t>
            </a:r>
            <a:r>
              <a:rPr lang="ru-RU" sz="2400" kern="0" spc="-5" dirty="0" err="1">
                <a:solidFill>
                  <a:srgbClr val="006699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andgeschiklichkeit</a:t>
            </a:r>
            <a:r>
              <a:rPr lang="ru-RU" sz="2400" kern="0" spc="-5" dirty="0">
                <a:solidFill>
                  <a:srgbClr val="006699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kern="0" spc="-5" dirty="0">
                <a:solidFill>
                  <a:srgbClr val="006699"/>
                </a:solidFill>
                <a:latin typeface="Bookman Old Style" pitchFamily="18" charset="0"/>
                <a:ea typeface="+mj-ea"/>
                <a:cs typeface="Times New Roman" pitchFamily="18" charset="0"/>
              </a:rPr>
            </a:br>
            <a:r>
              <a:rPr lang="ru-RU" sz="2400" kern="0" spc="-5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2400" kern="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От </a:t>
            </a:r>
            <a:r>
              <a:rPr lang="ru-RU" sz="2400" kern="0" spc="-5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хватания </a:t>
            </a:r>
            <a:r>
              <a:rPr lang="ru-RU" sz="2400" kern="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к</a:t>
            </a:r>
            <a:r>
              <a:rPr lang="ru-RU" sz="2400" kern="0" spc="-20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kern="0" spc="-5" dirty="0">
                <a:solidFill>
                  <a:srgbClr val="C0000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схватыванию»</a:t>
            </a: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2157761" y="836712"/>
            <a:ext cx="68422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Bookman Old Style" pitchFamily="18" charset="0"/>
                <a:cs typeface="Times New Roman" pitchFamily="18" charset="0"/>
              </a:rPr>
            </a:br>
            <a:r>
              <a:rPr lang="ru-RU" sz="2000" dirty="0">
                <a:latin typeface="Bookman Old Style" pitchFamily="18" charset="0"/>
                <a:cs typeface="Times New Roman" pitchFamily="18" charset="0"/>
              </a:rPr>
              <a:t>• 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Развитие мелкой моторики.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Развитие дифференцированных хватательных движений.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Формирование представлений о числе.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Формирование навыков дозирования усилия и модуляции движений, необходимых для освоения письма.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Развитие навыков счета и классификации.</a:t>
            </a:r>
          </a:p>
        </p:txBody>
      </p:sp>
      <p:pic>
        <p:nvPicPr>
          <p:cNvPr id="8" name="Содержимое 4" descr="pertra-handgeschicklichke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4548" y="3068960"/>
            <a:ext cx="4975221" cy="335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2" y="559522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8564" y="1196752"/>
            <a:ext cx="1922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Цели работы: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 rotWithShape="1">
          <a:blip r:embed="rId2" cstate="print"/>
          <a:srcRect l="-332" t="956" r="-71" b="2086"/>
          <a:stretch/>
        </p:blipFill>
        <p:spPr bwMode="auto">
          <a:xfrm>
            <a:off x="35588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8280570" y="5877272"/>
            <a:ext cx="576064" cy="5982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231365"/>
            <a:ext cx="5069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Игровое упражнение «Сложный узор»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52135"/>
          <a:stretch>
            <a:fillRect/>
          </a:stretch>
        </p:blipFill>
        <p:spPr bwMode="auto">
          <a:xfrm>
            <a:off x="5066795" y="836146"/>
            <a:ext cx="3067029" cy="232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3081" y="819639"/>
            <a:ext cx="263772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72" y="559522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сихолог\Desktop\психолог\аттестация\Индивид занят фото\IMG_20171109_10193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81" y="3573017"/>
            <a:ext cx="2880320" cy="2603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сихолог\Desktop\психолог\аттестация\Индивид занят фото\IMG_20171109_10163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8578" r="11543"/>
          <a:stretch/>
        </p:blipFill>
        <p:spPr bwMode="auto">
          <a:xfrm>
            <a:off x="4693079" y="3438462"/>
            <a:ext cx="3638145" cy="287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23986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57148" y="203304"/>
            <a:ext cx="6969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6699"/>
                </a:solidFill>
                <a:latin typeface="Bookman Old Style" panose="02050604050505020204" pitchFamily="18" charset="0"/>
                <a:cs typeface="Times New Roman" pitchFamily="18" charset="0"/>
              </a:rPr>
              <a:t>Игровой набор 7</a:t>
            </a:r>
            <a:r>
              <a:rPr lang="ru-RU" sz="2400" spc="-125" dirty="0" smtClean="0">
                <a:solidFill>
                  <a:srgbClr val="006699"/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ru-RU" sz="2400" spc="-5" dirty="0" err="1" smtClean="0">
                <a:solidFill>
                  <a:srgbClr val="006699"/>
                </a:solidFill>
                <a:latin typeface="Bookman Old Style" panose="02050604050505020204" pitchFamily="18" charset="0"/>
                <a:cs typeface="Times New Roman" pitchFamily="18" charset="0"/>
              </a:rPr>
              <a:t>Mathematik</a:t>
            </a:r>
            <a:r>
              <a:rPr lang="ru-RU" sz="2400" spc="-5" dirty="0" smtClean="0">
                <a:solidFill>
                  <a:srgbClr val="006699"/>
                </a:solidFill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br>
              <a:rPr lang="ru-RU" sz="2400" spc="-5" dirty="0" smtClean="0">
                <a:solidFill>
                  <a:srgbClr val="006699"/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r>
              <a:rPr lang="ru-RU" sz="2400" spc="-5" dirty="0" smtClean="0">
                <a:solidFill>
                  <a:srgbClr val="C00000"/>
                </a:solidFill>
                <a:latin typeface="Bookman Old Style" panose="02050604050505020204" pitchFamily="18" charset="0"/>
                <a:cs typeface="Times New Roman" pitchFamily="18" charset="0"/>
              </a:rPr>
              <a:t>«Начальные математические умения»</a:t>
            </a:r>
            <a:endParaRPr lang="ru-RU" sz="24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2098226" y="1034301"/>
            <a:ext cx="681975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dirty="0">
                <a:latin typeface="Bookman Old Style" pitchFamily="18" charset="0"/>
                <a:cs typeface="Times New Roman" pitchFamily="18" charset="0"/>
              </a:rPr>
            </a:br>
            <a:r>
              <a:rPr lang="ru-RU" dirty="0">
                <a:latin typeface="Bookman Old Style" pitchFamily="18" charset="0"/>
                <a:cs typeface="Times New Roman" pitchFamily="18" charset="0"/>
              </a:rPr>
              <a:t>•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Формированию 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представлений о числе, множестве,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составе</a:t>
            </a:r>
          </a:p>
          <a:p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числа.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Развитию 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навыков сравнения и классификации.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Развитию 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математических навыков (пересчет,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выполнение</a:t>
            </a:r>
          </a:p>
          <a:p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вычислений, определение количества).</a:t>
            </a:r>
            <a:br>
              <a:rPr lang="ru-RU" sz="1600" dirty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•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Формированию представлений об цифрах</a:t>
            </a:r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508" y="1412776"/>
            <a:ext cx="21755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Занятия </a:t>
            </a:r>
            <a:r>
              <a:rPr lang="ru-RU" sz="1600" dirty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с </a:t>
            </a:r>
            <a:r>
              <a:rPr lang="ru-RU" sz="16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набором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способствуют</a:t>
            </a:r>
            <a:r>
              <a:rPr lang="ru-RU" sz="2000" dirty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:</a:t>
            </a:r>
          </a:p>
          <a:p>
            <a:endParaRPr lang="ru-RU" sz="2000" dirty="0"/>
          </a:p>
        </p:txBody>
      </p:sp>
      <p:pic>
        <p:nvPicPr>
          <p:cNvPr id="4098" name="Picture 2" descr="https://ds04.infourok.ru/uploads/ex/07ec/00002efb-330dc1cf/hello_html_m6d4169b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34910"/>
            <a:ext cx="5040560" cy="3238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2" y="559522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9776" t="65999" r="57639"/>
          <a:stretch>
            <a:fillRect/>
          </a:stretch>
        </p:blipFill>
        <p:spPr bwMode="auto">
          <a:xfrm>
            <a:off x="8172400" y="5985259"/>
            <a:ext cx="720080" cy="61209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59832" y="566694"/>
            <a:ext cx="3291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006699"/>
                </a:solidFill>
                <a:latin typeface="Bookman Old Style" pitchFamily="18" charset="0"/>
                <a:cs typeface="Times New Roman" pitchFamily="18" charset="0"/>
              </a:rPr>
              <a:t>Числа, состав числа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7" name="Picture 2" descr="C:\Users\Galya\Desktop\Camera\20161219_151652.jpg"/>
          <p:cNvPicPr>
            <a:picLocks noChangeAspect="1" noChangeArrowheads="1"/>
          </p:cNvPicPr>
          <p:nvPr/>
        </p:nvPicPr>
        <p:blipFill>
          <a:blip r:embed="rId4" cstate="print"/>
          <a:srcRect l="3333" t="20685" r="10014" b="-470"/>
          <a:stretch>
            <a:fillRect/>
          </a:stretch>
        </p:blipFill>
        <p:spPr bwMode="auto">
          <a:xfrm>
            <a:off x="4668878" y="1634545"/>
            <a:ext cx="1728192" cy="179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:\DCIM\102SSCAM\SDC10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55" y="1626581"/>
            <a:ext cx="1545965" cy="1775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пользователь\AppData\Local\Microsoft\Windows\Temporary Internet Files\Content.Word\IMG_20201210_1416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2941053" y="4501778"/>
            <a:ext cx="124070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пользователь\AppData\Local\Microsoft\Windows\Temporary Internet Files\Content.Word\IMG_20201210_142904.jpg"/>
          <p:cNvPicPr/>
          <p:nvPr/>
        </p:nvPicPr>
        <p:blipFill>
          <a:blip r:embed="rId7" cstate="print"/>
          <a:srcRect r="4546" b="13793"/>
          <a:stretch>
            <a:fillRect/>
          </a:stretch>
        </p:blipFill>
        <p:spPr bwMode="auto">
          <a:xfrm rot="16200000">
            <a:off x="730270" y="4460569"/>
            <a:ext cx="1224137" cy="100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ользователь\AppData\Local\Microsoft\Windows\Temporary Internet Files\Content.Word\IMG_20201210_141549.jpg"/>
          <p:cNvPicPr/>
          <p:nvPr/>
        </p:nvPicPr>
        <p:blipFill>
          <a:blip r:embed="rId8" cstate="print"/>
          <a:srcRect l="8131" t="383"/>
          <a:stretch>
            <a:fillRect/>
          </a:stretch>
        </p:blipFill>
        <p:spPr bwMode="auto">
          <a:xfrm rot="10800000">
            <a:off x="1979710" y="4385481"/>
            <a:ext cx="9361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ользователь\AppData\Local\Microsoft\Windows\Temporary Internet Files\Content.Word\IMG_20201210_141015.jpg"/>
          <p:cNvPicPr/>
          <p:nvPr/>
        </p:nvPicPr>
        <p:blipFill>
          <a:blip r:embed="rId9" cstate="print"/>
          <a:srcRect l="4349" r="7202" b="533"/>
          <a:stretch>
            <a:fillRect/>
          </a:stretch>
        </p:blipFill>
        <p:spPr bwMode="auto">
          <a:xfrm rot="5400000">
            <a:off x="3995936" y="4529497"/>
            <a:ext cx="12241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пользователь\AppData\Local\Microsoft\Windows\Temporary Internet Files\Content.Word\IMG_20201210_14180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043088" y="4557410"/>
            <a:ext cx="121806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пользователь\AppData\Local\Microsoft\Windows\Temporary Internet Files\Content.Word\IMG_20201210_142359.jpg"/>
          <p:cNvPicPr/>
          <p:nvPr/>
        </p:nvPicPr>
        <p:blipFill>
          <a:blip r:embed="rId11" cstate="print"/>
          <a:srcRect l="1586" t="1598" b="7648"/>
          <a:stretch>
            <a:fillRect/>
          </a:stretch>
        </p:blipFill>
        <p:spPr bwMode="auto">
          <a:xfrm>
            <a:off x="6280057" y="4458963"/>
            <a:ext cx="936104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пользователь\AppData\Local\Microsoft\Windows\Temporary Internet Files\Content.Word\IMG_20201210_142216.jpg"/>
          <p:cNvPicPr/>
          <p:nvPr/>
        </p:nvPicPr>
        <p:blipFill>
          <a:blip r:embed="rId12" cstate="print"/>
          <a:srcRect t="15366" r="9604" b="7670"/>
          <a:stretch>
            <a:fillRect/>
          </a:stretch>
        </p:blipFill>
        <p:spPr bwMode="auto">
          <a:xfrm rot="16200000">
            <a:off x="7257616" y="4582739"/>
            <a:ext cx="117576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:\DCIM\102SSCAM\SDC10319.JPG"/>
          <p:cNvPicPr>
            <a:picLocks noChangeAspect="1" noChangeArrowheads="1"/>
          </p:cNvPicPr>
          <p:nvPr/>
        </p:nvPicPr>
        <p:blipFill>
          <a:blip r:embed="rId13" cstate="print"/>
          <a:srcRect l="10119" t="6746" r="11369" b="8818"/>
          <a:stretch>
            <a:fillRect/>
          </a:stretch>
        </p:blipFill>
        <p:spPr bwMode="auto">
          <a:xfrm>
            <a:off x="6588224" y="1661431"/>
            <a:ext cx="223224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057700" y="3829690"/>
            <a:ext cx="3222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Собери цифру по образцу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272" y="559522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94" y="1654465"/>
            <a:ext cx="2279506" cy="170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9776" t="65999" r="57639"/>
          <a:stretch>
            <a:fillRect/>
          </a:stretch>
        </p:blipFill>
        <p:spPr bwMode="auto">
          <a:xfrm flipH="1">
            <a:off x="559299" y="476672"/>
            <a:ext cx="880318" cy="828092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7846284" y="5805264"/>
            <a:ext cx="886381" cy="864096"/>
          </a:xfrm>
          <a:prstGeom prst="rect">
            <a:avLst/>
          </a:prstGeom>
          <a:noFill/>
        </p:spPr>
      </p:pic>
      <p:pic>
        <p:nvPicPr>
          <p:cNvPr id="5" name="Рисунок 4" descr="C:\Users\Психолог\Desktop\Коррекция\IMG_20191015_0955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9374"/>
            <a:ext cx="2545917" cy="285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сихолог\Desktop\Коррекция\IMG_20191015_0955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2781370" cy="30940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627784" y="661036"/>
            <a:ext cx="5089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Упражнение «Выстрой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башенку из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числа»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72" y="559522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26514" r="-676" b="1456"/>
          <a:stretch/>
        </p:blipFill>
        <p:spPr>
          <a:xfrm>
            <a:off x="3641709" y="1304764"/>
            <a:ext cx="2491017" cy="25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8"/>
          <p:cNvSpPr txBox="1">
            <a:spLocks/>
          </p:cNvSpPr>
          <p:nvPr/>
        </p:nvSpPr>
        <p:spPr bwMode="auto">
          <a:xfrm>
            <a:off x="2987824" y="0"/>
            <a:ext cx="33843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400" kern="0" dirty="0" smtClean="0">
                <a:solidFill>
                  <a:srgbClr val="0070C0"/>
                </a:solidFill>
                <a:latin typeface="Bookman Old Style" pitchFamily="18" charset="0"/>
                <a:ea typeface="+mj-ea"/>
                <a:cs typeface="Times New Roman" pitchFamily="18" charset="0"/>
              </a:rPr>
              <a:t>Актуальность</a:t>
            </a:r>
            <a:endParaRPr lang="ru-RU" sz="2400" kern="0" dirty="0">
              <a:solidFill>
                <a:srgbClr val="0070C0"/>
              </a:solidFill>
              <a:latin typeface="Bookman Old Style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8"/>
          <p:cNvSpPr txBox="1">
            <a:spLocks/>
          </p:cNvSpPr>
          <p:nvPr/>
        </p:nvSpPr>
        <p:spPr bwMode="auto">
          <a:xfrm>
            <a:off x="539552" y="969501"/>
            <a:ext cx="76676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ru-RU" sz="2000" kern="0" dirty="0">
                <a:latin typeface="Bookman Old Style" pitchFamily="18" charset="0"/>
                <a:ea typeface="+mj-ea"/>
                <a:cs typeface="Times New Roman" pitchFamily="18" charset="0"/>
              </a:rPr>
              <a:t>Задачи ФГОС ДО – п. 1.6.</a:t>
            </a:r>
          </a:p>
          <a:p>
            <a:pPr eaLnBrk="0" hangingPunct="0">
              <a:defRPr/>
            </a:pPr>
            <a:r>
              <a:rPr lang="ru-RU" sz="2000" kern="0" dirty="0">
                <a:latin typeface="Bookman Old Style" pitchFamily="18" charset="0"/>
                <a:ea typeface="+mj-ea"/>
                <a:cs typeface="Times New Roman" pitchFamily="18" charset="0"/>
              </a:rPr>
              <a:t>(п. 6) «развитие интеллектуальных качеств, инициативности, самостоятельности и ответственности ребенка, формирования предпосылок учебной деятельности».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2060848"/>
            <a:ext cx="4527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Теоретическое обоснование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4088" y="2581161"/>
            <a:ext cx="698814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Концепция М.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Фростиг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- движение  и восприятие являются основными механизмами в  развитии ребенка.</a:t>
            </a:r>
          </a:p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Положение П.Я Гальперина о поэтапном формировании внутренних умственных действий.</a:t>
            </a:r>
          </a:p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Положение Л. А.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Венгера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о роли наглядного моделирования в формировании приемов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опосредования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и в развитии общих умственных способностей.</a:t>
            </a:r>
          </a:p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r>
              <a:rPr lang="ru-RU" dirty="0" smtClean="0">
                <a:latin typeface="Bookman Old Style" pitchFamily="18" charset="0"/>
              </a:rPr>
              <a:t> Комплект «</a:t>
            </a:r>
            <a:r>
              <a:rPr lang="ru-RU" dirty="0" err="1" smtClean="0">
                <a:latin typeface="Bookman Old Style" pitchFamily="18" charset="0"/>
              </a:rPr>
              <a:t>Пертра</a:t>
            </a:r>
            <a:r>
              <a:rPr lang="ru-RU" dirty="0" smtClean="0">
                <a:latin typeface="Bookman Old Style" pitchFamily="18" charset="0"/>
              </a:rPr>
              <a:t>»  является модифицированным и адаптирован с учетом особенностей развития детей.</a:t>
            </a:r>
          </a:p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r>
              <a:rPr lang="ru-RU" dirty="0" smtClean="0">
                <a:latin typeface="Bookman Old Style" pitchFamily="18" charset="0"/>
              </a:rPr>
              <a:t> Основным условием для развития познавательной сферы детей с ОВЗ является творческая, эмоциональная атмосфера, раскрепощающая детей в игре.</a:t>
            </a:r>
            <a:endParaRPr lang="ru-RU" dirty="0" smtClean="0">
              <a:latin typeface="Bookman Old Style" pitchFamily="18" charset="0"/>
              <a:cs typeface="Times New Roman" pitchFamily="18" charset="0"/>
            </a:endParaRPr>
          </a:p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endParaRPr lang="ru-RU" dirty="0" smtClean="0">
              <a:latin typeface="Bookman Old Style" pitchFamily="18" charset="0"/>
              <a:cs typeface="Times New Roman" pitchFamily="18" charset="0"/>
            </a:endParaRPr>
          </a:p>
          <a:p>
            <a:pPr marL="12700" algn="just">
              <a:spcBef>
                <a:spcPts val="600"/>
              </a:spcBef>
              <a:buFont typeface="Arial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71276"/>
            <a:ext cx="1296144" cy="95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9776" t="65999" r="57639"/>
          <a:stretch>
            <a:fillRect/>
          </a:stretch>
        </p:blipFill>
        <p:spPr bwMode="auto">
          <a:xfrm flipH="1">
            <a:off x="559299" y="476672"/>
            <a:ext cx="880318" cy="828092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7846284" y="5805264"/>
            <a:ext cx="886381" cy="864096"/>
          </a:xfrm>
          <a:prstGeom prst="rect">
            <a:avLst/>
          </a:prstGeom>
          <a:noFill/>
        </p:spPr>
      </p:pic>
      <p:pic>
        <p:nvPicPr>
          <p:cNvPr id="9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2" y="5595220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Психолог\Desktop\набор Пертра\IMG_20201215_0942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94" y="3501093"/>
            <a:ext cx="2445153" cy="283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Психолог\Desktop\набор Пертра\IMG_20201215_09242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/>
          <a:stretch/>
        </p:blipFill>
        <p:spPr bwMode="auto">
          <a:xfrm>
            <a:off x="3563888" y="967087"/>
            <a:ext cx="3074035" cy="2619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Психолог\Desktop\набор Пертра\IMG_20201215_091655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4094" b="6058"/>
          <a:stretch/>
        </p:blipFill>
        <p:spPr bwMode="auto">
          <a:xfrm>
            <a:off x="6228184" y="3593458"/>
            <a:ext cx="2304256" cy="2633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29200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Упражнение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«Собери цифру»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4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61" y="0"/>
            <a:ext cx="92789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C:\Users\art97_000\Desktop\Новая папка\P1030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3"/>
          <a:stretch/>
        </p:blipFill>
        <p:spPr bwMode="auto">
          <a:xfrm>
            <a:off x="467544" y="1233860"/>
            <a:ext cx="4004562" cy="241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0572" y="1233860"/>
            <a:ext cx="38083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На поверхности доски-основы можно укладывать любые детали, достраивать начатые узоры, повторять узоры, созданные другим ребенком или педагогом, или составлять их зеркальное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изображение.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3541321"/>
            <a:ext cx="3475683" cy="260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412750" y="4221088"/>
            <a:ext cx="457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Основа может располагаться на большом столе или прямо на ковровом покрытии на полу. Используется также в качестве крышки для чемодана (кофра).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47864" y="409002"/>
            <a:ext cx="2763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Доски - основы </a:t>
            </a:r>
          </a:p>
        </p:txBody>
      </p:sp>
    </p:spTree>
    <p:extLst>
      <p:ext uri="{BB962C8B-B14F-4D97-AF65-F5344CB8AC3E}">
        <p14:creationId xmlns:p14="http://schemas.microsoft.com/office/powerpoint/2010/main" val="979295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3" cstate="print"/>
          <a:srcRect l="61913" t="4000" b="42001"/>
          <a:stretch>
            <a:fillRect/>
          </a:stretch>
        </p:blipFill>
        <p:spPr bwMode="auto">
          <a:xfrm flipH="1">
            <a:off x="7812360" y="5861171"/>
            <a:ext cx="1000187" cy="871545"/>
          </a:xfrm>
          <a:prstGeom prst="rect">
            <a:avLst/>
          </a:prstGeom>
          <a:noFill/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971600" y="87328"/>
            <a:ext cx="77041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6699"/>
                </a:solidFill>
                <a:latin typeface="Bookman Old Style" pitchFamily="18" charset="0"/>
                <a:cs typeface="Times New Roman" pitchFamily="18" charset="0"/>
              </a:rPr>
              <a:t>ИСПОЛЬЗОВАНИЕ ИГРОВОГО КОМПЛЕКТА ПЕРТРА ПОЗВОЛЯЕТ:</a:t>
            </a:r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1043608" y="733659"/>
            <a:ext cx="7704137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  ОРГАНИЗОВАТЬ </a:t>
            </a:r>
            <a:r>
              <a:rPr lang="ru-RU" sz="1400" dirty="0">
                <a:latin typeface="Bookman Old Style" pitchFamily="18" charset="0"/>
                <a:cs typeface="Times New Roman" pitchFamily="18" charset="0"/>
              </a:rPr>
              <a:t>ЗАНЯТИЯ С ДЕТЬМИ С УЧЁТОМ СВОЕОБРАЗИЯ ПОЗНАВАТЕЛЬНЫХ ПРОЦЕССОВ КАЖДОГО РЕБЕНКА</a:t>
            </a: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endParaRPr lang="ru-RU" sz="1400" dirty="0">
              <a:latin typeface="Bookman Old Style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  ФОРМИРОВАТЬ </a:t>
            </a:r>
            <a:r>
              <a:rPr lang="ru-RU" sz="1400" dirty="0">
                <a:latin typeface="Bookman Old Style" pitchFamily="18" charset="0"/>
                <a:cs typeface="Times New Roman" pitchFamily="18" charset="0"/>
              </a:rPr>
              <a:t>У ДЕТЕЙ КОМПЕНСАТОРНЫЕ СПОСОБЫ ОРИЕНТАЦИИ НА ОСНОВЕ АКТИВИЗАЦИИ СОХРАННЫХ АНАЛИЗАТОРОВ, МЫШЛЕНИЯ, РЕЧИ, ПАМЯТИ</a:t>
            </a: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endParaRPr lang="ru-RU" sz="1400" dirty="0">
              <a:latin typeface="Bookman Old Style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  ФОРМИРОВАТЬ </a:t>
            </a:r>
            <a:r>
              <a:rPr lang="ru-RU" sz="1400" dirty="0">
                <a:latin typeface="Bookman Old Style" pitchFamily="18" charset="0"/>
                <a:cs typeface="Times New Roman" pitchFamily="18" charset="0"/>
              </a:rPr>
              <a:t>ИНДИВИДУАЛЬНЫЕ ПРОГРАММЫ РАЗВИТИЯ И КОРРЕКЦИИ КАЖДОГО РЕБЕНКА</a:t>
            </a: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endParaRPr lang="ru-RU" sz="1400" dirty="0">
              <a:latin typeface="Bookman Old Style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  ОРГАНИЗОВАТЬ </a:t>
            </a:r>
            <a:r>
              <a:rPr lang="ru-RU" sz="1400" dirty="0">
                <a:latin typeface="Bookman Old Style" pitchFamily="18" charset="0"/>
                <a:cs typeface="Times New Roman" pitchFamily="18" charset="0"/>
              </a:rPr>
              <a:t>КОРРЕКЦИОННЫЕ ИГРОВЫЕ СИТУАЦИИ КАК ОПТИМАЛЬНОЕ ПСИХОЛОГО-ПЕДАГОГИЧЕСКОЕ СРЕДСТВО, ПОЗВОЛЯЮЩЕЕ ВСЕСТОРОННЕ ВЛИЯТЬ НА РАЗВИТИЕ ДЕТЕЙ С ОГРАНИЧЕННЫМИ ВОЗМОЖНОСТЯМИ ЗДОРОВЬЯ</a:t>
            </a: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endParaRPr lang="ru-RU" sz="1400" dirty="0">
              <a:latin typeface="Bookman Old Style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400" dirty="0" smtClean="0">
                <a:latin typeface="Bookman Old Style" pitchFamily="18" charset="0"/>
                <a:cs typeface="Times New Roman" pitchFamily="18" charset="0"/>
              </a:rPr>
              <a:t>  ОБЕСПЕЧИТЬ </a:t>
            </a:r>
            <a:r>
              <a:rPr lang="ru-RU" sz="1400" dirty="0">
                <a:latin typeface="Bookman Old Style" pitchFamily="18" charset="0"/>
                <a:cs typeface="Times New Roman" pitchFamily="18" charset="0"/>
              </a:rPr>
              <a:t>УСПЕШНОСТЬ СОЦИАЛЬНОЙ АДАПТАЦИИ И РЕАБИЛИТАЦИИ ДЕТЕЙ С ПРОБЛЕМАМИ В РАЗВИТИИ.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7815" y="4488532"/>
            <a:ext cx="8136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Bookman Old Style" pitchFamily="18" charset="0"/>
              </a:rPr>
              <a:t>Дети с ОВЗ требуют наибольшего внимания, из-за особенностей нарушений, социальных     условий жизни, воспитания. Все игры, упражнения, занятия строятся с учетом индивидуальных особенностей каждого ребенка. Методический комплект «</a:t>
            </a:r>
            <a:r>
              <a:rPr lang="ru-RU" sz="1600" dirty="0" err="1" smtClean="0">
                <a:latin typeface="Bookman Old Style" pitchFamily="18" charset="0"/>
              </a:rPr>
              <a:t>Пертра</a:t>
            </a:r>
            <a:r>
              <a:rPr lang="ru-RU" sz="1600" dirty="0" smtClean="0">
                <a:latin typeface="Bookman Old Style" pitchFamily="18" charset="0"/>
              </a:rPr>
              <a:t>» отличный </a:t>
            </a:r>
            <a:r>
              <a:rPr lang="ru-RU" sz="1600" dirty="0" err="1" smtClean="0">
                <a:latin typeface="Bookman Old Style" pitchFamily="18" charset="0"/>
              </a:rPr>
              <a:t>помошник</a:t>
            </a:r>
            <a:r>
              <a:rPr lang="ru-RU" sz="1600" dirty="0" smtClean="0">
                <a:latin typeface="Bookman Old Style" pitchFamily="18" charset="0"/>
              </a:rPr>
              <a:t> для педагога в работе с детьми.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9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272" y="5744653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3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Набор психолога &quot;Пертра&quot; минимальная комплектация с методическими рекомендациями (Pertra) "/>
          <p:cNvPicPr>
            <a:picLocks noChangeAspect="1" noChangeArrowheads="1"/>
          </p:cNvPicPr>
          <p:nvPr/>
        </p:nvPicPr>
        <p:blipFill>
          <a:blip r:embed="rId4" cstate="print"/>
          <a:srcRect l="61913" t="4000" b="42001"/>
          <a:stretch>
            <a:fillRect/>
          </a:stretch>
        </p:blipFill>
        <p:spPr bwMode="auto">
          <a:xfrm flipH="1">
            <a:off x="7732885" y="5640902"/>
            <a:ext cx="1008112" cy="871545"/>
          </a:xfrm>
          <a:prstGeom prst="rect">
            <a:avLst/>
          </a:prstGeom>
          <a:noFill/>
        </p:spPr>
      </p:pic>
      <p:sp>
        <p:nvSpPr>
          <p:cNvPr id="5" name="object 16"/>
          <p:cNvSpPr>
            <a:spLocks noChangeArrowheads="1"/>
          </p:cNvSpPr>
          <p:nvPr/>
        </p:nvSpPr>
        <p:spPr bwMode="auto">
          <a:xfrm>
            <a:off x="2386257" y="2024844"/>
            <a:ext cx="2160241" cy="2808312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1089" y="749165"/>
            <a:ext cx="6155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2400" kern="0" dirty="0" smtClean="0">
                <a:solidFill>
                  <a:srgbClr val="006699"/>
                </a:solidFill>
                <a:latin typeface="Bookman Old Style" pitchFamily="18" charset="0"/>
                <a:cs typeface="Times New Roman" pitchFamily="18" charset="0"/>
              </a:rPr>
              <a:t>Методическое </a:t>
            </a:r>
            <a:r>
              <a:rPr lang="ru-RU" sz="2400" kern="0" dirty="0" smtClean="0">
                <a:solidFill>
                  <a:srgbClr val="006699"/>
                </a:solidFill>
                <a:latin typeface="Bookman Old Style" pitchFamily="18" charset="0"/>
                <a:cs typeface="Times New Roman" pitchFamily="18" charset="0"/>
              </a:rPr>
              <a:t>обеспечение комплекта</a:t>
            </a:r>
            <a:endParaRPr lang="ru-RU" sz="2400" kern="0" dirty="0">
              <a:solidFill>
                <a:srgbClr val="006699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6" descr="Пергамент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582595"/>
              </p:ext>
            </p:extLst>
          </p:nvPr>
        </p:nvGraphicFramePr>
        <p:xfrm>
          <a:off x="5364088" y="2024844"/>
          <a:ext cx="2015629" cy="2880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Document" r:id="rId6" imgW="5906812" imgH="9075595" progId="Word.Document.8">
                  <p:embed/>
                </p:oleObj>
              </mc:Choice>
              <mc:Fallback>
                <p:oleObj name="Document" r:id="rId6" imgW="5906812" imgH="9075595" progId="Word.Document.8">
                  <p:embed/>
                  <p:pic>
                    <p:nvPicPr>
                      <p:cNvPr id="0" name="Object 6" descr="Пергамент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024844"/>
                        <a:ext cx="2015629" cy="2880559"/>
                      </a:xfrm>
                      <a:prstGeom prst="rect">
                        <a:avLst/>
                      </a:prstGeom>
                      <a:blipFill dpi="0" rotWithShape="0">
                        <a:blip r:embed="rId8"/>
                        <a:srcRect/>
                        <a:tile tx="0" ty="0" sx="100000" sy="100000" flip="none" algn="tl"/>
                      </a:blip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5935" y="5640902"/>
            <a:ext cx="1362122" cy="1002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8"/>
          <p:cNvSpPr txBox="1">
            <a:spLocks/>
          </p:cNvSpPr>
          <p:nvPr/>
        </p:nvSpPr>
        <p:spPr bwMode="auto">
          <a:xfrm>
            <a:off x="2987824" y="260648"/>
            <a:ext cx="33843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8"/>
          <p:cNvSpPr txBox="1">
            <a:spLocks/>
          </p:cNvSpPr>
          <p:nvPr/>
        </p:nvSpPr>
        <p:spPr bwMode="auto">
          <a:xfrm>
            <a:off x="683568" y="1340768"/>
            <a:ext cx="76676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052736"/>
            <a:ext cx="79928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>
                <a:latin typeface="Bookman Old Style" pitchFamily="18" charset="0"/>
              </a:rPr>
              <a:t>Набор удобен в использовании и хранении. Все элементы комплекта имеют свое четкое место, легко готовятся к работе и убираются по окончании.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Bookman Old Style" pitchFamily="18" charset="0"/>
              </a:rPr>
              <a:t>Все части набора сделаны из натуральных материалов, не имеют опасных для здоровья веществ, обладают позитивными кинестетическими свойствами.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Bookman Old Style" pitchFamily="18" charset="0"/>
              </a:rPr>
              <a:t>Детали набора окрашены яркой, стойкой и абсолютно безопасной краской. Самое активное использование набора не оставляет следов на его элементах, даже после 5-6 лет эксплуатации.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Bookman Old Style" pitchFamily="18" charset="0"/>
              </a:rPr>
              <a:t>К стандартному перечню кейсов, производитель регулярно добавляет обновления, которые без проблем можно заказать дополнительно.</a:t>
            </a:r>
          </a:p>
          <a:p>
            <a:pPr marL="342900" indent="-342900">
              <a:buAutoNum type="arabicPeriod"/>
            </a:pPr>
            <a:r>
              <a:rPr lang="ru-RU" sz="1600" dirty="0" smtClean="0">
                <a:latin typeface="Bookman Old Style" pitchFamily="18" charset="0"/>
              </a:rPr>
              <a:t>Гарантия изготовителя. Все детали набора производятся в Германии, компанией, которая является специалистом в создании и реализации эффективных обучающих, коррекционных и реабилитационных продуктов.</a:t>
            </a:r>
          </a:p>
          <a:p>
            <a:pPr>
              <a:buFont typeface="Wingdings" pitchFamily="2" charset="2"/>
              <a:buChar char="ü"/>
            </a:pPr>
            <a:endParaRPr lang="ru-RU" sz="1600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353851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Преимущества развивающего набора «</a:t>
            </a:r>
            <a:r>
              <a:rPr lang="ru-RU" sz="2400" dirty="0" err="1" smtClean="0">
                <a:solidFill>
                  <a:srgbClr val="0070C0"/>
                </a:solidFill>
                <a:latin typeface="Bookman Old Style" pitchFamily="18" charset="0"/>
              </a:rPr>
              <a:t>Пертра</a:t>
            </a: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</a:rPr>
              <a:t>»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8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688455"/>
            <a:ext cx="1296144" cy="95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-6806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68616" y="1017873"/>
            <a:ext cx="69847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Bef>
                <a:spcPts val="600"/>
              </a:spcBef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latin typeface="Bookman Old Style" pitchFamily="18" charset="0"/>
              </a:rPr>
              <a:t>создание условий для развития и коррекции познавательной сферы, мелкой моторики рук и пальцев, основных психических процессов у детей дошкольного возраста, в том числе с ОВЗ</a:t>
            </a:r>
          </a:p>
          <a:p>
            <a:pPr marL="12700" algn="just">
              <a:spcBef>
                <a:spcPts val="600"/>
              </a:spcBef>
            </a:pPr>
            <a:endParaRPr lang="ru-RU" sz="2000" dirty="0" smtClean="0">
              <a:latin typeface="Bookman Old Style" pitchFamily="18" charset="0"/>
              <a:cs typeface="Times New Roman" pitchFamily="18" charset="0"/>
            </a:endParaRPr>
          </a:p>
          <a:p>
            <a:pPr marL="12700" algn="just">
              <a:spcBef>
                <a:spcPts val="600"/>
              </a:spcBef>
            </a:pPr>
            <a:endParaRPr lang="ru-RU" sz="2000" dirty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32454" y="2780928"/>
            <a:ext cx="26338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600"/>
              </a:spcBef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Задачи:</a:t>
            </a:r>
          </a:p>
          <a:p>
            <a:pPr marL="12700">
              <a:spcBef>
                <a:spcPts val="600"/>
              </a:spcBef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 </a:t>
            </a:r>
          </a:p>
          <a:p>
            <a:pPr marL="12700">
              <a:spcBef>
                <a:spcPts val="600"/>
              </a:spcBef>
              <a:defRPr/>
            </a:pP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85467" y="332656"/>
            <a:ext cx="2751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Цель и задачи</a:t>
            </a:r>
            <a:endParaRPr lang="ru-RU" sz="2800" dirty="0"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039" y="4199933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формирование сенсорных навыков и эталонов </a:t>
            </a:r>
          </a:p>
          <a:p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(развитие    восприятия цвета, формы, величины);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613551" y="3526367"/>
            <a:ext cx="7668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формирование произвольности психических процессов;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коррекция развития мыслительных операций;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606455" y="4904293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коррекция развития коммуникативных навыков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  и партнерского общения;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19672" y="5589240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формирование познавательной мотивации.</a:t>
            </a:r>
            <a:r>
              <a:rPr lang="ru-RU" dirty="0" smtClean="0">
                <a:latin typeface="Bookman Old Styl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15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82" y="5614366"/>
            <a:ext cx="1296144" cy="95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420340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PERTRA</a:t>
            </a:r>
            <a:endParaRPr lang="ru-RU" sz="28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67498" y="943560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Название происходит от совмещения начальных букв слов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perception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(восприятие)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– </a:t>
            </a:r>
            <a:r>
              <a:rPr lang="ru-RU" u="sng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PER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 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training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cs typeface="Times New Roman" pitchFamily="18" charset="0"/>
              </a:rPr>
              <a:t>(упражнение)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– </a:t>
            </a:r>
            <a:r>
              <a:rPr lang="ru-RU" u="sng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TRA</a:t>
            </a:r>
            <a:r>
              <a:rPr lang="ru-RU" dirty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дословно означает </a:t>
            </a:r>
            <a:r>
              <a:rPr lang="ru-RU" u="sng" dirty="0" smtClean="0">
                <a:latin typeface="Bookman Old Style" pitchFamily="18" charset="0"/>
                <a:cs typeface="Times New Roman" pitchFamily="18" charset="0"/>
              </a:rPr>
              <a:t>тренировка восприятия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67498" y="2420888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Игровой комплект «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Пертра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» разработан австрийским педагогом Марианной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Фростиг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(1906 – 1985 г.), основателем «Центра педагогической терапии Марианны </a:t>
            </a:r>
            <a:r>
              <a:rPr lang="ru-RU" dirty="0" err="1" smtClean="0">
                <a:latin typeface="Bookman Old Style" pitchFamily="18" charset="0"/>
                <a:cs typeface="Times New Roman" pitchFamily="18" charset="0"/>
              </a:rPr>
              <a:t>Фростиг</a:t>
            </a:r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».</a:t>
            </a:r>
          </a:p>
          <a:p>
            <a:r>
              <a:rPr lang="ru-RU" dirty="0" smtClean="0">
                <a:latin typeface="Bookman Old Style" pitchFamily="18" charset="0"/>
                <a:cs typeface="Times New Roman" pitchFamily="18" charset="0"/>
              </a:rPr>
              <a:t>   </a:t>
            </a:r>
            <a:endParaRPr lang="ru-RU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9" name="Picture 7" descr="family 440_edite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023" y="1052736"/>
            <a:ext cx="304336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051720" y="3965321"/>
            <a:ext cx="64187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Методический комплект смоделирован согласно концепции творческого формирования, как ребенка, так и самого педагога, предназначен для развития и коррекции детей дошкольного, младшего, среднего школьного возраста, а так же для работы с детьми с ОВЗ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109" y="5641277"/>
            <a:ext cx="1296144" cy="95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5"/>
          <p:cNvSpPr>
            <a:spLocks noChangeArrowheads="1"/>
          </p:cNvSpPr>
          <p:nvPr/>
        </p:nvSpPr>
        <p:spPr bwMode="auto">
          <a:xfrm>
            <a:off x="6516216" y="3789040"/>
            <a:ext cx="2149475" cy="1052512"/>
          </a:xfrm>
          <a:custGeom>
            <a:avLst/>
            <a:gdLst>
              <a:gd name="T0" fmla="*/ 0 w 2149475"/>
              <a:gd name="T1" fmla="*/ 1052601 h 1052829"/>
              <a:gd name="T2" fmla="*/ 2149094 w 2149475"/>
              <a:gd name="T3" fmla="*/ 1052601 h 1052829"/>
              <a:gd name="T4" fmla="*/ 2149094 w 2149475"/>
              <a:gd name="T5" fmla="*/ 0 h 1052829"/>
              <a:gd name="T6" fmla="*/ 0 w 2149475"/>
              <a:gd name="T7" fmla="*/ 0 h 1052829"/>
              <a:gd name="T8" fmla="*/ 0 w 2149475"/>
              <a:gd name="T9" fmla="*/ 1052601 h 10528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49475"/>
              <a:gd name="T16" fmla="*/ 0 h 1052829"/>
              <a:gd name="T17" fmla="*/ 2149475 w 2149475"/>
              <a:gd name="T18" fmla="*/ 1052829 h 10528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49475" h="1052829">
                <a:moveTo>
                  <a:pt x="0" y="1052601"/>
                </a:moveTo>
                <a:lnTo>
                  <a:pt x="2149094" y="1052601"/>
                </a:lnTo>
                <a:lnTo>
                  <a:pt x="2149094" y="0"/>
                </a:lnTo>
                <a:lnTo>
                  <a:pt x="0" y="0"/>
                </a:lnTo>
                <a:lnTo>
                  <a:pt x="0" y="1052601"/>
                </a:lnTo>
                <a:close/>
              </a:path>
            </a:pathLst>
          </a:custGeom>
          <a:solidFill>
            <a:srgbClr val="DCEAC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6" name="object 33"/>
          <p:cNvSpPr>
            <a:spLocks noChangeArrowheads="1"/>
          </p:cNvSpPr>
          <p:nvPr/>
        </p:nvSpPr>
        <p:spPr bwMode="auto">
          <a:xfrm>
            <a:off x="467544" y="4581128"/>
            <a:ext cx="2862262" cy="703263"/>
          </a:xfrm>
          <a:custGeom>
            <a:avLst/>
            <a:gdLst>
              <a:gd name="T0" fmla="*/ 0 w 2863215"/>
              <a:gd name="T1" fmla="*/ 702970 h 703580"/>
              <a:gd name="T2" fmla="*/ 2862707 w 2863215"/>
              <a:gd name="T3" fmla="*/ 702970 h 703580"/>
              <a:gd name="T4" fmla="*/ 2862707 w 2863215"/>
              <a:gd name="T5" fmla="*/ 0 h 703580"/>
              <a:gd name="T6" fmla="*/ 0 w 2863215"/>
              <a:gd name="T7" fmla="*/ 0 h 703580"/>
              <a:gd name="T8" fmla="*/ 0 w 2863215"/>
              <a:gd name="T9" fmla="*/ 702970 h 703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3215"/>
              <a:gd name="T16" fmla="*/ 0 h 703580"/>
              <a:gd name="T17" fmla="*/ 2863215 w 2863215"/>
              <a:gd name="T18" fmla="*/ 703580 h 703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3215" h="703580">
                <a:moveTo>
                  <a:pt x="0" y="702970"/>
                </a:moveTo>
                <a:lnTo>
                  <a:pt x="2862707" y="702970"/>
                </a:lnTo>
                <a:lnTo>
                  <a:pt x="2862707" y="0"/>
                </a:lnTo>
                <a:lnTo>
                  <a:pt x="0" y="0"/>
                </a:lnTo>
                <a:lnTo>
                  <a:pt x="0" y="702970"/>
                </a:lnTo>
                <a:close/>
              </a:path>
            </a:pathLst>
          </a:custGeom>
          <a:solidFill>
            <a:srgbClr val="DCEAC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588" algn="ctr">
              <a:lnSpc>
                <a:spcPts val="1863"/>
              </a:lnSpc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22324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86709" y="334133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Этапы ознакомления с игровым содержанием набора</a:t>
            </a:r>
            <a:r>
              <a:rPr lang="en-US" sz="24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PERTRA</a:t>
            </a:r>
            <a:r>
              <a:rPr lang="ru-RU" sz="24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9" name="object 33"/>
          <p:cNvSpPr>
            <a:spLocks noChangeArrowheads="1"/>
          </p:cNvSpPr>
          <p:nvPr/>
        </p:nvSpPr>
        <p:spPr bwMode="auto">
          <a:xfrm>
            <a:off x="251520" y="2348880"/>
            <a:ext cx="2862262" cy="703263"/>
          </a:xfrm>
          <a:custGeom>
            <a:avLst/>
            <a:gdLst>
              <a:gd name="T0" fmla="*/ 0 w 2863215"/>
              <a:gd name="T1" fmla="*/ 702970 h 703580"/>
              <a:gd name="T2" fmla="*/ 2862707 w 2863215"/>
              <a:gd name="T3" fmla="*/ 702970 h 703580"/>
              <a:gd name="T4" fmla="*/ 2862707 w 2863215"/>
              <a:gd name="T5" fmla="*/ 0 h 703580"/>
              <a:gd name="T6" fmla="*/ 0 w 2863215"/>
              <a:gd name="T7" fmla="*/ 0 h 703580"/>
              <a:gd name="T8" fmla="*/ 0 w 2863215"/>
              <a:gd name="T9" fmla="*/ 702970 h 703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3215"/>
              <a:gd name="T16" fmla="*/ 0 h 703580"/>
              <a:gd name="T17" fmla="*/ 2863215 w 2863215"/>
              <a:gd name="T18" fmla="*/ 703580 h 703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3215" h="703580">
                <a:moveTo>
                  <a:pt x="0" y="702970"/>
                </a:moveTo>
                <a:lnTo>
                  <a:pt x="2862707" y="702970"/>
                </a:lnTo>
                <a:lnTo>
                  <a:pt x="2862707" y="0"/>
                </a:lnTo>
                <a:lnTo>
                  <a:pt x="0" y="0"/>
                </a:lnTo>
                <a:lnTo>
                  <a:pt x="0" y="702970"/>
                </a:lnTo>
                <a:close/>
              </a:path>
            </a:pathLst>
          </a:custGeom>
          <a:solidFill>
            <a:srgbClr val="DCEAC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588" algn="ctr">
              <a:lnSpc>
                <a:spcPts val="1863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Выделение формы </a:t>
            </a:r>
          </a:p>
          <a:p>
            <a:pPr indent="1588" algn="ctr">
              <a:lnSpc>
                <a:spcPts val="1863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33"/>
          <p:cNvSpPr>
            <a:spLocks noChangeArrowheads="1"/>
          </p:cNvSpPr>
          <p:nvPr/>
        </p:nvSpPr>
        <p:spPr bwMode="auto">
          <a:xfrm>
            <a:off x="3347864" y="2348880"/>
            <a:ext cx="2862262" cy="703263"/>
          </a:xfrm>
          <a:custGeom>
            <a:avLst/>
            <a:gdLst>
              <a:gd name="T0" fmla="*/ 0 w 2863215"/>
              <a:gd name="T1" fmla="*/ 702970 h 703580"/>
              <a:gd name="T2" fmla="*/ 2862707 w 2863215"/>
              <a:gd name="T3" fmla="*/ 702970 h 703580"/>
              <a:gd name="T4" fmla="*/ 2862707 w 2863215"/>
              <a:gd name="T5" fmla="*/ 0 h 703580"/>
              <a:gd name="T6" fmla="*/ 0 w 2863215"/>
              <a:gd name="T7" fmla="*/ 0 h 703580"/>
              <a:gd name="T8" fmla="*/ 0 w 2863215"/>
              <a:gd name="T9" fmla="*/ 702970 h 703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3215"/>
              <a:gd name="T16" fmla="*/ 0 h 703580"/>
              <a:gd name="T17" fmla="*/ 2863215 w 2863215"/>
              <a:gd name="T18" fmla="*/ 703580 h 703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3215" h="703580">
                <a:moveTo>
                  <a:pt x="0" y="702970"/>
                </a:moveTo>
                <a:lnTo>
                  <a:pt x="2862707" y="702970"/>
                </a:lnTo>
                <a:lnTo>
                  <a:pt x="2862707" y="0"/>
                </a:lnTo>
                <a:lnTo>
                  <a:pt x="0" y="0"/>
                </a:lnTo>
                <a:lnTo>
                  <a:pt x="0" y="702970"/>
                </a:lnTo>
                <a:close/>
              </a:path>
            </a:pathLst>
          </a:custGeom>
          <a:solidFill>
            <a:srgbClr val="DCEAC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indent="1588" algn="ctr">
              <a:lnSpc>
                <a:spcPts val="1863"/>
              </a:lnSpc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7864" y="2276872"/>
            <a:ext cx="276632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63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Выделение поверхности </a:t>
            </a:r>
          </a:p>
          <a:p>
            <a:pPr algn="ctr">
              <a:lnSpc>
                <a:spcPts val="1863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3"/>
          <p:cNvSpPr>
            <a:spLocks noChangeArrowheads="1"/>
          </p:cNvSpPr>
          <p:nvPr/>
        </p:nvSpPr>
        <p:spPr bwMode="auto">
          <a:xfrm>
            <a:off x="6281738" y="2276872"/>
            <a:ext cx="2862262" cy="703263"/>
          </a:xfrm>
          <a:custGeom>
            <a:avLst/>
            <a:gdLst>
              <a:gd name="T0" fmla="*/ 0 w 2863215"/>
              <a:gd name="T1" fmla="*/ 702970 h 703580"/>
              <a:gd name="T2" fmla="*/ 2862707 w 2863215"/>
              <a:gd name="T3" fmla="*/ 702970 h 703580"/>
              <a:gd name="T4" fmla="*/ 2862707 w 2863215"/>
              <a:gd name="T5" fmla="*/ 0 h 703580"/>
              <a:gd name="T6" fmla="*/ 0 w 2863215"/>
              <a:gd name="T7" fmla="*/ 0 h 703580"/>
              <a:gd name="T8" fmla="*/ 0 w 2863215"/>
              <a:gd name="T9" fmla="*/ 702970 h 7035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63215"/>
              <a:gd name="T16" fmla="*/ 0 h 703580"/>
              <a:gd name="T17" fmla="*/ 2863215 w 2863215"/>
              <a:gd name="T18" fmla="*/ 703580 h 7035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63215" h="703580">
                <a:moveTo>
                  <a:pt x="0" y="702970"/>
                </a:moveTo>
                <a:lnTo>
                  <a:pt x="2862707" y="702970"/>
                </a:lnTo>
                <a:lnTo>
                  <a:pt x="2862707" y="0"/>
                </a:lnTo>
                <a:lnTo>
                  <a:pt x="0" y="0"/>
                </a:lnTo>
                <a:lnTo>
                  <a:pt x="0" y="702970"/>
                </a:lnTo>
                <a:close/>
              </a:path>
            </a:pathLst>
          </a:custGeom>
          <a:solidFill>
            <a:srgbClr val="DCEAC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fontAlgn="auto">
              <a:lnSpc>
                <a:spcPct val="86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5" dirty="0" smtClean="0">
                <a:latin typeface="Times New Roman"/>
                <a:cs typeface="Times New Roman"/>
              </a:rPr>
              <a:t>Рассмотреть</a:t>
            </a:r>
          </a:p>
          <a:p>
            <a:pPr algn="ctr" fontAlgn="auto">
              <a:lnSpc>
                <a:spcPct val="86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5" dirty="0" smtClean="0">
                <a:latin typeface="Times New Roman"/>
                <a:cs typeface="Times New Roman"/>
              </a:rPr>
              <a:t> элементы каждой </a:t>
            </a:r>
          </a:p>
          <a:p>
            <a:pPr algn="ctr" fontAlgn="auto">
              <a:lnSpc>
                <a:spcPct val="86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5" dirty="0" smtClean="0">
                <a:latin typeface="Times New Roman"/>
                <a:cs typeface="Times New Roman"/>
              </a:rPr>
              <a:t>детали 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13" name="object 31"/>
          <p:cNvSpPr>
            <a:spLocks noChangeArrowheads="1"/>
          </p:cNvSpPr>
          <p:nvPr/>
        </p:nvSpPr>
        <p:spPr bwMode="auto">
          <a:xfrm>
            <a:off x="151645" y="1468920"/>
            <a:ext cx="8740329" cy="755819"/>
          </a:xfrm>
          <a:custGeom>
            <a:avLst/>
            <a:gdLst>
              <a:gd name="T0" fmla="*/ 0 w 8596630"/>
              <a:gd name="T1" fmla="*/ 0 h 1793239"/>
              <a:gd name="T2" fmla="*/ 8596630 w 8596630"/>
              <a:gd name="T3" fmla="*/ 1793239 h 1793239"/>
            </a:gdLst>
            <a:ahLst/>
            <a:cxnLst/>
            <a:rect l="T0" t="T1" r="T2" b="T3"/>
            <a:pathLst>
              <a:path w="8596630" h="1793239">
                <a:moveTo>
                  <a:pt x="8596274" y="1165098"/>
                </a:moveTo>
                <a:lnTo>
                  <a:pt x="4522241" y="1165098"/>
                </a:lnTo>
                <a:lnTo>
                  <a:pt x="4522241" y="1344802"/>
                </a:lnTo>
                <a:lnTo>
                  <a:pt x="4746396" y="1344802"/>
                </a:lnTo>
                <a:lnTo>
                  <a:pt x="4298213" y="1793113"/>
                </a:lnTo>
                <a:lnTo>
                  <a:pt x="3849903" y="1344802"/>
                </a:lnTo>
                <a:lnTo>
                  <a:pt x="4074058" y="1344802"/>
                </a:lnTo>
                <a:lnTo>
                  <a:pt x="4074058" y="1165098"/>
                </a:lnTo>
                <a:lnTo>
                  <a:pt x="0" y="1165098"/>
                </a:lnTo>
                <a:lnTo>
                  <a:pt x="0" y="0"/>
                </a:lnTo>
                <a:lnTo>
                  <a:pt x="8596274" y="0"/>
                </a:lnTo>
                <a:lnTo>
                  <a:pt x="8596274" y="1165098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Calibr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1556792"/>
            <a:ext cx="38895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-1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каждой детали набора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object 31"/>
          <p:cNvSpPr>
            <a:spLocks noChangeArrowheads="1"/>
          </p:cNvSpPr>
          <p:nvPr/>
        </p:nvSpPr>
        <p:spPr bwMode="auto">
          <a:xfrm>
            <a:off x="179512" y="3140968"/>
            <a:ext cx="8740329" cy="720080"/>
          </a:xfrm>
          <a:custGeom>
            <a:avLst/>
            <a:gdLst>
              <a:gd name="T0" fmla="*/ 0 w 8596630"/>
              <a:gd name="T1" fmla="*/ 0 h 1793239"/>
              <a:gd name="T2" fmla="*/ 8596630 w 8596630"/>
              <a:gd name="T3" fmla="*/ 1793239 h 1793239"/>
            </a:gdLst>
            <a:ahLst/>
            <a:cxnLst/>
            <a:rect l="T0" t="T1" r="T2" b="T3"/>
            <a:pathLst>
              <a:path w="8596630" h="1793239">
                <a:moveTo>
                  <a:pt x="8596274" y="1165098"/>
                </a:moveTo>
                <a:lnTo>
                  <a:pt x="4522241" y="1165098"/>
                </a:lnTo>
                <a:lnTo>
                  <a:pt x="4522241" y="1344802"/>
                </a:lnTo>
                <a:lnTo>
                  <a:pt x="4746396" y="1344802"/>
                </a:lnTo>
                <a:lnTo>
                  <a:pt x="4298213" y="1793113"/>
                </a:lnTo>
                <a:lnTo>
                  <a:pt x="3849903" y="1344802"/>
                </a:lnTo>
                <a:lnTo>
                  <a:pt x="4074058" y="1344802"/>
                </a:lnTo>
                <a:lnTo>
                  <a:pt x="4074058" y="1165098"/>
                </a:lnTo>
                <a:lnTo>
                  <a:pt x="0" y="1165098"/>
                </a:lnTo>
                <a:lnTo>
                  <a:pt x="0" y="0"/>
                </a:lnTo>
                <a:lnTo>
                  <a:pt x="8596274" y="0"/>
                </a:lnTo>
                <a:lnTo>
                  <a:pt x="8596274" y="116509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127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Изучение  совместимости деталей из одного набора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933056"/>
            <a:ext cx="1800200" cy="1015663"/>
          </a:xfrm>
          <a:prstGeom prst="rect">
            <a:avLst/>
          </a:prstGeom>
          <a:solidFill>
            <a:srgbClr val="F5F3AF"/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ts val="178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0" dirty="0" smtClean="0">
                <a:latin typeface="Times New Roman"/>
                <a:cs typeface="Times New Roman"/>
              </a:rPr>
              <a:t>Сравнение </a:t>
            </a:r>
          </a:p>
          <a:p>
            <a:pPr algn="ctr" fontAlgn="auto">
              <a:lnSpc>
                <a:spcPts val="178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0" dirty="0" smtClean="0">
                <a:latin typeface="Times New Roman"/>
                <a:cs typeface="Times New Roman"/>
              </a:rPr>
              <a:t>деталей-фигур</a:t>
            </a:r>
          </a:p>
          <a:p>
            <a:pPr algn="ctr" fontAlgn="auto">
              <a:lnSpc>
                <a:spcPts val="178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0" dirty="0" smtClean="0">
                <a:latin typeface="Times New Roman"/>
                <a:cs typeface="Times New Roman"/>
              </a:rPr>
              <a:t> по сенсорным</a:t>
            </a:r>
          </a:p>
          <a:p>
            <a:pPr algn="ctr" fontAlgn="auto">
              <a:lnSpc>
                <a:spcPts val="178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0" dirty="0" smtClean="0">
                <a:latin typeface="Times New Roman"/>
                <a:cs typeface="Times New Roman"/>
              </a:rPr>
              <a:t> признакам 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5736" y="3933056"/>
            <a:ext cx="2160240" cy="1045158"/>
          </a:xfrm>
          <a:prstGeom prst="rect">
            <a:avLst/>
          </a:prstGeom>
          <a:solidFill>
            <a:srgbClr val="F5F3AF"/>
          </a:solidFill>
        </p:spPr>
        <p:txBody>
          <a:bodyPr wrap="square">
            <a:spAutoFit/>
          </a:bodyPr>
          <a:lstStyle/>
          <a:p>
            <a:pPr indent="2540" algn="ctr" fontAlgn="auto">
              <a:lnSpc>
                <a:spcPct val="86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0" dirty="0" smtClean="0">
                <a:latin typeface="Times New Roman"/>
                <a:cs typeface="Times New Roman"/>
              </a:rPr>
              <a:t>Классификация деталей-фигур по различным основаниям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4005064"/>
            <a:ext cx="2232248" cy="1066959"/>
          </a:xfrm>
          <a:prstGeom prst="rect">
            <a:avLst/>
          </a:prstGeom>
          <a:solidFill>
            <a:srgbClr val="F5F3AF"/>
          </a:solidFill>
        </p:spPr>
        <p:txBody>
          <a:bodyPr wrap="square">
            <a:spAutoFit/>
          </a:bodyPr>
          <a:lstStyle/>
          <a:p>
            <a:pPr marL="393065" indent="-393700" algn="ctr" fontAlgn="auto">
              <a:lnSpc>
                <a:spcPts val="186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85" dirty="0" smtClean="0">
                <a:latin typeface="Times New Roman"/>
                <a:cs typeface="Times New Roman"/>
              </a:rPr>
              <a:t>          Задание  на отбор деталей-фигур с определенными признаками   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36296" y="4005064"/>
            <a:ext cx="1764704" cy="1045158"/>
          </a:xfrm>
          <a:prstGeom prst="rect">
            <a:avLst/>
          </a:prstGeom>
          <a:solidFill>
            <a:srgbClr val="F5F3AF"/>
          </a:solidFill>
        </p:spPr>
        <p:txBody>
          <a:bodyPr wrap="square">
            <a:spAutoFit/>
          </a:bodyPr>
          <a:lstStyle/>
          <a:p>
            <a:pPr algn="ctr">
              <a:lnSpc>
                <a:spcPct val="86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Освоение </a:t>
            </a:r>
          </a:p>
          <a:p>
            <a:pPr algn="ctr">
              <a:lnSpc>
                <a:spcPct val="86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принципа работы </a:t>
            </a:r>
          </a:p>
          <a:p>
            <a:pPr algn="ctr">
              <a:lnSpc>
                <a:spcPct val="86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комплектом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6021288"/>
            <a:ext cx="8640960" cy="3616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lnSpc>
                <a:spcPts val="212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spc="-10" dirty="0" smtClean="0">
                <a:latin typeface="Times New Roman"/>
                <a:cs typeface="Times New Roman"/>
              </a:rPr>
              <a:t>Использование полученного опыта, целенаправленная работа с комплектом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25" name="object 31"/>
          <p:cNvSpPr>
            <a:spLocks noChangeArrowheads="1"/>
          </p:cNvSpPr>
          <p:nvPr/>
        </p:nvSpPr>
        <p:spPr bwMode="auto">
          <a:xfrm>
            <a:off x="251520" y="5229200"/>
            <a:ext cx="8740329" cy="720080"/>
          </a:xfrm>
          <a:custGeom>
            <a:avLst/>
            <a:gdLst>
              <a:gd name="T0" fmla="*/ 0 w 8596630"/>
              <a:gd name="T1" fmla="*/ 0 h 1793239"/>
              <a:gd name="T2" fmla="*/ 8596630 w 8596630"/>
              <a:gd name="T3" fmla="*/ 1793239 h 1793239"/>
            </a:gdLst>
            <a:ahLst/>
            <a:cxnLst/>
            <a:rect l="T0" t="T1" r="T2" b="T3"/>
            <a:pathLst>
              <a:path w="8596630" h="1793239">
                <a:moveTo>
                  <a:pt x="8596274" y="1165098"/>
                </a:moveTo>
                <a:lnTo>
                  <a:pt x="4522241" y="1165098"/>
                </a:lnTo>
                <a:lnTo>
                  <a:pt x="4522241" y="1344802"/>
                </a:lnTo>
                <a:lnTo>
                  <a:pt x="4746396" y="1344802"/>
                </a:lnTo>
                <a:lnTo>
                  <a:pt x="4298213" y="1793113"/>
                </a:lnTo>
                <a:lnTo>
                  <a:pt x="3849903" y="1344802"/>
                </a:lnTo>
                <a:lnTo>
                  <a:pt x="4074058" y="1344802"/>
                </a:lnTo>
                <a:lnTo>
                  <a:pt x="4074058" y="1165098"/>
                </a:lnTo>
                <a:lnTo>
                  <a:pt x="0" y="1165098"/>
                </a:lnTo>
                <a:lnTo>
                  <a:pt x="0" y="0"/>
                </a:lnTo>
                <a:lnTo>
                  <a:pt x="8596274" y="0"/>
                </a:lnTo>
                <a:lnTo>
                  <a:pt x="8596274" y="1165098"/>
                </a:lnTo>
                <a:close/>
              </a:path>
            </a:pathLst>
          </a:custGeom>
          <a:solidFill>
            <a:srgbClr val="FFCCFF"/>
          </a:solidFill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marL="127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-10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Изучение совместимости  деталей из разных наборов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-29799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2815" y="694444"/>
            <a:ext cx="3958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Состав комплекта</a:t>
            </a:r>
            <a:endParaRPr lang="ru-RU" sz="3200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10" name="object 6"/>
          <p:cNvSpPr>
            <a:spLocks noChangeArrowheads="1"/>
          </p:cNvSpPr>
          <p:nvPr/>
        </p:nvSpPr>
        <p:spPr bwMode="auto">
          <a:xfrm>
            <a:off x="1147547" y="1412776"/>
            <a:ext cx="3024336" cy="4464496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355976" y="1521559"/>
            <a:ext cx="432048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состав этого комплекта входят: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семь наборов игровых средств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 чемоданах, в каждом чемодане от 100 до 1000 деталей;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две платформы-основания 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 40 и 280 отверстий, для выполнения игровых задач учениками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мобильный стеллаж для хранения чемоданов;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lang="ru-RU" dirty="0" smtClean="0">
              <a:latin typeface="Bookman Old Style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методические пособия</a:t>
            </a:r>
            <a:r>
              <a:rPr lang="ru-RU" dirty="0" smtClean="0">
                <a:solidFill>
                  <a:srgbClr val="000000"/>
                </a:solidFill>
                <a:latin typeface="Bookman Old Style" pitchFamily="18" charset="0"/>
                <a:ea typeface="Times New Roman" pitchFamily="18" charset="0"/>
                <a:cs typeface="Arial" pitchFamily="34" charset="0"/>
              </a:rPr>
              <a:t>, рекомендации к обучению.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44137"/>
            <a:ext cx="1224136" cy="90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кор для обоев | Скачать бесплатные векторные изображения, фото и PSD-файлы"/>
          <p:cNvPicPr>
            <a:picLocks noChangeAspect="1" noChangeArrowheads="1"/>
          </p:cNvPicPr>
          <p:nvPr/>
        </p:nvPicPr>
        <p:blipFill>
          <a:blip r:embed="rId2" cstate="print"/>
          <a:srcRect l="-866" t="444" r="463" b="25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95736" y="116632"/>
            <a:ext cx="6084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Игровой набор 1</a:t>
            </a:r>
            <a:r>
              <a:rPr lang="ru-RU" sz="2400" kern="0" spc="-145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kern="0" dirty="0" err="1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>Konstruktion</a:t>
            </a:r>
            <a:r>
              <a:rPr lang="ru-RU" sz="2400" kern="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400" kern="0" dirty="0" smtClean="0">
                <a:solidFill>
                  <a:srgbClr val="0070C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2400" kern="0" dirty="0" smtClean="0">
                <a:solidFill>
                  <a:schemeClr val="accent2"/>
                </a:solidFill>
                <a:latin typeface="Bookman Old Style" pitchFamily="18" charset="0"/>
                <a:cs typeface="Times New Roman" pitchFamily="18" charset="0"/>
              </a:rPr>
              <a:t>«Пространство на</a:t>
            </a:r>
            <a:r>
              <a:rPr lang="ru-RU" sz="2400" kern="0" spc="-155" dirty="0" smtClean="0">
                <a:solidFill>
                  <a:schemeClr val="accent2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2400" kern="0" dirty="0" smtClean="0">
                <a:solidFill>
                  <a:schemeClr val="accent2"/>
                </a:solidFill>
                <a:latin typeface="Bookman Old Style" pitchFamily="18" charset="0"/>
                <a:cs typeface="Times New Roman" pitchFamily="18" charset="0"/>
              </a:rPr>
              <a:t>плоскости»</a:t>
            </a:r>
            <a:endParaRPr lang="ru-RU" sz="2400" kern="0" dirty="0">
              <a:solidFill>
                <a:schemeClr val="accent2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83043" y="1085965"/>
            <a:ext cx="69847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Развитие пространственных представлений.</a:t>
            </a:r>
            <a:br>
              <a:rPr lang="ru-RU" sz="1600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• Формирование </a:t>
            </a:r>
            <a:r>
              <a:rPr lang="ru-RU" sz="1600" dirty="0" err="1" smtClean="0">
                <a:latin typeface="Bookman Old Style" pitchFamily="18" charset="0"/>
                <a:cs typeface="Times New Roman" pitchFamily="18" charset="0"/>
              </a:rPr>
              <a:t>графомоторных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 навыков, подготовка </a:t>
            </a:r>
          </a:p>
          <a:p>
            <a:r>
              <a:rPr lang="ru-RU" sz="1600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 к обучению письму.</a:t>
            </a:r>
            <a:br>
              <a:rPr lang="ru-RU" sz="1600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• Знакомство с различными видами линий. </a:t>
            </a:r>
            <a:br>
              <a:rPr lang="ru-RU" sz="1600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1600" dirty="0" smtClean="0">
                <a:latin typeface="Bookman Old Style" pitchFamily="18" charset="0"/>
                <a:cs typeface="Times New Roman" pitchFamily="18" charset="0"/>
              </a:rPr>
              <a:t>• Развитие концентрации внимания.</a:t>
            </a:r>
            <a:endParaRPr lang="ru-RU" sz="1600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8" name="Содержимое 4" descr="pertra_koffer_konstrukt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654" y="2564904"/>
            <a:ext cx="4847143" cy="366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63172" y="852681"/>
            <a:ext cx="1922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C0504D">
                    <a:lumMod val="75000"/>
                  </a:srgbClr>
                </a:solidFill>
                <a:latin typeface="Bookman Old Style" panose="02050604050505020204" pitchFamily="18" charset="0"/>
                <a:cs typeface="Times New Roman" pitchFamily="18" charset="0"/>
              </a:rPr>
              <a:t>Цели работы: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2" descr="http://www.int-edu.ru/sites/default/files/news/pertra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517232"/>
            <a:ext cx="1427420" cy="105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925</Words>
  <Application>Microsoft Office PowerPoint</Application>
  <PresentationFormat>Экран (4:3)</PresentationFormat>
  <Paragraphs>159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Психолог</cp:lastModifiedBy>
  <cp:revision>83</cp:revision>
  <dcterms:created xsi:type="dcterms:W3CDTF">2020-12-10T17:14:17Z</dcterms:created>
  <dcterms:modified xsi:type="dcterms:W3CDTF">2021-01-14T11:36:42Z</dcterms:modified>
</cp:coreProperties>
</file>