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0" r:id="rId4"/>
    <p:sldId id="261" r:id="rId5"/>
    <p:sldId id="262" r:id="rId6"/>
    <p:sldId id="264" r:id="rId7"/>
    <p:sldId id="263" r:id="rId8"/>
    <p:sldId id="265" r:id="rId9"/>
    <p:sldId id="285" r:id="rId10"/>
    <p:sldId id="287" r:id="rId11"/>
    <p:sldId id="266" r:id="rId12"/>
    <p:sldId id="283" r:id="rId13"/>
    <p:sldId id="284" r:id="rId14"/>
    <p:sldId id="270" r:id="rId15"/>
    <p:sldId id="271" r:id="rId16"/>
    <p:sldId id="272" r:id="rId17"/>
    <p:sldId id="280" r:id="rId18"/>
    <p:sldId id="278" r:id="rId19"/>
    <p:sldId id="273" r:id="rId20"/>
    <p:sldId id="275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9F3"/>
    <a:srgbClr val="F4FCFE"/>
    <a:srgbClr val="F2F7FC"/>
    <a:srgbClr val="EFF5FB"/>
    <a:srgbClr val="F1F8E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8" autoAdjust="0"/>
    <p:restoredTop sz="94660"/>
  </p:normalViewPr>
  <p:slideViewPr>
    <p:cSldViewPr snapToGrid="0">
      <p:cViewPr varScale="1">
        <p:scale>
          <a:sx n="91" d="100"/>
          <a:sy n="91" d="100"/>
        </p:scale>
        <p:origin x="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4233"/>
      </p:ext>
    </p:extLst>
  </p:cSld>
  <p:clrMapOvr>
    <a:masterClrMapping/>
  </p:clrMapOvr>
  <p:transition spd="slow" advTm="5003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73424"/>
      </p:ext>
    </p:extLst>
  </p:cSld>
  <p:clrMapOvr>
    <a:masterClrMapping/>
  </p:clrMapOvr>
  <p:transition spd="slow" advTm="5003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95784"/>
      </p:ext>
    </p:extLst>
  </p:cSld>
  <p:clrMapOvr>
    <a:masterClrMapping/>
  </p:clrMapOvr>
  <p:transition spd="slow" advTm="5003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54778"/>
      </p:ext>
    </p:extLst>
  </p:cSld>
  <p:clrMapOvr>
    <a:masterClrMapping/>
  </p:clrMapOvr>
  <p:transition spd="slow" advTm="5003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767232"/>
      </p:ext>
    </p:extLst>
  </p:cSld>
  <p:clrMapOvr>
    <a:masterClrMapping/>
  </p:clrMapOvr>
  <p:transition spd="slow" advTm="5003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217140"/>
      </p:ext>
    </p:extLst>
  </p:cSld>
  <p:clrMapOvr>
    <a:masterClrMapping/>
  </p:clrMapOvr>
  <p:transition spd="slow" advTm="5003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55063"/>
      </p:ext>
    </p:extLst>
  </p:cSld>
  <p:clrMapOvr>
    <a:masterClrMapping/>
  </p:clrMapOvr>
  <p:transition spd="slow" advTm="5003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468440"/>
      </p:ext>
    </p:extLst>
  </p:cSld>
  <p:clrMapOvr>
    <a:masterClrMapping/>
  </p:clrMapOvr>
  <p:transition spd="slow" advTm="5003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02959"/>
      </p:ext>
    </p:extLst>
  </p:cSld>
  <p:clrMapOvr>
    <a:masterClrMapping/>
  </p:clrMapOvr>
  <p:transition spd="slow" advTm="5003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01341"/>
      </p:ext>
    </p:extLst>
  </p:cSld>
  <p:clrMapOvr>
    <a:masterClrMapping/>
  </p:clrMapOvr>
  <p:transition spd="slow" advTm="5003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159790"/>
      </p:ext>
    </p:extLst>
  </p:cSld>
  <p:clrMapOvr>
    <a:masterClrMapping/>
  </p:clrMapOvr>
  <p:transition spd="slow" advTm="5003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618C-474C-4FA8-B62D-D0C5CD9534B3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FC2B-6629-4853-AEC1-3FA003871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8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3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Relationship Id="rId9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ouldiary.ru/vospitanie-samostoyatelnosti-u-detej/" TargetMode="External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4.emf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8.png"/><Relationship Id="rId5" Type="http://schemas.openxmlformats.org/officeDocument/2006/relationships/image" Target="../media/image106.jpg"/><Relationship Id="rId10" Type="http://schemas.openxmlformats.org/officeDocument/2006/relationships/image" Target="../media/image105.emf"/><Relationship Id="rId4" Type="http://schemas.openxmlformats.org/officeDocument/2006/relationships/image" Target="../media/image103.emf"/><Relationship Id="rId9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mailto:mdou4sol@yandex.r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12" Type="http://schemas.openxmlformats.org/officeDocument/2006/relationships/image" Target="https://image.jimcdn.com/app/cms/image/transf/dimension=390x10000:format=png/path/s94598840d92d0275/image/ibc0616346b806074/version/1349267921/image.png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12" Type="http://schemas.openxmlformats.org/officeDocument/2006/relationships/image" Target="../media/image27.gif"/><Relationship Id="rId2" Type="http://schemas.openxmlformats.org/officeDocument/2006/relationships/audio" Target="../media/media5.m4a"/><Relationship Id="rId16" Type="http://schemas.openxmlformats.org/officeDocument/2006/relationships/image" Target="../media/image3.png"/><Relationship Id="rId1" Type="http://schemas.microsoft.com/office/2007/relationships/media" Target="../media/media5.m4a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10851"/>
            <a:ext cx="12186623" cy="6868851"/>
            <a:chOff x="-32139" y="0"/>
            <a:chExt cx="12224139" cy="6858000"/>
          </a:xfrm>
        </p:grpSpPr>
        <p:pic>
          <p:nvPicPr>
            <p:cNvPr id="3074" name="Picture 2" descr="https://st.depositphotos.com/2275299/2506/v/950/depositphotos_25066203-stock-illustration-funny-animals-in-flowers-carto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139" y="0"/>
              <a:ext cx="698157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st.depositphotos.com/2275299/2506/v/950/depositphotos_25066203-stock-illustration-funny-animals-in-flowers-cartoon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6"/>
            <a:stretch/>
          </p:blipFill>
          <p:spPr bwMode="auto">
            <a:xfrm>
              <a:off x="6949440" y="0"/>
              <a:ext cx="524256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2148537" y="90448"/>
            <a:ext cx="7471271" cy="1353950"/>
          </a:xfrm>
          <a:prstGeom prst="rect">
            <a:avLst/>
          </a:prstGeom>
          <a:effectLst>
            <a:softEdge rad="2413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71976" y="767423"/>
            <a:ext cx="9424397" cy="521880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79884" y="2128228"/>
            <a:ext cx="8208579" cy="22651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 smtClean="0">
              <a:solidFill>
                <a:srgbClr val="6600CC"/>
              </a:solidFill>
              <a:latin typeface="Comic Sans MS" panose="030F0702030302020204" pitchFamily="66" charset="0"/>
            </a:endParaRPr>
          </a:p>
          <a:p>
            <a:endParaRPr lang="ru-RU" sz="4800" dirty="0">
              <a:solidFill>
                <a:srgbClr val="6600CC"/>
              </a:solidFill>
              <a:latin typeface="Comic Sans MS" panose="030F0702030302020204" pitchFamily="66" charset="0"/>
            </a:endParaRP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Кабинет </a:t>
            </a: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педагога-психолога </a:t>
            </a: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ДОУ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8537" y="58743"/>
            <a:ext cx="7612083" cy="1009625"/>
          </a:xfrm>
          <a:noFill/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«Детский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комбинированного вида № 4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fonovaya-muzyka-dlya-video-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9386" y="5986232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07366" y="5077236"/>
            <a:ext cx="3972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Шалапугина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Г.И.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62801" y="6237450"/>
            <a:ext cx="194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Арамиль 2017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72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3"/>
    </mc:Choice>
    <mc:Fallback xmlns="">
      <p:transition advTm="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522859" y="-9626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3652" y="832194"/>
            <a:ext cx="7292621" cy="108481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Игротека кабинета педагога-психолога оснащена развивающими играми В. В.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их разнообразие позволяет проводить игровые сеансы  как индивидуально, так и с подгруппой до 10 человек.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5462" y="31082"/>
            <a:ext cx="8701074" cy="1043492"/>
          </a:xfrm>
        </p:spPr>
        <p:txBody>
          <a:bodyPr>
            <a:normAutofit fontScale="77500" lnSpcReduction="200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Зона развивающих </a:t>
            </a:r>
            <a:r>
              <a:rPr lang="ru-RU" sz="28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</a:t>
            </a:r>
          </a:p>
          <a:p>
            <a:r>
              <a:rPr lang="ru-RU" sz="28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(развивающие игровые пособия В.В. </a:t>
            </a:r>
            <a:r>
              <a:rPr lang="ru-RU" sz="2800" dirty="0" err="1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Воскобовича</a:t>
            </a:r>
            <a:r>
              <a:rPr lang="ru-RU" sz="28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5" y="2953141"/>
            <a:ext cx="2421734" cy="3228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t="1731" r="5627" b="7705"/>
          <a:stretch/>
        </p:blipFill>
        <p:spPr>
          <a:xfrm rot="16200000">
            <a:off x="1204151" y="1244413"/>
            <a:ext cx="1910432" cy="150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29" y="2809718"/>
            <a:ext cx="4215502" cy="3372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0" y="184914"/>
            <a:ext cx="1665974" cy="226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4" t="9351" r="1"/>
          <a:stretch/>
        </p:blipFill>
        <p:spPr>
          <a:xfrm>
            <a:off x="9832577" y="438292"/>
            <a:ext cx="1962256" cy="233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0559" y="2329075"/>
            <a:ext cx="4213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«Фиолетовый лес»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user\AppData\Local\Microsoft\Windows\INetCache\Content.Word\IMG_20180515_09433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" t="6598" r="6267" b="5237"/>
          <a:stretch/>
        </p:blipFill>
        <p:spPr bwMode="auto">
          <a:xfrm>
            <a:off x="7171831" y="2884581"/>
            <a:ext cx="4362829" cy="3215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5914722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22859" y="-9626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9351" y="159529"/>
            <a:ext cx="8965324" cy="78540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Зона развивающих игр</a:t>
            </a:r>
            <a:br>
              <a:rPr lang="ru-RU" sz="24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развивающие игровые пособия В.В. </a:t>
            </a:r>
            <a:r>
              <a:rPr lang="ru-RU" sz="2400" dirty="0" err="1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Воскобовича</a:t>
            </a:r>
            <a:r>
              <a:rPr lang="ru-RU" sz="2400" dirty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0077" y="959309"/>
            <a:ext cx="11224639" cy="702337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расположен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коврограф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«Ларчик» с полным приложением дидактического материалов.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753" y="5258483"/>
            <a:ext cx="11361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Коврограф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«Ларчик» используется в качестве полотна для размещения наглядных пособий, а так же является игровым полем для выполнения заданий разного уровня сложности, от составления простых геометрических фигур, до написания графического диктанта.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2078" r="2251" b="8572"/>
          <a:stretch/>
        </p:blipFill>
        <p:spPr>
          <a:xfrm rot="16200000">
            <a:off x="504237" y="2120848"/>
            <a:ext cx="3531453" cy="2559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3984" r="5402" b="5441"/>
          <a:stretch/>
        </p:blipFill>
        <p:spPr>
          <a:xfrm>
            <a:off x="4110645" y="1733997"/>
            <a:ext cx="3424060" cy="3424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1342" r="13371" b="19387"/>
          <a:stretch/>
        </p:blipFill>
        <p:spPr>
          <a:xfrm>
            <a:off x="7534705" y="1480856"/>
            <a:ext cx="3890577" cy="3749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51441" y="1322768"/>
            <a:ext cx="25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Коврограф</a:t>
            </a:r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«Ларчик»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42200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522859" y="-9626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538" y="93280"/>
            <a:ext cx="7903780" cy="92219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Развивающие игры</a:t>
            </a:r>
            <a:br>
              <a:rPr lang="ru-RU" sz="24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1252" y="772136"/>
            <a:ext cx="10962289" cy="1117107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данных игр позволяет нам перестроить образовательную деятельность: перейти от привычных занятий с детьми к познавательной деятельности. Выполнение интересных заданий, яркое, красочное оформление пособий  вызывает у ребенка радость.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t="1477" r="1" b="-1"/>
          <a:stretch/>
        </p:blipFill>
        <p:spPr>
          <a:xfrm>
            <a:off x="3859881" y="1759861"/>
            <a:ext cx="2071741" cy="19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94" y="1618702"/>
            <a:ext cx="2063859" cy="205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2717" r="3433" b="3094"/>
          <a:stretch/>
        </p:blipFill>
        <p:spPr>
          <a:xfrm>
            <a:off x="9038019" y="1591502"/>
            <a:ext cx="2123256" cy="211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03" y="3871501"/>
            <a:ext cx="2287971" cy="305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3809" r="7576" b="3377"/>
          <a:stretch/>
        </p:blipFill>
        <p:spPr>
          <a:xfrm>
            <a:off x="5448400" y="4000799"/>
            <a:ext cx="3597160" cy="292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37" y="1811608"/>
            <a:ext cx="2599357" cy="194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7663" r="11788" b="16015"/>
          <a:stretch/>
        </p:blipFill>
        <p:spPr>
          <a:xfrm>
            <a:off x="8942680" y="3835705"/>
            <a:ext cx="2417487" cy="306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043439" y="3617962"/>
            <a:ext cx="214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Кубики Никитина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24712" y="3609855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Палочки </a:t>
            </a:r>
            <a:r>
              <a:rPr lang="ru-RU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Кюизенера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6407" y="3586089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Логические блоки </a:t>
            </a:r>
            <a:r>
              <a:rPr lang="ru-RU" dirty="0" err="1">
                <a:solidFill>
                  <a:srgbClr val="0000FF"/>
                </a:solidFill>
                <a:latin typeface="Comic Sans MS" panose="030F0702030302020204" pitchFamily="66" charset="0"/>
              </a:rPr>
              <a:t>Д</a:t>
            </a:r>
            <a:r>
              <a:rPr lang="ru-RU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ьенеша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33" y="3955421"/>
            <a:ext cx="2234045" cy="297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84763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522859" y="-9626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3810" r="3272" b="86"/>
          <a:stretch/>
        </p:blipFill>
        <p:spPr>
          <a:xfrm>
            <a:off x="8643768" y="3720936"/>
            <a:ext cx="2132786" cy="3243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8311" r="9654" b="8052"/>
          <a:stretch/>
        </p:blipFill>
        <p:spPr>
          <a:xfrm>
            <a:off x="4815103" y="853423"/>
            <a:ext cx="3376327" cy="251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4156" r="31082" b="14459"/>
          <a:stretch/>
        </p:blipFill>
        <p:spPr>
          <a:xfrm>
            <a:off x="5090325" y="3794358"/>
            <a:ext cx="2825881" cy="32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15326" r="-64" b="19694"/>
          <a:stretch/>
        </p:blipFill>
        <p:spPr>
          <a:xfrm>
            <a:off x="1098983" y="3794357"/>
            <a:ext cx="3198392" cy="309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3982" r="9885" b="24294"/>
          <a:stretch/>
        </p:blipFill>
        <p:spPr>
          <a:xfrm>
            <a:off x="801744" y="777094"/>
            <a:ext cx="3495631" cy="254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03418" y="3379524"/>
            <a:ext cx="4292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Логические блоки «</a:t>
            </a:r>
            <a:r>
              <a:rPr lang="en-US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Pattern Blocks</a:t>
            </a:r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65723" y="3360547"/>
            <a:ext cx="561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Развивающий конструктор «Природа и техника»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95459" y="163929"/>
            <a:ext cx="3540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Развивающие игры</a:t>
            </a:r>
            <a:endParaRPr lang="ru-RU" sz="2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8889" r="7906" b="12184"/>
          <a:stretch/>
        </p:blipFill>
        <p:spPr>
          <a:xfrm>
            <a:off x="8661450" y="760293"/>
            <a:ext cx="2211478" cy="260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8173304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3901" y="585493"/>
            <a:ext cx="3316015" cy="444062"/>
          </a:xfrm>
        </p:spPr>
        <p:txBody>
          <a:bodyPr/>
          <a:lstStyle/>
          <a:p>
            <a:r>
              <a:rPr lang="ru-RU" b="1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Развивающие игры</a:t>
            </a:r>
            <a:endParaRPr lang="ru-RU" b="1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946" y="841976"/>
            <a:ext cx="2638939" cy="351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10216" r="1861" b="14978"/>
          <a:stretch/>
        </p:blipFill>
        <p:spPr>
          <a:xfrm>
            <a:off x="4544619" y="1863013"/>
            <a:ext cx="3616614" cy="233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234" r="7965" b="2858"/>
          <a:stretch/>
        </p:blipFill>
        <p:spPr>
          <a:xfrm>
            <a:off x="500482" y="843456"/>
            <a:ext cx="3952075" cy="324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23908" r="7292" b="6206"/>
          <a:stretch/>
        </p:blipFill>
        <p:spPr>
          <a:xfrm>
            <a:off x="371504" y="4615442"/>
            <a:ext cx="2428556" cy="235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14199" r="1212" b="87"/>
          <a:stretch/>
        </p:blipFill>
        <p:spPr>
          <a:xfrm>
            <a:off x="7073453" y="3973991"/>
            <a:ext cx="4531217" cy="3047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17" y="4611237"/>
            <a:ext cx="3147228" cy="236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891094" y="544568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Игра «Собери картинку»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5175" y="497432"/>
            <a:ext cx="31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Игра «Четвертый лишний»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03270" y="1493681"/>
            <a:ext cx="309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Игра «Подбери заплатку»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57113" y="4265213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Игры с прищепками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8482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294633" y="84574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204" y="927754"/>
            <a:ext cx="3380509" cy="253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13" y="3666303"/>
            <a:ext cx="2441972" cy="325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33247" r="9672" b="12900"/>
          <a:stretch/>
        </p:blipFill>
        <p:spPr>
          <a:xfrm>
            <a:off x="4258017" y="699836"/>
            <a:ext cx="3019686" cy="263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14718" r="-255" b="12035"/>
          <a:stretch/>
        </p:blipFill>
        <p:spPr>
          <a:xfrm>
            <a:off x="797420" y="3666303"/>
            <a:ext cx="2798123" cy="287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347859" y="316329"/>
            <a:ext cx="3540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Развивающие игры</a:t>
            </a:r>
            <a:endParaRPr lang="ru-RU" sz="2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5364"/>
          <a:stretch/>
        </p:blipFill>
        <p:spPr>
          <a:xfrm>
            <a:off x="805715" y="927754"/>
            <a:ext cx="2789828" cy="240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r="14334"/>
          <a:stretch/>
        </p:blipFill>
        <p:spPr>
          <a:xfrm>
            <a:off x="7940177" y="3747368"/>
            <a:ext cx="3482564" cy="280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96381" y="3398064"/>
            <a:ext cx="3542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Игры с пробками и крышками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922" y="3378036"/>
            <a:ext cx="343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Игры с счетными палочками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11107" y="3330430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Пазлы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28214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95766" y="-3220"/>
            <a:ext cx="6041536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5278" y="270691"/>
            <a:ext cx="6921064" cy="43316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Зона релаксации (песочная терапия)</a:t>
            </a:r>
            <a:endParaRPr lang="ru-RU" sz="2400" dirty="0">
              <a:solidFill>
                <a:srgbClr val="6600CC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2352" y="671220"/>
            <a:ext cx="9022245" cy="1170995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Песок наиболее часто используется ребенком в качестве игровой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среды. Игры с песком снимают напряжение, агрессию, состояние внутреннего дискомфорта, что создает благоприятную почву для развития эмоциональной сферы ребенка.</a:t>
            </a:r>
          </a:p>
          <a:p>
            <a:pPr algn="l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30940" y="3818603"/>
            <a:ext cx="3731173" cy="467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«Центр рисования песком»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4853" y="550400"/>
            <a:ext cx="4529959" cy="433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7836" r="2251" b="9091"/>
          <a:stretch/>
        </p:blipFill>
        <p:spPr>
          <a:xfrm>
            <a:off x="7555164" y="4286005"/>
            <a:ext cx="4392904" cy="267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1949" r="3901" b="8571"/>
          <a:stretch/>
        </p:blipFill>
        <p:spPr>
          <a:xfrm>
            <a:off x="9137302" y="1766010"/>
            <a:ext cx="2125886" cy="24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t="952" r="4902" b="3810"/>
          <a:stretch/>
        </p:blipFill>
        <p:spPr>
          <a:xfrm rot="10800000">
            <a:off x="245970" y="121716"/>
            <a:ext cx="1498835" cy="201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93" r="5888" b="15671"/>
          <a:stretch/>
        </p:blipFill>
        <p:spPr>
          <a:xfrm>
            <a:off x="415268" y="4230106"/>
            <a:ext cx="3710607" cy="262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5" y="1416993"/>
            <a:ext cx="3456639" cy="259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125875" y="4584023"/>
            <a:ext cx="5833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Расслабление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успокоение;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Самовыражение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творческих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моторики, фантазии, развитие речи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игры;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38" y="1608921"/>
            <a:ext cx="3992475" cy="299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2504" y="1500833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Картотека игр с песком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30323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522859" y="-9626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9" r="16092" b="11156"/>
          <a:stretch/>
        </p:blipFill>
        <p:spPr>
          <a:xfrm>
            <a:off x="590861" y="1806510"/>
            <a:ext cx="3867807" cy="253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7792" r="16147" b="1645"/>
          <a:stretch/>
        </p:blipFill>
        <p:spPr>
          <a:xfrm>
            <a:off x="7758520" y="1516426"/>
            <a:ext cx="4025694" cy="3374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76" y="1637288"/>
            <a:ext cx="2499634" cy="333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8783" y="4929001"/>
            <a:ext cx="117276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dirty="0" smtClean="0">
                <a:latin typeface="PT Serif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мелкую моторику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(выполнение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движений пальчиками и кистями помогает улучшению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   нервной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костно-мышечной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системы);</a:t>
            </a:r>
          </a:p>
          <a:p>
            <a:pPr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 положительно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отражаются на мозговой деятельности ребенка, влияют на общее развитие, речь, внимание,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память;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Кинетический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песок способствует развитию воображения и творческих способностей, логического и образного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мышления;</a:t>
            </a:r>
          </a:p>
          <a:p>
            <a:pPr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ыплескивают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«творческие порывы»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эмоциональное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отрицательные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надолго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заняться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самостоятельно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9610" y="573858"/>
            <a:ext cx="11314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Кинетический песок очень активно используется в работе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психолога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 улучшают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эмоциональное состояние,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ребенка пропадают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эмоции. Ребенок становится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уверенным в себе,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ровесниками улучшаются.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59258" y="108333"/>
            <a:ext cx="3332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Кинетический песок </a:t>
            </a:r>
            <a:endParaRPr lang="ru-RU" sz="2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861" y="45849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Полезные свойства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33800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45" y="3137279"/>
            <a:ext cx="4172197" cy="312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227" y="2315718"/>
            <a:ext cx="3341523" cy="445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4" y="2909045"/>
            <a:ext cx="3934926" cy="295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7554" y="1155297"/>
            <a:ext cx="111022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модули способствуют развитию детей. Наборы состоящие из нескольких элементов, отличаются не только размерами, но и формой. Это открывает большие возможности для детской фантазии и творческого мышления.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активных игр с мягкими модулями задействованы разные группы мышц, происходит развитие (или коррекция) моторики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 ребенка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познавательная деятельность развивает эмоционально волевую направленность у ребенка.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3478" y="648044"/>
            <a:ext cx="4078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Игровые мягкие модули </a:t>
            </a:r>
            <a:endParaRPr lang="ru-RU" sz="2400" b="1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61290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13048" y="0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3845" y="89288"/>
            <a:ext cx="6064469" cy="58031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1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Уголок настроения</a:t>
            </a:r>
            <a:endParaRPr lang="ru-RU" sz="31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5724" y="643807"/>
            <a:ext cx="10305394" cy="1174188"/>
          </a:xfrm>
        </p:spPr>
        <p:txBody>
          <a:bodyPr>
            <a:normAutofit fontScale="92500"/>
          </a:bodyPr>
          <a:lstStyle/>
          <a:p>
            <a:pPr algn="l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направленность заключается в формировании понятий о разделении положительных и отрицательных эмоций, обогащении эмоциональной сферы детей, обучение их умению распознавать свои собственные эмоции и чувства, помогающие адекватно реагировать на настроение сверстника или взрослого. Включает в себя домик эмоций и разнообразные игры и пособия.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96" y="1900034"/>
            <a:ext cx="3576224" cy="476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2771" r="10693" b="-433"/>
          <a:stretch/>
        </p:blipFill>
        <p:spPr>
          <a:xfrm>
            <a:off x="4220658" y="3373339"/>
            <a:ext cx="3750684" cy="3294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4" y="2763936"/>
            <a:ext cx="2928298" cy="390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6" t="1731"/>
          <a:stretch/>
        </p:blipFill>
        <p:spPr>
          <a:xfrm>
            <a:off x="2735800" y="1817995"/>
            <a:ext cx="2875466" cy="367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468365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9296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4003" y="804017"/>
            <a:ext cx="10594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наш маленький, но теплый и уютный кабинет психолога детского сада №4 «Солнышко». Предлагаю ознакомиться с деятельностью психологического кабинета.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69211" y="1728057"/>
            <a:ext cx="7389219" cy="8010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Основная цель деятельности педагога-психолога  ДОУ – </a:t>
            </a:r>
            <a:br>
              <a:rPr lang="ru-RU" sz="18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психологического здоровья детей и родителей.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29030" r="54697" b="32683"/>
          <a:stretch/>
        </p:blipFill>
        <p:spPr>
          <a:xfrm rot="21170218">
            <a:off x="813826" y="1883320"/>
            <a:ext cx="3454277" cy="456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659872" y="2878902"/>
            <a:ext cx="5121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Основные направления деятельности</a:t>
            </a:r>
            <a:endParaRPr lang="ru-RU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4445" r="8391" b="14789"/>
          <a:stretch/>
        </p:blipFill>
        <p:spPr>
          <a:xfrm rot="16200000">
            <a:off x="8994555" y="3289292"/>
            <a:ext cx="2936494" cy="197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46374" y="30481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5600" y="3366990"/>
            <a:ext cx="24777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Психодиагностика</a:t>
            </a:r>
          </a:p>
          <a:p>
            <a:endParaRPr lang="ru-RU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Психопрофилактика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63140" y="4422248"/>
            <a:ext cx="4312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и развивающая работа</a:t>
            </a:r>
            <a:r>
              <a:rPr lang="ru-RU" dirty="0">
                <a:solidFill>
                  <a:srgbClr val="000000"/>
                </a:solidFill>
              </a:rPr>
              <a:t>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65600" y="4887350"/>
            <a:ext cx="400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консультирование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65600" y="5409488"/>
            <a:ext cx="3599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просвещение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90314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921345"/>
              </p:ext>
            </p:extLst>
          </p:nvPr>
        </p:nvGraphicFramePr>
        <p:xfrm>
          <a:off x="3496541" y="2497370"/>
          <a:ext cx="2874754" cy="2155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Презентация" r:id="rId3" imgW="4340793" imgH="3256306" progId="PowerPoint.Show.8">
                  <p:embed/>
                </p:oleObj>
              </mc:Choice>
              <mc:Fallback>
                <p:oleObj name="Презентация" r:id="rId3" imgW="4340793" imgH="3256306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6541" y="2497370"/>
                        <a:ext cx="2874754" cy="2155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8288" y="229218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Использование информационно-коммуникативных технологий</a:t>
            </a:r>
            <a:endParaRPr lang="ru-RU" sz="20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9067" y="1122518"/>
            <a:ext cx="885979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педагога-психолога в пространстве ИКТ представлена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/>
              <a:t> </a:t>
            </a:r>
            <a:r>
              <a:rPr lang="ru-RU" dirty="0" smtClean="0"/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оздании банка мультимедийных презентаций и их использование в работе с дошкольниками, родителями и педагогическим коллективом.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19810" r="3820" b="28696"/>
          <a:stretch/>
        </p:blipFill>
        <p:spPr>
          <a:xfrm>
            <a:off x="694060" y="1993559"/>
            <a:ext cx="2308457" cy="278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Объект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193826"/>
              </p:ext>
            </p:extLst>
          </p:nvPr>
        </p:nvGraphicFramePr>
        <p:xfrm>
          <a:off x="8563909" y="4485258"/>
          <a:ext cx="3047533" cy="228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Презентация" r:id="rId6" imgW="4569445" imgH="3426611" progId="PowerPoint.Show.8">
                  <p:embed/>
                </p:oleObj>
              </mc:Choice>
              <mc:Fallback>
                <p:oleObj name="Презентация" r:id="rId6" imgW="4569445" imgH="3426611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63909" y="4485258"/>
                        <a:ext cx="3047533" cy="2285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362875" y="5783483"/>
            <a:ext cx="364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Обучающие мультимедийные презентации для детей</a:t>
            </a:r>
            <a:endParaRPr lang="ru-RU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74847" y="1602026"/>
            <a:ext cx="3201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Консультации для родителей </a:t>
            </a:r>
            <a:endParaRPr lang="ru-RU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l="419" t="517" r="58282" b="-517"/>
          <a:stretch/>
        </p:blipFill>
        <p:spPr>
          <a:xfrm>
            <a:off x="8365890" y="1940580"/>
            <a:ext cx="3177568" cy="227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8426322" y="4189279"/>
            <a:ext cx="27254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Консультации педагогов </a:t>
            </a:r>
            <a:endParaRPr lang="ru-RU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4" name="Объект 2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797509"/>
              </p:ext>
            </p:extLst>
          </p:nvPr>
        </p:nvGraphicFramePr>
        <p:xfrm>
          <a:off x="5181494" y="3686321"/>
          <a:ext cx="2922588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Презентация" r:id="rId9" imgW="4569445" imgH="3426611" progId="PowerPoint.Show.8">
                  <p:embed/>
                </p:oleObj>
              </mc:Choice>
              <mc:Fallback>
                <p:oleObj name="Презентация" r:id="rId9" imgW="4569445" imgH="3426611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1494" y="3686321"/>
                        <a:ext cx="2922588" cy="219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" t="16277" r="8980" b="36104"/>
          <a:stretch/>
        </p:blipFill>
        <p:spPr>
          <a:xfrm>
            <a:off x="1248395" y="4212692"/>
            <a:ext cx="2885880" cy="202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1227726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48639"/>
            <a:ext cx="9144000" cy="975769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4755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624002 Свердловская область,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Сысертский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город Арамиль,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Горбачёва, дом 10,                                                                    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 (343) 385 30 62,                                                                                                                                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dou4.aramilgo.ru, эл. почта </a:t>
            </a: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mdou4sol@yandex.ru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9" y="1652701"/>
            <a:ext cx="9165771" cy="28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02635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9586" y="106044"/>
            <a:ext cx="5474427" cy="496687"/>
          </a:xfr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Кабинет педагога-психолога ДОУ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7" y="2049347"/>
            <a:ext cx="6209626" cy="465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2" t="15254" r="9368"/>
          <a:stretch/>
        </p:blipFill>
        <p:spPr>
          <a:xfrm>
            <a:off x="6737115" y="3585866"/>
            <a:ext cx="4537012" cy="312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3487" y="708775"/>
            <a:ext cx="8289687" cy="1200329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предназначен для проведения индивидуального обследования детей, консультаций родителей и педагогов, для проведения индивидуальных и подгрупповых занятий, работы с документацией. Включает в себя несколько зон которые имеют свое назначение и соответствующее оснащение.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114" r="6453" b="716"/>
          <a:stretch/>
        </p:blipFill>
        <p:spPr>
          <a:xfrm>
            <a:off x="8830828" y="173794"/>
            <a:ext cx="2181339" cy="323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916680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3108" y="1242236"/>
            <a:ext cx="7430814" cy="5674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Зона организационно-планирующей деятельности педагога-психолога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10087" y="2086879"/>
            <a:ext cx="3318646" cy="3680661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Ноутбук, принтер, сканер необходим в подготовке и проведении занятий с детьми, тренингов с педагогическим коллективом, консультаций с родителями и педагогами.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23031" r="2977" b="7706"/>
          <a:stretch/>
        </p:blipFill>
        <p:spPr>
          <a:xfrm>
            <a:off x="1072114" y="1099871"/>
            <a:ext cx="4603768" cy="478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0915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12192000" cy="6864985"/>
          </a:xfrm>
          <a:prstGeom prst="rect">
            <a:avLst/>
          </a:prstGeom>
          <a:solidFill>
            <a:srgbClr val="F1F8EC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0397" y="244195"/>
            <a:ext cx="8431206" cy="659672"/>
          </a:xfr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Методическое оснащение кабинета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(зона организационно-планирующей деятельности)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5670" y="854753"/>
            <a:ext cx="8281410" cy="1589690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и рабочая документация педагога-психолога; 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Библиотека;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Коррекционные и развивающие программы;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диагностический инструментарий;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детского творчества;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и дидактические пособия.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6287" r="5530" b="8731"/>
          <a:stretch/>
        </p:blipFill>
        <p:spPr>
          <a:xfrm rot="16200000">
            <a:off x="5065463" y="4659319"/>
            <a:ext cx="2403518" cy="1677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8429" r="4840" b="2989"/>
          <a:stretch/>
        </p:blipFill>
        <p:spPr>
          <a:xfrm>
            <a:off x="3385638" y="4318758"/>
            <a:ext cx="1826421" cy="23252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4905" r="1725" b="8965"/>
          <a:stretch/>
        </p:blipFill>
        <p:spPr>
          <a:xfrm rot="10800000">
            <a:off x="769507" y="5184209"/>
            <a:ext cx="2116711" cy="1544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8122" r="1380" b="16782"/>
          <a:stretch/>
        </p:blipFill>
        <p:spPr>
          <a:xfrm rot="16200000">
            <a:off x="1697869" y="3324554"/>
            <a:ext cx="2485664" cy="162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4906" r="4598" b="7892"/>
          <a:stretch/>
        </p:blipFill>
        <p:spPr>
          <a:xfrm rot="16200000">
            <a:off x="3649862" y="3285845"/>
            <a:ext cx="2208971" cy="1623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4365" r="4642" b="2460"/>
          <a:stretch/>
        </p:blipFill>
        <p:spPr>
          <a:xfrm rot="16200000">
            <a:off x="-64858" y="3067709"/>
            <a:ext cx="2480549" cy="184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9885" r="4942" b="13257"/>
          <a:stretch/>
        </p:blipFill>
        <p:spPr>
          <a:xfrm>
            <a:off x="7381524" y="4547169"/>
            <a:ext cx="4348915" cy="198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069791" y="4136596"/>
            <a:ext cx="1461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58396" y="1757708"/>
            <a:ext cx="5397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и рабочая документация педагога-психолога;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https://image.jimcdn.com/app/cms/image/transf/dimension=390x10000:format=png/path/s94598840d92d0275/image/ibc0616346b806074/version/1349267921/image.png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30" y="418936"/>
            <a:ext cx="2903353" cy="116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29739" y="2770765"/>
            <a:ext cx="1719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64117" r="14322" b="2356"/>
          <a:stretch/>
        </p:blipFill>
        <p:spPr>
          <a:xfrm>
            <a:off x="8893020" y="2279510"/>
            <a:ext cx="3046423" cy="175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29901" r="14322" b="34537"/>
          <a:stretch/>
        </p:blipFill>
        <p:spPr>
          <a:xfrm>
            <a:off x="5758446" y="2245710"/>
            <a:ext cx="3024899" cy="182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430663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686498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8975" y="268193"/>
            <a:ext cx="6999890" cy="76572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Методическое оснащение кабинета </a:t>
            </a:r>
            <a:br>
              <a:rPr lang="ru-RU" sz="2400" b="1" dirty="0" smtClean="0">
                <a:solidFill>
                  <a:schemeClr val="accent5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(профессиональный инструментарий)</a:t>
            </a:r>
            <a:endParaRPr lang="ru-RU" sz="2400" b="1" dirty="0">
              <a:solidFill>
                <a:schemeClr val="accent5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9121" y="1181210"/>
            <a:ext cx="3309566" cy="54195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Диагностический комплект </a:t>
            </a:r>
            <a:r>
              <a:rPr lang="ru-RU" sz="1600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М.М.Семаго</a:t>
            </a:r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Н.Я. Семаго </a:t>
            </a:r>
            <a:endParaRPr lang="ru-RU" sz="1600" dirty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94" y="207334"/>
            <a:ext cx="2538456" cy="338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7590" r="211" b="7413"/>
          <a:stretch/>
        </p:blipFill>
        <p:spPr>
          <a:xfrm>
            <a:off x="10188056" y="5308791"/>
            <a:ext cx="1375866" cy="1649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t="3457" r="4990" b="6762"/>
          <a:stretch/>
        </p:blipFill>
        <p:spPr>
          <a:xfrm rot="16200000">
            <a:off x="4781391" y="2138469"/>
            <a:ext cx="3168600" cy="240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4761" r="15818" b="969"/>
          <a:stretch/>
        </p:blipFill>
        <p:spPr>
          <a:xfrm rot="16363701">
            <a:off x="2340030" y="1795110"/>
            <a:ext cx="2497313" cy="238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7289" r="6615" b="5847"/>
          <a:stretch/>
        </p:blipFill>
        <p:spPr>
          <a:xfrm rot="16200000">
            <a:off x="82976" y="2184896"/>
            <a:ext cx="2869323" cy="210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2581" r="2733" b="8732"/>
          <a:stretch/>
        </p:blipFill>
        <p:spPr>
          <a:xfrm rot="10800000">
            <a:off x="762355" y="3352038"/>
            <a:ext cx="2667985" cy="2044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0507" r="5962" b="4366"/>
          <a:stretch/>
        </p:blipFill>
        <p:spPr>
          <a:xfrm rot="5400000">
            <a:off x="4170684" y="3954919"/>
            <a:ext cx="3016473" cy="2133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56" y="4098537"/>
            <a:ext cx="1850014" cy="25965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99" y="2783932"/>
            <a:ext cx="1390650" cy="19621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55" y="4029407"/>
            <a:ext cx="1476375" cy="10763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303721" y="109648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«Экспресс – </a:t>
            </a:r>
            <a:r>
              <a:rPr lang="ru-RU" sz="1600" dirty="0">
                <a:solidFill>
                  <a:srgbClr val="0000FF"/>
                </a:solidFill>
                <a:latin typeface="Comic Sans MS" panose="030F0702030302020204" pitchFamily="66" charset="0"/>
              </a:rPr>
              <a:t>диагностика готовности к школе» </a:t>
            </a:r>
            <a:endParaRPr lang="ru-RU" sz="1600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Е.К</a:t>
            </a:r>
            <a:r>
              <a:rPr lang="ru-RU" sz="1600" dirty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  <a:r>
              <a:rPr lang="ru-RU" sz="16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Вархатовой,Н.В.Дятко</a:t>
            </a:r>
            <a:r>
              <a:rPr lang="ru-RU" sz="1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»</a:t>
            </a:r>
            <a:endParaRPr lang="ru-RU" sz="1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5" t="1840" r="14482" b="20460"/>
          <a:stretch/>
        </p:blipFill>
        <p:spPr>
          <a:xfrm rot="16200000">
            <a:off x="8938743" y="3846734"/>
            <a:ext cx="1772146" cy="13654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9459" r="8384" b="12393"/>
          <a:stretch/>
        </p:blipFill>
        <p:spPr>
          <a:xfrm rot="16016346">
            <a:off x="10261898" y="3893965"/>
            <a:ext cx="1931430" cy="134720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3">
        <p:cut/>
      </p:transition>
    </mc:Choice>
    <mc:Fallback xmlns="">
      <p:transition advTm="500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902" y="620384"/>
            <a:ext cx="9750098" cy="17601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Методические материалы:</a:t>
            </a:r>
            <a:r>
              <a:rPr lang="ru-RU" sz="20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 smtClean="0">
                <a:solidFill>
                  <a:srgbClr val="6600CC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просвещение;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консультирование для родителей и педагогов;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коррекционная и развивающая работа с детьми;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Картотека игр, презентаций и дидактических пособий.</a:t>
            </a:r>
            <a:br>
              <a:rPr lang="ru-RU" sz="2000" b="1" dirty="0" smtClean="0">
                <a:solidFill>
                  <a:srgbClr val="6600CC"/>
                </a:solidFill>
                <a:latin typeface="Comic Sans MS" panose="030F0702030302020204" pitchFamily="66" charset="0"/>
              </a:rPr>
            </a:br>
            <a:endParaRPr lang="ru-RU" sz="2000" b="1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4383" r="8196" b="7305"/>
          <a:stretch/>
        </p:blipFill>
        <p:spPr>
          <a:xfrm>
            <a:off x="625264" y="2178973"/>
            <a:ext cx="5337504" cy="449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5824" r="8390" b="9885"/>
          <a:stretch/>
        </p:blipFill>
        <p:spPr>
          <a:xfrm rot="16587019">
            <a:off x="8127708" y="759554"/>
            <a:ext cx="4224115" cy="301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0739">
            <a:off x="6264859" y="566455"/>
            <a:ext cx="3183218" cy="238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5041" r="2521" b="1138"/>
          <a:stretch/>
        </p:blipFill>
        <p:spPr>
          <a:xfrm rot="5400000">
            <a:off x="8911099" y="3630848"/>
            <a:ext cx="3450924" cy="255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AppData\Local\Microsoft\Windows\INetCache\Content.Word\IMG_20180523_13271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10264" r="17748" b="1945"/>
          <a:stretch/>
        </p:blipFill>
        <p:spPr bwMode="auto">
          <a:xfrm rot="4708387">
            <a:off x="5361071" y="3201395"/>
            <a:ext cx="3132082" cy="2449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user\AppData\Local\Microsoft\Windows\INetCache\Content.Word\IMG_20180523_13260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14293" r="20560" b="6360"/>
          <a:stretch/>
        </p:blipFill>
        <p:spPr bwMode="auto">
          <a:xfrm rot="4800525">
            <a:off x="6960917" y="3291695"/>
            <a:ext cx="3321268" cy="260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874137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853957" y="-14043"/>
            <a:ext cx="6588034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0955" y="53429"/>
            <a:ext cx="6484883" cy="620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66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Зона консультативной работы</a:t>
            </a:r>
            <a:endParaRPr lang="ru-RU" sz="2400" dirty="0">
              <a:solidFill>
                <a:srgbClr val="6600CC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0955" y="623448"/>
            <a:ext cx="8471748" cy="628132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 педагоги знакомятся с рекомендациями и советами педагога-психолога через родительские собрания, консультации, а так же через папки-передвижки, информационные стенды, буклеты.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34459" r="12122" b="21385"/>
          <a:stretch/>
        </p:blipFill>
        <p:spPr>
          <a:xfrm>
            <a:off x="239291" y="4546995"/>
            <a:ext cx="5856709" cy="254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13860" b="13889"/>
          <a:stretch/>
        </p:blipFill>
        <p:spPr>
          <a:xfrm>
            <a:off x="2587206" y="1296989"/>
            <a:ext cx="4326562" cy="254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r="4754" b="10274"/>
          <a:stretch/>
        </p:blipFill>
        <p:spPr>
          <a:xfrm>
            <a:off x="8472969" y="3501533"/>
            <a:ext cx="3440977" cy="352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21020" r="3137" b="13411"/>
          <a:stretch/>
        </p:blipFill>
        <p:spPr>
          <a:xfrm>
            <a:off x="7927733" y="1278506"/>
            <a:ext cx="3966009" cy="208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99" y="2733897"/>
            <a:ext cx="3888694" cy="291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362" y="459880"/>
            <a:ext cx="2543670" cy="339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50738" y="4192157"/>
            <a:ext cx="2485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36734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522859" y="-9626"/>
            <a:ext cx="5719077" cy="147610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8430" y="284236"/>
            <a:ext cx="4763506" cy="377774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Зона развивающих игр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t="18875" r="38130" b="8226"/>
          <a:stretch/>
        </p:blipFill>
        <p:spPr>
          <a:xfrm>
            <a:off x="8787469" y="1507066"/>
            <a:ext cx="3151038" cy="553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6" y="1577780"/>
            <a:ext cx="3792607" cy="284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3" b="10153"/>
          <a:stretch/>
        </p:blipFill>
        <p:spPr>
          <a:xfrm>
            <a:off x="7440369" y="1914287"/>
            <a:ext cx="1693201" cy="113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416" y="5494353"/>
            <a:ext cx="1991055" cy="149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76" y="2862072"/>
            <a:ext cx="2019465" cy="151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48" y="4209093"/>
            <a:ext cx="1908706" cy="143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" t="12828" r="3996" b="13232"/>
          <a:stretch/>
        </p:blipFill>
        <p:spPr>
          <a:xfrm rot="5400000">
            <a:off x="4461355" y="1987724"/>
            <a:ext cx="2352966" cy="240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33" y="3950245"/>
            <a:ext cx="2278050" cy="303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" t="5714" r="10692" b="1299"/>
          <a:stretch/>
        </p:blipFill>
        <p:spPr>
          <a:xfrm>
            <a:off x="365841" y="3913906"/>
            <a:ext cx="3923544" cy="303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787469" y="1544955"/>
            <a:ext cx="314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Игровой комплект </a:t>
            </a:r>
            <a:r>
              <a:rPr lang="ru-RU" dirty="0" err="1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Пертра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5059" y="728426"/>
            <a:ext cx="11146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пособием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все когнитивные процессы ребенка: зрительные, тактильные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кинестетические,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и память, непроизвольное и произвольное внимание, мыслительные процессы, речь; формируются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содружественные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 глаз и руки.</a:t>
            </a:r>
          </a:p>
        </p:txBody>
      </p: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9645"/>
      </p:ext>
    </p:extLst>
  </p:cSld>
  <p:clrMapOvr>
    <a:masterClrMapping/>
  </p:clrMapOvr>
  <p:transition spd="slow" advTm="500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855</Words>
  <Application>Microsoft Office PowerPoint</Application>
  <PresentationFormat>Широкоэкранный</PresentationFormat>
  <Paragraphs>101</Paragraphs>
  <Slides>21</Slides>
  <Notes>0</Notes>
  <HiddenSlides>0</HiddenSlides>
  <MMClips>8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Garamond</vt:lpstr>
      <vt:lpstr>PT Serif</vt:lpstr>
      <vt:lpstr>Times New Roman</vt:lpstr>
      <vt:lpstr>Wingdings</vt:lpstr>
      <vt:lpstr>Тема Office</vt:lpstr>
      <vt:lpstr>Презентация</vt:lpstr>
      <vt:lpstr>Муниципальное автономное дошкольное образовательное учреждение «Детский сад комбинированного вида № 4 «Солнышко»</vt:lpstr>
      <vt:lpstr>Презентация PowerPoint</vt:lpstr>
      <vt:lpstr>Кабинет педагога-психолога ДОУ</vt:lpstr>
      <vt:lpstr>Зона организационно-планирующей деятельности педагога-психолога</vt:lpstr>
      <vt:lpstr>Методическое оснащение кабинета (зона организационно-планирующей деятельности)</vt:lpstr>
      <vt:lpstr>Методическое оснащение кабинета  (профессиональный инструментарий)</vt:lpstr>
      <vt:lpstr>Методические материалы: -психологическое просвещение; - консультирование для родителей и педагогов; - коррекционная и развивающая работа с детьми; Картотека игр, презентаций и дидактических пособий. </vt:lpstr>
      <vt:lpstr>Зона консультативной работы</vt:lpstr>
      <vt:lpstr>Презентация PowerPoint</vt:lpstr>
      <vt:lpstr>Игротека кабинета педагога-психолога оснащена развивающими играми В. В. Воскобовича их разнообразие позволяет проводить игровые сеансы  как индивидуально, так и с подгруппой до 10 человек.</vt:lpstr>
      <vt:lpstr>Зона развивающих игр (развивающие игровые пособия В.В. Воскобовича)</vt:lpstr>
      <vt:lpstr>Развивающие игры </vt:lpstr>
      <vt:lpstr>Презентация PowerPoint</vt:lpstr>
      <vt:lpstr>Презентация PowerPoint</vt:lpstr>
      <vt:lpstr>Презентация PowerPoint</vt:lpstr>
      <vt:lpstr>Зона релаксации (песочная терапия)</vt:lpstr>
      <vt:lpstr>Презентация PowerPoint</vt:lpstr>
      <vt:lpstr>Презентация PowerPoint</vt:lpstr>
      <vt:lpstr> Уголок настроения</vt:lpstr>
      <vt:lpstr>Использование информационно-коммуникативных технологий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120</cp:revision>
  <dcterms:created xsi:type="dcterms:W3CDTF">2017-11-22T07:14:43Z</dcterms:created>
  <dcterms:modified xsi:type="dcterms:W3CDTF">2018-05-23T08:36:46Z</dcterms:modified>
</cp:coreProperties>
</file>