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436" r:id="rId3"/>
    <p:sldId id="257" r:id="rId4"/>
    <p:sldId id="455" r:id="rId5"/>
    <p:sldId id="456" r:id="rId6"/>
    <p:sldId id="452" r:id="rId7"/>
    <p:sldId id="454" r:id="rId8"/>
    <p:sldId id="448" r:id="rId9"/>
    <p:sldId id="258" r:id="rId10"/>
    <p:sldId id="259" r:id="rId11"/>
    <p:sldId id="447" r:id="rId12"/>
    <p:sldId id="444" r:id="rId13"/>
    <p:sldId id="337" r:id="rId14"/>
    <p:sldId id="449" r:id="rId15"/>
    <p:sldId id="450" r:id="rId16"/>
    <p:sldId id="451" r:id="rId17"/>
    <p:sldId id="362" r:id="rId18"/>
    <p:sldId id="371" r:id="rId19"/>
    <p:sldId id="377" r:id="rId20"/>
    <p:sldId id="387" r:id="rId21"/>
    <p:sldId id="380" r:id="rId22"/>
    <p:sldId id="378" r:id="rId23"/>
    <p:sldId id="359" r:id="rId24"/>
    <p:sldId id="321" r:id="rId25"/>
    <p:sldId id="45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5BF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3" autoAdjust="0"/>
    <p:restoredTop sz="98208" autoAdjust="0"/>
  </p:normalViewPr>
  <p:slideViewPr>
    <p:cSldViewPr>
      <p:cViewPr varScale="1">
        <p:scale>
          <a:sx n="90" d="100"/>
          <a:sy n="90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9034F-5627-4DD8-A70C-8AE2D6C1AE8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D9ED-3ABE-4F20-AE3D-015BA3DF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4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2"/>
          <p:cNvPicPr/>
          <p:nvPr/>
        </p:nvPicPr>
        <p:blipFill>
          <a:blip r:embed="rId2"/>
          <a:stretch>
            <a:fillRect/>
          </a:stretch>
        </p:blipFill>
        <p:spPr>
          <a:xfrm>
            <a:off x="5292080" y="673408"/>
            <a:ext cx="3717654" cy="14155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2348880"/>
            <a:ext cx="633670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Игровоые</a:t>
            </a:r>
            <a:r>
              <a:rPr lang="ru-RU" sz="24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В.В. </a:t>
            </a:r>
            <a:r>
              <a:rPr lang="ru-RU" sz="2400" b="1" dirty="0" err="1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Воскобовича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400" b="1" dirty="0" smtClean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Сказочные лабиринты игры».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60648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                                              «Детский сад комбинированного вида № 4 «Солнышко»</a:t>
            </a:r>
            <a:endParaRPr lang="ru-RU" sz="1600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5" y="236494"/>
            <a:ext cx="1829237" cy="16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5836" y="6021288"/>
            <a:ext cx="237626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Арамиль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362478"/>
            <a:ext cx="3370346" cy="635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Педагог-психолог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КК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Шалапугина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886265"/>
            <a:ext cx="3052239" cy="439587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Коврограф</a:t>
            </a:r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ларчик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32"/>
          <p:cNvPicPr/>
          <p:nvPr/>
        </p:nvPicPr>
        <p:blipFill>
          <a:blip r:embed="rId2"/>
          <a:stretch>
            <a:fillRect/>
          </a:stretch>
        </p:blipFill>
        <p:spPr>
          <a:xfrm>
            <a:off x="5955304" y="70932"/>
            <a:ext cx="3170976" cy="12687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2708920"/>
            <a:ext cx="38988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«Забавные буквы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Забавные цифры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веревочки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круги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квадраты-эталоны цвета»,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и цифры» и оригинальные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элементы: зажимы, кармашки.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33" y="1945517"/>
            <a:ext cx="3198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Наглядный материал </a:t>
            </a:r>
            <a:endParaRPr lang="ru-RU" sz="2000" dirty="0">
              <a:solidFill>
                <a:srgbClr val="9305B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11150" r="12200" b="18500"/>
          <a:stretch/>
        </p:blipFill>
        <p:spPr>
          <a:xfrm>
            <a:off x="3514887" y="1772816"/>
            <a:ext cx="4651070" cy="438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318" y="397167"/>
            <a:ext cx="7383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сопровождает сказочный  сюжет, путешествия, преодоление трудностей, разрешение  сложных  ситуаций,  нахождением верного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сказочные персонажи: мальчик Гео, Ворон Метр, гномы, девочка Долька, Незримка Всюсь, Филимон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Коттерфильд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Околесик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Ольга\Desktop\ВОСКОБОВИЧ\готовые герои\ге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42" y="1637104"/>
            <a:ext cx="1200638" cy="25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esktop\ВОСКОБОВИЧ\готовые герои\доль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1" y="1978862"/>
            <a:ext cx="1628775" cy="2776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Ольга\Desktop\ВОСКОБОВИЧ\готовые герои\ко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22" y="4022889"/>
            <a:ext cx="2093519" cy="2135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Ольга\Desktop\ВОСКОБОВИЧ\готовые герои\околеси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79" y="1725455"/>
            <a:ext cx="1888211" cy="18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Ольга\Desktop\ВОСКОБОВИЧ\готовые герои\ворон ме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97" y="3818278"/>
            <a:ext cx="1758973" cy="197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74633" y="1964394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мальчик Гео, </a:t>
            </a:r>
            <a:endParaRPr lang="ru-RU" dirty="0">
              <a:solidFill>
                <a:srgbClr val="9305B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6880" y="5854781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Ворон Метр</a:t>
            </a:r>
            <a:endParaRPr lang="ru-RU" dirty="0">
              <a:solidFill>
                <a:srgbClr val="9305B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549" y="4755400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девочка Долька</a:t>
            </a:r>
            <a:endParaRPr lang="ru-RU" dirty="0">
              <a:solidFill>
                <a:srgbClr val="9305B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48100" y="3591699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Незримка</a:t>
            </a:r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Всюсь</a:t>
            </a:r>
            <a:endParaRPr lang="ru-RU" dirty="0">
              <a:solidFill>
                <a:srgbClr val="9305B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9469" y="6070890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Филимон </a:t>
            </a:r>
            <a:r>
              <a:rPr lang="ru-RU" dirty="0" err="1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Коттерфильд</a:t>
            </a:r>
            <a:endParaRPr lang="ru-RU" dirty="0">
              <a:solidFill>
                <a:srgbClr val="9305B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472608" cy="10527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Сказочные гномы: </a:t>
            </a:r>
            <a:br>
              <a:rPr lang="ru-RU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20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Кохле</a:t>
            </a:r>
            <a:r>
              <a:rPr lang="ru-RU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Охле</a:t>
            </a:r>
            <a:r>
              <a:rPr lang="ru-RU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, Желе, Зеле, геле,</a:t>
            </a:r>
            <a:br>
              <a:rPr lang="ru-RU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Селе, Фи</a:t>
            </a:r>
            <a:endParaRPr lang="ru-RU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6" descr="C:\Users\Ольга\Desktop\ВОСКОБОВИЧ\готовые герои\гном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19" y="1169368"/>
            <a:ext cx="6226714" cy="5404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56232"/>
            <a:ext cx="5380798" cy="58822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  </a:t>
            </a:r>
            <a:r>
              <a:rPr lang="ru-RU" sz="24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игровизор</a:t>
            </a:r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50"/>
                </a:solidFill>
                <a:ea typeface="+mj-ea"/>
                <a:cs typeface="+mj-cs"/>
              </a:rPr>
              <a:t>–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(приложениями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игровой графический тренажер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геометрических  формах.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Средство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 графических диктантов, переноса  изображения  по клеточкам, штриховки,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моделирования и дорисовывание  геом.форм, поиск и восстановление  моделей геом.форм, штриховка и т.д.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1371" r="5724"/>
          <a:stretch/>
        </p:blipFill>
        <p:spPr>
          <a:xfrm>
            <a:off x="276511" y="256232"/>
            <a:ext cx="3204356" cy="38360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3861048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(два листа, формат А4, верхний: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пластик, нижний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разлинованный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картон, пружина).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водной основе.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от 3 до 11 лет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7" t="53774" r="9838" b="10100"/>
          <a:stretch/>
        </p:blipFill>
        <p:spPr>
          <a:xfrm>
            <a:off x="269899" y="4437112"/>
            <a:ext cx="4014069" cy="167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52565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В комплект входят 5 приложений</a:t>
            </a:r>
            <a:r>
              <a:rPr lang="ru-RU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Лабиринты цифр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Лабиринты </a:t>
            </a:r>
            <a:r>
              <a:rPr lang="ru-RU" dirty="0"/>
              <a:t>букв. Гласные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Лабиринты </a:t>
            </a:r>
            <a:r>
              <a:rPr lang="ru-RU" dirty="0"/>
              <a:t>букв. Согласные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Катя</a:t>
            </a:r>
            <a:r>
              <a:rPr lang="ru-RU" dirty="0"/>
              <a:t>, Рыжик и рыбка.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Игровой калейдоскоп.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48680"/>
            <a:ext cx="4023308" cy="271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8224" y="2708920"/>
            <a:ext cx="79081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Приложения отличаются: </a:t>
            </a:r>
            <a:endParaRPr lang="ru-RU" sz="2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Многофункциональностью </a:t>
            </a:r>
            <a:r>
              <a:rPr lang="ru-RU" dirty="0"/>
              <a:t>(один лист решает несколько образовательных задач);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Экономичностью </a:t>
            </a:r>
            <a:r>
              <a:rPr lang="ru-RU" dirty="0"/>
              <a:t>(листы с заданиями используются многократно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Неиссякаемостью </a:t>
            </a:r>
            <a:r>
              <a:rPr lang="ru-RU" dirty="0"/>
              <a:t>(неограниченное количество приложений с заданиями)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b="12201"/>
          <a:stretch/>
        </p:blipFill>
        <p:spPr>
          <a:xfrm>
            <a:off x="2555776" y="4221088"/>
            <a:ext cx="3960440" cy="237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30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671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9305BF"/>
                </a:solidFill>
                <a:latin typeface="Comic Sans MS" panose="030F0702030302020204" pitchFamily="66" charset="0"/>
              </a:rPr>
              <a:t>Игровизор</a:t>
            </a:r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</a:rPr>
              <a:t> направлен на различные аспекты детского развития: </a:t>
            </a:r>
            <a:endParaRPr lang="ru-RU" dirty="0" smtClean="0">
              <a:solidFill>
                <a:srgbClr val="9305BF"/>
              </a:solidFill>
              <a:latin typeface="Comic Sans MS" panose="030F0702030302020204" pitchFamily="66" charset="0"/>
            </a:endParaRPr>
          </a:p>
          <a:p>
            <a:r>
              <a:rPr lang="ru-RU" dirty="0" smtClean="0"/>
              <a:t>  </a:t>
            </a:r>
            <a:r>
              <a:rPr lang="ru-RU" dirty="0"/>
              <a:t>развитие творческого воображения, логического мышления, памяти; </a:t>
            </a:r>
            <a:endParaRPr lang="ru-RU" dirty="0" smtClean="0"/>
          </a:p>
          <a:p>
            <a:r>
              <a:rPr lang="ru-RU" dirty="0" smtClean="0"/>
              <a:t>  </a:t>
            </a:r>
            <a:r>
              <a:rPr lang="ru-RU" dirty="0"/>
              <a:t>формирование математических представлений; </a:t>
            </a:r>
            <a:endParaRPr lang="ru-RU" dirty="0" smtClean="0"/>
          </a:p>
          <a:p>
            <a:r>
              <a:rPr lang="ru-RU" dirty="0" smtClean="0"/>
              <a:t>  </a:t>
            </a:r>
            <a:r>
              <a:rPr lang="ru-RU" dirty="0"/>
              <a:t>подготовку к обучению чтению, </a:t>
            </a:r>
            <a:endParaRPr lang="ru-RU" dirty="0" smtClean="0"/>
          </a:p>
          <a:p>
            <a:r>
              <a:rPr lang="ru-RU" dirty="0" smtClean="0"/>
              <a:t>  </a:t>
            </a:r>
            <a:r>
              <a:rPr lang="ru-RU" dirty="0"/>
              <a:t>знакомство с окружающим миром; </a:t>
            </a:r>
            <a:endParaRPr lang="ru-RU" dirty="0" smtClean="0"/>
          </a:p>
          <a:p>
            <a:r>
              <a:rPr lang="ru-RU" dirty="0" smtClean="0"/>
              <a:t> </a:t>
            </a:r>
            <a:r>
              <a:rPr lang="ru-RU" dirty="0"/>
              <a:t>развитие навыков художественной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96600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Развивающий потенциал игровых действий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2647508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</a:rPr>
              <a:t>В играх с тренажером развивается: </a:t>
            </a:r>
            <a:endParaRPr lang="ru-RU" dirty="0" smtClean="0">
              <a:solidFill>
                <a:srgbClr val="9305BF"/>
              </a:solidFill>
              <a:latin typeface="Comic Sans MS" panose="030F0702030302020204" pitchFamily="66" charset="0"/>
            </a:endParaRPr>
          </a:p>
          <a:p>
            <a:r>
              <a:rPr lang="ru-RU" dirty="0" smtClean="0"/>
              <a:t> </a:t>
            </a:r>
            <a:r>
              <a:rPr lang="ru-RU" dirty="0"/>
              <a:t>Мелкая моторика руки, точность движений, происходит подготовка руки к письму. </a:t>
            </a:r>
            <a:endParaRPr lang="ru-RU" dirty="0" smtClean="0"/>
          </a:p>
          <a:p>
            <a:r>
              <a:rPr lang="ru-RU" dirty="0" smtClean="0"/>
              <a:t> </a:t>
            </a:r>
            <a:r>
              <a:rPr lang="ru-RU" dirty="0"/>
              <a:t>Умение учиться (принимать учебную задачу, находить пути ее решения, контролировать себя в процессе работы, достигать результата, исправить ошибку в случае необходимости.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8" t="40231" r="2894" b="20639"/>
          <a:stretch/>
        </p:blipFill>
        <p:spPr>
          <a:xfrm>
            <a:off x="683568" y="2852936"/>
            <a:ext cx="3478122" cy="3311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700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543" y="340265"/>
            <a:ext cx="2010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Вариативность</a:t>
            </a:r>
            <a:r>
              <a:rPr lang="ru-RU" sz="20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2112" y="740375"/>
            <a:ext cx="6112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для фронтальной/ подгрупповой, так и для индивидуальной работы с детьми.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к нему могут носить разную смысловую нагрузку в зависимости от образовательной задачи (согласно ФГОС 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Варианты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даются в зависимости от возраста детей.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2875" y="28756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ребенка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875" y="3429000"/>
            <a:ext cx="16578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875" y="3933056"/>
            <a:ext cx="66477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соответствие возрасту ребенка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 игровой форме, задания увлекают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заданий, создание «ситуации успеха», положительной самооценки;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многократно, упражняясь, закрепляя пройденный материал, что важно для ребенка.</a:t>
            </a: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5" y="377323"/>
            <a:ext cx="1829237" cy="16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292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3940504" cy="3087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Конструктор «</a:t>
            </a:r>
            <a:r>
              <a:rPr lang="ru-RU" sz="2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Геоконт</a:t>
            </a:r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»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770" y="1444845"/>
            <a:ext cx="4176464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  с разноцветными  резинками-паутинками, ребенок  в занимательной  форме  осваивает: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строение  геометрических  фигур, углов,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знакомится с понятиями «отрезок», «луч», «прямая» и др., 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учится работать на координатной  сетке, шифровать фигуры и строить  их в зеркальном  отражении. 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ВАЖНО:  удобно  повесить на  стену в свободном  доступе ребенка!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Ольга\Desktop\геоко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048505" cy="4096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20680" cy="41633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Конструктор «Прозрачный квадрат»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492" y="836712"/>
            <a:ext cx="4104456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 прозрачности, пластинки квадрата  можно  складывать друг на друга всей  плоскостью.  А методическая сказка «Нетающие  льдинки  озера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Айс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Сказка  о Прозрачном Квадрате»  служит  прекрасной  мотивацией для выполнения  ребенком различных  интеллектуальных  задач, усвоению  эталонов  целого и части, учит ребенка считать, в процессе игры ребенок  отвечает  на занимательные вопросы, решает  проблемные  задачи, упражняется  в моделировании и преобразовании  предметов.</a:t>
            </a:r>
          </a:p>
        </p:txBody>
      </p:sp>
      <p:pic>
        <p:nvPicPr>
          <p:cNvPr id="9" name="Содержимое 8" descr="1696578[1]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36000" y="44877"/>
            <a:ext cx="1975220" cy="2950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4730" r="14969" b="10767"/>
          <a:stretch/>
        </p:blipFill>
        <p:spPr>
          <a:xfrm>
            <a:off x="4120102" y="2388356"/>
            <a:ext cx="4031796" cy="434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266928" cy="4320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Эталонные  конструкторы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244280" cy="5949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9305BF"/>
                </a:solidFill>
              </a:rPr>
              <a:t>Игра «Фонарики  Ларчик»</a:t>
            </a:r>
          </a:p>
          <a:p>
            <a:pPr>
              <a:buNone/>
            </a:pPr>
            <a:r>
              <a:rPr lang="ru-RU" sz="2200" dirty="0" smtClean="0"/>
              <a:t>   Отличное средство  для знакомства ребенка  с эталонами  формы,  которое  можно использовать  с </a:t>
            </a:r>
            <a:r>
              <a:rPr lang="ru-RU" sz="2200" dirty="0" err="1" smtClean="0"/>
              <a:t>коврографом</a:t>
            </a:r>
            <a:r>
              <a:rPr lang="ru-RU" sz="2200" dirty="0" smtClean="0"/>
              <a:t> «Ларчик». </a:t>
            </a:r>
          </a:p>
          <a:p>
            <a:pPr>
              <a:buNone/>
            </a:pPr>
            <a:r>
              <a:rPr lang="ru-RU" sz="2200" dirty="0" smtClean="0"/>
              <a:t>   Позволяет  решать  множество  образовательных задач математического и конструктивного характера.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2888" r="1771" b="3254"/>
          <a:stretch/>
        </p:blipFill>
        <p:spPr>
          <a:xfrm>
            <a:off x="4355976" y="1484784"/>
            <a:ext cx="345638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3096344" cy="4602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Немного истории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792871"/>
            <a:ext cx="3851261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  Вадимович 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прошлом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инженер-физик, живет  в Санкт-Петербурге. </a:t>
            </a: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Им разработано  более 40  развивающих  игр и пособий.  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Толчком к изобретению  игр  послужили  двое  собственных  детей  и «пустые»  магазины  игрушек  в эпоху  «Перестройки».</a:t>
            </a:r>
          </a:p>
          <a:p>
            <a:pPr lvl="0">
              <a:buClr>
                <a:srgbClr val="B13F9A"/>
              </a:buCl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пытаясь найти альтернативу  обычным  постсоветским  игрушкам, он решил  пойти своим  путем. </a:t>
            </a:r>
          </a:p>
          <a:p>
            <a:pPr lvl="0">
              <a:buClr>
                <a:srgbClr val="B13F9A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Аналогов 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играм  за рубежом нет,  эти игры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продукт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546908" cy="5093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3970784" cy="3600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Знаковые конструкторы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6628" y="1124744"/>
            <a:ext cx="8064896" cy="2376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9305BF"/>
                </a:solidFill>
              </a:rPr>
              <a:t>   Игра «Волшебная  восьмерка 1»</a:t>
            </a:r>
          </a:p>
          <a:p>
            <a:pPr>
              <a:buNone/>
            </a:pPr>
            <a:r>
              <a:rPr lang="ru-RU" sz="2000" dirty="0" smtClean="0"/>
              <a:t>   Она может  использоваться  в качестве образца правильного  сложения  цифры, развития  внимания и самоконтроля у ребенка и др..</a:t>
            </a:r>
          </a:p>
          <a:p>
            <a:pPr>
              <a:buNone/>
            </a:pPr>
            <a:r>
              <a:rPr lang="ru-RU" sz="2000" b="1" dirty="0" smtClean="0"/>
              <a:t>   ВАЖНО:  для закрепления образа  цифры  можно  использовать  вариант конструирования  с закрытыми глазами  по словесному  описанию</a:t>
            </a:r>
            <a:r>
              <a:rPr lang="ru-RU" sz="2000" dirty="0" smtClean="0"/>
              <a:t>!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1121" r="15351" b="-275"/>
          <a:stretch/>
        </p:blipFill>
        <p:spPr>
          <a:xfrm>
            <a:off x="4969168" y="3501008"/>
            <a:ext cx="2990707" cy="307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21651" r="4851" b="21650"/>
          <a:stretch/>
        </p:blipFill>
        <p:spPr>
          <a:xfrm>
            <a:off x="201408" y="3501008"/>
            <a:ext cx="4767760" cy="299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112568" cy="4320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Эталонные  конструкторы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9712" y="908720"/>
            <a:ext cx="6044480" cy="7920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</a:t>
            </a:r>
            <a:r>
              <a:rPr lang="ru-RU" sz="2000" b="1" dirty="0" smtClean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000" b="1" dirty="0" err="1" smtClean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Логоформочки</a:t>
            </a:r>
            <a:r>
              <a:rPr lang="ru-RU" sz="2000" b="1" dirty="0" smtClean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5»  состоят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пяти  геометрических форм  ребенок  может  сконструировать  более  20 составных фигур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82914"/>
            <a:ext cx="5256584" cy="5010181"/>
          </a:xfrm>
          <a:prstGeom prst="rect">
            <a:avLst/>
          </a:prstGeom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5" y="742705"/>
            <a:ext cx="1829237" cy="16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 t="4246" r="5967" b="9016"/>
          <a:stretch/>
        </p:blipFill>
        <p:spPr>
          <a:xfrm>
            <a:off x="323528" y="3260028"/>
            <a:ext cx="3133470" cy="3253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4248472" cy="49006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Чудо-конструкторы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5040560" cy="4645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9305BF"/>
                </a:solidFill>
              </a:rPr>
              <a:t>   </a:t>
            </a:r>
            <a:r>
              <a:rPr lang="ru-RU" sz="2000" b="1" dirty="0" smtClean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Чудо-конструктор «Чудо-цветик», «Чудо-крестики»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 в игровой форме  познакомить  ребенка  с дробями, составом  десяти,  соотношением  части  и целого.  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Игра  формирует  умение  осуществлять  свои  собственные  замыслы, нестандартно мыслить.  </a:t>
            </a:r>
          </a:p>
          <a:p>
            <a:pPr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ВАЖНО:  задания  включают  в себя  конструирование  заданной  формы,  конструирование  фигурок и конструирование  на соотношение  части  и целого!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cvetik.jpg%20б[1].jpg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r="2517" b="3370"/>
          <a:stretch/>
        </p:blipFill>
        <p:spPr>
          <a:xfrm>
            <a:off x="5220072" y="3481177"/>
            <a:ext cx="259228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1512" r="15328" b="3232"/>
          <a:stretch/>
        </p:blipFill>
        <p:spPr>
          <a:xfrm>
            <a:off x="5364088" y="116632"/>
            <a:ext cx="2304256" cy="322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19056" cy="36004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Комплект «Играем в математику»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62029"/>
            <a:ext cx="8038728" cy="2592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</a:t>
            </a:r>
            <a:r>
              <a:rPr lang="ru-RU" sz="2400" b="1" dirty="0" smtClean="0">
                <a:solidFill>
                  <a:srgbClr val="9305BF"/>
                </a:solidFill>
              </a:rPr>
              <a:t>«Кораблик «Плюх-Плюх»</a:t>
            </a:r>
          </a:p>
          <a:p>
            <a:pPr>
              <a:buNone/>
            </a:pPr>
            <a:r>
              <a:rPr lang="ru-RU" sz="2400" dirty="0" smtClean="0"/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Отправляясь  в путешествие  на пятимачтовом  кораблике «Плюх-Плюхе» во главе  с Капитаном Гусем и Лягушатами-матросами, ребенок  знакомится с понятиями «много», «мало», «поровну», «высокий», «средний», «низкий». Манипулируя  цветными флажками  на мачтах, ребенок  учится  считать,  группировать.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Ольга\Desktop\кораблик плюх плюх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b="7601"/>
          <a:stretch/>
        </p:blipFill>
        <p:spPr bwMode="auto">
          <a:xfrm>
            <a:off x="611560" y="3254316"/>
            <a:ext cx="705678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426" y="310207"/>
            <a:ext cx="5770984" cy="7326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Особенности игр </a:t>
            </a:r>
            <a:r>
              <a:rPr lang="ru-RU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Воскобовича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5979" y="1244113"/>
            <a:ext cx="6408712" cy="52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200" i="1" dirty="0" smtClean="0">
                <a:solidFill>
                  <a:srgbClr val="9305BF"/>
                </a:solidFill>
                <a:latin typeface="Comic Sans MS" panose="030F0702030302020204" pitchFamily="66" charset="0"/>
              </a:rPr>
              <a:t>Ребенок  </a:t>
            </a:r>
            <a:r>
              <a:rPr lang="ru-RU" sz="3200" i="1" dirty="0">
                <a:solidFill>
                  <a:srgbClr val="9305BF"/>
                </a:solidFill>
                <a:latin typeface="Comic Sans MS" panose="030F0702030302020204" pitchFamily="66" charset="0"/>
              </a:rPr>
              <a:t>всегда  может исправить  неточности  на  своем  игровом  поле  при выполнении  заданий,  что создает  дополнительную  ситуацию  успеха!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Персонаж &quot;Филимон Коттерфильд&quot; (малый размер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8" y="4509120"/>
            <a:ext cx="1512168" cy="17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vos_06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0232" y="4259129"/>
            <a:ext cx="1259632" cy="2204864"/>
          </a:xfrm>
          <a:prstGeom prst="rect">
            <a:avLst/>
          </a:prstGeom>
        </p:spPr>
      </p:pic>
      <p:pic>
        <p:nvPicPr>
          <p:cNvPr id="6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033464" y="4653136"/>
            <a:ext cx="4626768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2132856"/>
            <a:ext cx="6624736" cy="778098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212976"/>
            <a:ext cx="6696744" cy="3442990"/>
          </a:xfrm>
          <a:prstGeom prst="rect">
            <a:avLst/>
          </a:prstGeom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829237" cy="16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78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51011"/>
            <a:ext cx="3826768" cy="562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принципы технологии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dirty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200" b="1" dirty="0" err="1" smtClean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В.В.Воскобовича</a:t>
            </a:r>
            <a:endParaRPr lang="ru-RU" sz="2200" b="1" dirty="0" smtClean="0">
              <a:solidFill>
                <a:srgbClr val="9305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«Сказочные лабиринты игры»</a:t>
            </a:r>
            <a:r>
              <a:rPr lang="ru-RU" sz="2200" dirty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rgbClr val="9305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педагогического процесса, способствующего интеллектуально-творческому развитию детей в игре.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технологии:</a:t>
            </a:r>
            <a:endParaRPr lang="ru-RU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возрастной диапазон участников игр.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Многофункциональность развивающих игр.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Сказочность.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развивающих пособий.</a:t>
            </a: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Широта использования.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потенциал каждой игры.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33485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dirty="0" smtClean="0"/>
              <a:t> Социально- </a:t>
            </a:r>
            <a:r>
              <a:rPr lang="ru-RU" dirty="0"/>
              <a:t>коммуникативное развитие;</a:t>
            </a:r>
          </a:p>
          <a:p>
            <a:pPr algn="just">
              <a:buFont typeface="+mj-lt"/>
              <a:buAutoNum type="arabicPeriod"/>
            </a:pPr>
            <a:r>
              <a:rPr lang="ru-RU" dirty="0" smtClean="0"/>
              <a:t> Познавательное </a:t>
            </a:r>
            <a:r>
              <a:rPr lang="ru-RU" dirty="0"/>
              <a:t>развитие;</a:t>
            </a:r>
          </a:p>
          <a:p>
            <a:pPr algn="just">
              <a:buFont typeface="+mj-lt"/>
              <a:buAutoNum type="arabicPeriod"/>
            </a:pPr>
            <a:r>
              <a:rPr lang="ru-RU" dirty="0" smtClean="0"/>
              <a:t> Речевое </a:t>
            </a:r>
            <a:r>
              <a:rPr lang="ru-RU" dirty="0"/>
              <a:t>развитие;</a:t>
            </a:r>
          </a:p>
          <a:p>
            <a:pPr algn="just">
              <a:buFont typeface="+mj-lt"/>
              <a:buAutoNum type="arabicPeriod"/>
            </a:pPr>
            <a:r>
              <a:rPr lang="ru-RU" dirty="0" smtClean="0"/>
              <a:t> Художественно-эстетическое </a:t>
            </a:r>
            <a:r>
              <a:rPr lang="ru-RU" dirty="0"/>
              <a:t>развитие;</a:t>
            </a:r>
          </a:p>
          <a:p>
            <a:pPr algn="just">
              <a:buFont typeface="+mj-lt"/>
              <a:buAutoNum type="arabicPeriod"/>
            </a:pPr>
            <a:r>
              <a:rPr lang="ru-RU" dirty="0" smtClean="0"/>
              <a:t> Физическое </a:t>
            </a:r>
            <a:r>
              <a:rPr lang="ru-RU" dirty="0"/>
              <a:t>развитие.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7996" y="404664"/>
            <a:ext cx="7596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Игры </a:t>
            </a:r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направлены на решение задач пяти развивающих областей ФГОС ДО: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86" y="555917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9305BF"/>
                </a:solidFill>
                <a:latin typeface="Comic Sans MS" panose="030F0702030302020204" pitchFamily="66" charset="0"/>
              </a:rPr>
              <a:t>Игры разработаны для детей разного возраста</a:t>
            </a:r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</a:rPr>
              <a:t>: </a:t>
            </a:r>
            <a:r>
              <a:rPr lang="ru-RU" dirty="0"/>
              <a:t>ранний возраст, дошкольный возраст, младший школьный возраст и для детей с ОВЗ.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4561" y="2980831"/>
            <a:ext cx="7596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305BF"/>
                </a:solidFill>
                <a:latin typeface="Comic Sans MS" panose="030F0702030302020204" pitchFamily="66" charset="0"/>
              </a:rPr>
              <a:t>Развивающие игры </a:t>
            </a:r>
            <a:r>
              <a:rPr lang="ru-RU" b="1" dirty="0" err="1">
                <a:solidFill>
                  <a:srgbClr val="9305BF"/>
                </a:solidFill>
                <a:latin typeface="Comic Sans MS" panose="030F0702030302020204" pitchFamily="66" charset="0"/>
              </a:rPr>
              <a:t>Воскобовича</a:t>
            </a:r>
            <a:r>
              <a:rPr lang="ru-RU" b="1" dirty="0">
                <a:solidFill>
                  <a:srgbClr val="9305BF"/>
                </a:solidFill>
                <a:latin typeface="Comic Sans MS" panose="030F0702030302020204" pitchFamily="66" charset="0"/>
              </a:rPr>
              <a:t>  - включают в себя 5 блоков: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 Сенсорное </a:t>
            </a:r>
            <a:r>
              <a:rPr lang="ru-RU" dirty="0"/>
              <a:t>развитие (цвет, форма, величина)</a:t>
            </a:r>
          </a:p>
          <a:p>
            <a:pPr>
              <a:buFont typeface="+mj-lt"/>
              <a:buAutoNum type="arabicPeriod"/>
            </a:pPr>
            <a:r>
              <a:rPr lang="ru-RU" dirty="0"/>
              <a:t> Интеллектуальное развитие (на основе наглядно – </a:t>
            </a:r>
            <a:r>
              <a:rPr lang="ru-RU" dirty="0" smtClean="0"/>
              <a:t>действенного</a:t>
            </a:r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мышления)</a:t>
            </a:r>
          </a:p>
          <a:p>
            <a:r>
              <a:rPr lang="ru-RU" dirty="0" smtClean="0"/>
              <a:t>3. Творческое </a:t>
            </a:r>
            <a:r>
              <a:rPr lang="ru-RU" dirty="0"/>
              <a:t>(воображение, творчество)</a:t>
            </a:r>
          </a:p>
          <a:p>
            <a:r>
              <a:rPr lang="ru-RU" dirty="0" smtClean="0"/>
              <a:t>4. Математическое </a:t>
            </a:r>
            <a:r>
              <a:rPr lang="ru-RU" dirty="0"/>
              <a:t>развитие (количество, счет, пространственные </a:t>
            </a:r>
            <a:r>
              <a:rPr lang="ru-RU" dirty="0" smtClean="0"/>
              <a:t> отношения</a:t>
            </a:r>
            <a:r>
              <a:rPr lang="ru-RU" dirty="0"/>
              <a:t>, форма, размер)</a:t>
            </a:r>
          </a:p>
          <a:p>
            <a:r>
              <a:rPr lang="ru-RU" dirty="0" smtClean="0"/>
              <a:t>5. Обучение </a:t>
            </a:r>
            <a:r>
              <a:rPr lang="ru-RU" dirty="0"/>
              <a:t>чтению, развитие </a:t>
            </a:r>
            <a:r>
              <a:rPr lang="ru-RU" dirty="0" smtClean="0"/>
              <a:t>речи.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581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omic Sans MS" panose="030F0702030302020204" pitchFamily="66" charset="0"/>
              </a:rPr>
              <a:t>Игровые средства технологии: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 Образные </a:t>
            </a:r>
            <a:r>
              <a:rPr lang="ru-RU" dirty="0"/>
              <a:t>средства (сказочные герои, сказочные сюжеты)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 Фронтальные </a:t>
            </a:r>
            <a:r>
              <a:rPr lang="ru-RU" dirty="0"/>
              <a:t>средства (</a:t>
            </a:r>
            <a:r>
              <a:rPr lang="ru-RU" dirty="0" err="1"/>
              <a:t>коврограф</a:t>
            </a:r>
            <a:r>
              <a:rPr lang="ru-RU" dirty="0"/>
              <a:t>)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 Универсальный </a:t>
            </a:r>
            <a:r>
              <a:rPr lang="ru-RU" dirty="0"/>
              <a:t>материал (приложения к </a:t>
            </a:r>
            <a:r>
              <a:rPr lang="ru-RU" dirty="0" err="1"/>
              <a:t>коврографу</a:t>
            </a:r>
            <a:r>
              <a:rPr lang="ru-RU" dirty="0"/>
              <a:t> можно использовать и на </a:t>
            </a:r>
            <a:r>
              <a:rPr lang="ru-RU" dirty="0" err="1"/>
              <a:t>ковролине</a:t>
            </a:r>
            <a:r>
              <a:rPr lang="ru-RU" dirty="0"/>
              <a:t> и на магнитной доске)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 Творческие </a:t>
            </a:r>
            <a:r>
              <a:rPr lang="ru-RU" dirty="0"/>
              <a:t>средства (альбомы)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 Графические </a:t>
            </a:r>
            <a:r>
              <a:rPr lang="ru-RU" dirty="0"/>
              <a:t>средства  (</a:t>
            </a:r>
            <a:r>
              <a:rPr lang="ru-RU" dirty="0" err="1"/>
              <a:t>игровизор</a:t>
            </a:r>
            <a:r>
              <a:rPr lang="ru-RU" dirty="0"/>
              <a:t>, </a:t>
            </a:r>
            <a:r>
              <a:rPr lang="ru-RU" dirty="0" err="1"/>
              <a:t>геовизор</a:t>
            </a:r>
            <a:r>
              <a:rPr lang="ru-RU" dirty="0"/>
              <a:t>, трафареты</a:t>
            </a:r>
            <a:r>
              <a:rPr lang="ru-RU" dirty="0" smtClean="0"/>
              <a:t>)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rgbClr val="00B050"/>
                </a:solidFill>
                <a:latin typeface="Comic Sans MS" panose="030F0702030302020204" pitchFamily="66" charset="0"/>
              </a:rPr>
              <a:t> Виды игр </a:t>
            </a:r>
            <a:r>
              <a:rPr lang="ru-RU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Воскобовича</a:t>
            </a:r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endParaRPr lang="ru-RU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ru-RU" u="sng" dirty="0" smtClean="0"/>
              <a:t>Творческое </a:t>
            </a:r>
            <a:r>
              <a:rPr lang="ru-RU" u="sng" dirty="0"/>
              <a:t>конструирование</a:t>
            </a:r>
            <a:r>
              <a:rPr lang="ru-RU" dirty="0"/>
              <a:t>  </a:t>
            </a:r>
            <a:r>
              <a:rPr lang="ru-RU" dirty="0" smtClean="0"/>
              <a:t>- </a:t>
            </a:r>
            <a:r>
              <a:rPr lang="ru-RU" dirty="0" err="1"/>
              <a:t>Логоформочки</a:t>
            </a:r>
            <a:r>
              <a:rPr lang="ru-RU" dirty="0"/>
              <a:t>, Прозрачный квадрат, </a:t>
            </a:r>
            <a:r>
              <a:rPr lang="ru-RU" dirty="0" err="1"/>
              <a:t>Геоконт</a:t>
            </a:r>
            <a:r>
              <a:rPr lang="ru-RU" dirty="0"/>
              <a:t> Великан,</a:t>
            </a:r>
          </a:p>
          <a:p>
            <a:r>
              <a:rPr lang="ru-RU" dirty="0"/>
              <a:t> </a:t>
            </a:r>
            <a:r>
              <a:rPr lang="ru-RU" u="sng" dirty="0"/>
              <a:t>Играем в математику</a:t>
            </a:r>
            <a:r>
              <a:rPr lang="ru-RU" dirty="0"/>
              <a:t>  - Волшебная восьмерка, Кораблик «Брызг-Брызг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u="sng" dirty="0"/>
              <a:t>Логика и воображение </a:t>
            </a:r>
            <a:r>
              <a:rPr lang="ru-RU" dirty="0"/>
              <a:t>–  </a:t>
            </a:r>
            <a:r>
              <a:rPr lang="ru-RU" dirty="0" err="1"/>
              <a:t>Игровизор</a:t>
            </a:r>
            <a:r>
              <a:rPr lang="ru-RU" dirty="0"/>
              <a:t>, Квадрат </a:t>
            </a:r>
            <a:r>
              <a:rPr lang="ru-RU" dirty="0" err="1"/>
              <a:t>Воскобовича</a:t>
            </a:r>
            <a:r>
              <a:rPr lang="ru-RU" dirty="0"/>
              <a:t>, </a:t>
            </a:r>
            <a:r>
              <a:rPr lang="ru-RU" dirty="0" err="1"/>
              <a:t>Коврограф</a:t>
            </a:r>
            <a:r>
              <a:rPr lang="ru-RU" dirty="0"/>
              <a:t> «Ларчик»</a:t>
            </a:r>
          </a:p>
          <a:p>
            <a:r>
              <a:rPr lang="ru-RU" u="sng" dirty="0"/>
              <a:t>Чтение через игру</a:t>
            </a:r>
            <a:r>
              <a:rPr lang="ru-RU" dirty="0"/>
              <a:t> – Конструктор букв,  Забавные </a:t>
            </a:r>
            <a:r>
              <a:rPr lang="ru-RU" dirty="0" smtClean="0"/>
              <a:t>буквы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16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340768"/>
            <a:ext cx="52565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 </a:t>
            </a:r>
            <a:r>
              <a:rPr lang="ru-RU" sz="2000" dirty="0"/>
              <a:t>Развитие у ребенка познавательного интереса и исследовательской деятельности.</a:t>
            </a:r>
          </a:p>
          <a:p>
            <a:r>
              <a:rPr lang="ru-RU" sz="2000" b="1" dirty="0"/>
              <a:t>- </a:t>
            </a:r>
            <a:r>
              <a:rPr lang="ru-RU" sz="2000" dirty="0"/>
              <a:t>Развитие наблюдательности, воображения, памяти, внимания, мышления и творчества.</a:t>
            </a:r>
          </a:p>
          <a:p>
            <a:r>
              <a:rPr lang="ru-RU" sz="2000" dirty="0"/>
              <a:t>- Гармоничное развитие у детей эмоционально-образного и логического начал.</a:t>
            </a:r>
          </a:p>
          <a:p>
            <a:r>
              <a:rPr lang="ru-RU" sz="2000" dirty="0"/>
              <a:t>- Формирование базисных представлений об окружающем мире, математических понятиях, звукобуквенных явлениях.</a:t>
            </a:r>
          </a:p>
          <a:p>
            <a:r>
              <a:rPr lang="ru-RU" sz="2000" b="1" dirty="0"/>
              <a:t>- </a:t>
            </a:r>
            <a:r>
              <a:rPr lang="ru-RU" sz="2000" dirty="0"/>
              <a:t>Развитие мелкой моторики.</a:t>
            </a:r>
            <a:endParaRPr lang="ru-RU" sz="20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Цели занятий с игровыми материалами В. В. </a:t>
            </a:r>
            <a:r>
              <a:rPr lang="ru-RU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Воскобовича</a:t>
            </a:r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517232" y="4921229"/>
            <a:ext cx="4626768" cy="1916832"/>
          </a:xfrm>
          <a:prstGeom prst="rect">
            <a:avLst/>
          </a:prstGeom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500559"/>
            <a:ext cx="1944216" cy="16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48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7776864" cy="4846320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Сказочное универсальное средство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«Предметно-развивающая среда «Фиолетовый лес»»</a:t>
            </a:r>
            <a:r>
              <a:rPr lang="ru-RU" dirty="0"/>
              <a:t>,</a:t>
            </a:r>
          </a:p>
          <a:p>
            <a:r>
              <a:rPr lang="ru-RU" dirty="0"/>
              <a:t>2. Предметные универсальные средства - комплекс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«</a:t>
            </a:r>
            <a:r>
              <a:rPr lang="ru-RU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Коврограф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 Ларчик» </a:t>
            </a:r>
            <a:r>
              <a:rPr lang="ru-RU" dirty="0"/>
              <a:t>и комплект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«</a:t>
            </a:r>
            <a:r>
              <a:rPr lang="ru-RU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МиниЛарчик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»,</a:t>
            </a:r>
          </a:p>
          <a:p>
            <a:r>
              <a:rPr lang="ru-RU" dirty="0"/>
              <a:t>3. Графическое универсальное средство - Игровой графический тренажер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«</a:t>
            </a:r>
            <a:r>
              <a:rPr lang="ru-RU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Игровизор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76672"/>
            <a:ext cx="6359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К универсальному 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средствам </a:t>
            </a: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относятся:</a:t>
            </a:r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0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94"/>
            <a:ext cx="7242048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«Фиолетовый лес»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35896" y="5949280"/>
            <a:ext cx="341744" cy="17688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Ольга\Desktop\ле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4207"/>
            <a:ext cx="5274880" cy="336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95" y="677366"/>
            <a:ext cx="8201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         Задачи</a:t>
            </a:r>
            <a:r>
              <a:rPr lang="ru-RU" dirty="0">
                <a:solidFill>
                  <a:srgbClr val="7030A0"/>
                </a:solidFill>
              </a:rPr>
              <a:t>, которые мы можем решать: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Ознакомление </a:t>
            </a:r>
            <a:r>
              <a:rPr lang="ru-RU" dirty="0"/>
              <a:t>детей с окружающим миром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i="1" dirty="0" smtClean="0"/>
              <a:t>(</a:t>
            </a:r>
            <a:r>
              <a:rPr lang="ru-RU" i="1" dirty="0"/>
              <a:t>времена года, </a:t>
            </a:r>
            <a:r>
              <a:rPr lang="ru-RU" i="1" dirty="0" smtClean="0"/>
              <a:t>природные </a:t>
            </a:r>
            <a:r>
              <a:rPr lang="ru-RU" i="1" dirty="0"/>
              <a:t>явления, растительный и животный мир);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Развитие </a:t>
            </a:r>
            <a:r>
              <a:rPr lang="ru-RU" dirty="0"/>
              <a:t>познавательных процессов </a:t>
            </a:r>
            <a:endParaRPr lang="ru-RU" dirty="0" smtClean="0"/>
          </a:p>
          <a:p>
            <a:r>
              <a:rPr lang="ru-RU" i="1" dirty="0"/>
              <a:t> </a:t>
            </a:r>
            <a:r>
              <a:rPr lang="ru-RU" i="1" dirty="0" smtClean="0"/>
              <a:t>   (</a:t>
            </a:r>
            <a:r>
              <a:rPr lang="ru-RU" i="1" dirty="0"/>
              <a:t>пространственное </a:t>
            </a:r>
            <a:r>
              <a:rPr lang="ru-RU" i="1" dirty="0" smtClean="0"/>
              <a:t>мышление, внимание</a:t>
            </a:r>
            <a:r>
              <a:rPr lang="ru-RU" i="1" dirty="0"/>
              <a:t>, память, </a:t>
            </a:r>
            <a:endParaRPr lang="ru-RU" i="1" dirty="0" smtClean="0"/>
          </a:p>
          <a:p>
            <a:r>
              <a:rPr lang="ru-RU" i="1" dirty="0"/>
              <a:t> </a:t>
            </a:r>
            <a:r>
              <a:rPr lang="ru-RU" i="1" dirty="0" smtClean="0"/>
              <a:t>   творческое </a:t>
            </a:r>
            <a:r>
              <a:rPr lang="ru-RU" i="1" dirty="0"/>
              <a:t>воображение);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Развитие </a:t>
            </a:r>
            <a:r>
              <a:rPr lang="ru-RU" dirty="0"/>
              <a:t>способностей к анализу, сравнению, обобщению, </a:t>
            </a:r>
            <a:r>
              <a:rPr lang="ru-RU" dirty="0" err="1" smtClean="0"/>
              <a:t>сериации</a:t>
            </a:r>
            <a:r>
              <a:rPr lang="ru-RU" dirty="0" smtClean="0"/>
              <a:t>, классификации.</a:t>
            </a:r>
            <a:endParaRPr lang="ru-RU" dirty="0"/>
          </a:p>
          <a:p>
            <a:pPr algn="just"/>
            <a:r>
              <a:rPr lang="ru-RU" dirty="0"/>
              <a:t>- </a:t>
            </a:r>
            <a:r>
              <a:rPr lang="ru-RU" dirty="0" smtClean="0"/>
              <a:t>  Развитию речи</a:t>
            </a:r>
            <a:r>
              <a:rPr lang="ru-RU" dirty="0"/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3262689"/>
            <a:ext cx="2592288" cy="325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Фиолетовый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 достаточно хорошо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активизирует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детское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хорошо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влияет на нервную систему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 творческий потенциал.</a:t>
            </a:r>
            <a:endParaRPr lang="ru-RU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919" y="10990"/>
            <a:ext cx="7200800" cy="59335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Игровой комплекс «</a:t>
            </a:r>
            <a:r>
              <a:rPr lang="ru-RU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Коврограф</a:t>
            </a:r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«Ларчик»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C:\Users\1\Desktop\игры Воскобовича фото\DSC0208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6200000">
            <a:off x="3966251" y="2573254"/>
            <a:ext cx="415905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587" y="611826"/>
            <a:ext cx="8605464" cy="872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Коврограф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«Ларчик»-это игровое поле 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ковролина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наглядный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универсальным так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способствует: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587" y="1364502"/>
            <a:ext cx="8605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процессов 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(память,  внимание 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, воображение).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, речевые 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предпосылки.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059" y="2617961"/>
            <a:ext cx="4010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коврографа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разделено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сеткой,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помогает знакомить детей с пространственными и количественными отношениями и облегчает построение геометрических контуров и облегчает в дальнейшем ориентировку детей в тетрадях в клетку, позволяет увидеть границу клеток их расположение.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знакомятся с такими понятиями, как вертикаль, горизонталь, диагональ. Учатся ориентироваться на плоскости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2179</TotalTime>
  <Words>1279</Words>
  <Application>Microsoft Office PowerPoint</Application>
  <PresentationFormat>Экран (4:3)</PresentationFormat>
  <Paragraphs>164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Презентация PowerPoint</vt:lpstr>
      <vt:lpstr>Немного истории</vt:lpstr>
      <vt:lpstr>принципы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«Фиолетовый лес»</vt:lpstr>
      <vt:lpstr>Игровой комплекс «Коврограф «Ларчик»</vt:lpstr>
      <vt:lpstr>Коврограф ларчик</vt:lpstr>
      <vt:lpstr>Презентация PowerPoint</vt:lpstr>
      <vt:lpstr>Сказочные гномы:  Кохле, Охле, Желе, Зеле, геле,  Селе, Фи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Конструктор «Геоконт»</vt:lpstr>
      <vt:lpstr>Конструктор «Прозрачный квадрат»</vt:lpstr>
      <vt:lpstr>Эталонные  конструкторы</vt:lpstr>
      <vt:lpstr>Знаковые конструкторы</vt:lpstr>
      <vt:lpstr>Эталонные  конструкторы</vt:lpstr>
      <vt:lpstr>Чудо-конструкторы</vt:lpstr>
      <vt:lpstr>Комплект «Играем в математику»</vt:lpstr>
      <vt:lpstr>Особенности игр Воскобовича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 интеллектуально-творческого  развития  «Сказочные лабиринты  игры» Вячеслава Вадимовича Воскобовича</dc:title>
  <dc:creator>1</dc:creator>
  <cp:lastModifiedBy>Психолог</cp:lastModifiedBy>
  <cp:revision>203</cp:revision>
  <dcterms:created xsi:type="dcterms:W3CDTF">2015-01-01T13:11:28Z</dcterms:created>
  <dcterms:modified xsi:type="dcterms:W3CDTF">2020-05-21T14:47:46Z</dcterms:modified>
</cp:coreProperties>
</file>