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63" r:id="rId5"/>
    <p:sldId id="265" r:id="rId6"/>
    <p:sldId id="261" r:id="rId7"/>
    <p:sldId id="262" r:id="rId8"/>
    <p:sldId id="258" r:id="rId9"/>
    <p:sldId id="266" r:id="rId10"/>
    <p:sldId id="267" r:id="rId11"/>
    <p:sldId id="284" r:id="rId12"/>
    <p:sldId id="286" r:id="rId13"/>
    <p:sldId id="285" r:id="rId14"/>
    <p:sldId id="268" r:id="rId15"/>
    <p:sldId id="269" r:id="rId16"/>
    <p:sldId id="270" r:id="rId17"/>
    <p:sldId id="289" r:id="rId18"/>
    <p:sldId id="271" r:id="rId19"/>
    <p:sldId id="277" r:id="rId20"/>
    <p:sldId id="278" r:id="rId21"/>
    <p:sldId id="279" r:id="rId22"/>
    <p:sldId id="288" r:id="rId23"/>
    <p:sldId id="274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FF"/>
    <a:srgbClr val="3333FF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16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7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4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9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3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20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2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911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49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159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0B2E-FF86-484A-9377-336D7A2D08E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968E-2362-4078-8CEA-A44C96BB1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liveinternet.ru/journal_proc.php?action=redirect&amp;url=//img1.liveinternet.ru/images/attach/c/6/90/322/90322107_large_4979214_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liveinternet.ru/journal_proc.php?action=redirect&amp;url=//img0.liveinternet.ru/images/attach/c/6/90/322/90322110_large_4979214_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liveinternet.ru/journal_proc.php?action=redirect&amp;url=//img1.liveinternet.ru/images/attach/c/6/90/322/90322115_large_4979214_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www.liveinternet.ru/journal_proc.php?action=redirect&amp;url=//img1.liveinternet.ru/images/attach/c/6/90/322/90322117_large_4979214_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709" y="1820368"/>
            <a:ext cx="9144000" cy="16557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3333FF"/>
                </a:solidFill>
                <a:latin typeface="Century" panose="02040604050505020304" pitchFamily="18" charset="0"/>
              </a:rPr>
              <a:t>Развитие</a:t>
            </a:r>
          </a:p>
          <a:p>
            <a:r>
              <a:rPr lang="ru-RU" sz="6000" dirty="0" smtClean="0">
                <a:solidFill>
                  <a:srgbClr val="3333FF"/>
                </a:solidFill>
                <a:latin typeface="Century" panose="02040604050505020304" pitchFamily="18" charset="0"/>
              </a:rPr>
              <a:t> зрительной  памяти у детей  4-5 лет</a:t>
            </a:r>
            <a:endParaRPr lang="ru-RU" sz="6000" dirty="0">
              <a:solidFill>
                <a:srgbClr val="3333FF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2727" y="5042098"/>
            <a:ext cx="4740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Шалапугина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3330" y="569783"/>
            <a:ext cx="8534399" cy="6826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  <a:endParaRPr lang="ru-RU" sz="2000" dirty="0"/>
          </a:p>
        </p:txBody>
      </p:sp>
      <p:pic>
        <p:nvPicPr>
          <p:cNvPr id="15362" name="Picture 2" descr="https://mlmco.net/img/photos/b036b18d1a3cab727b26ad4f864183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3" y="254400"/>
            <a:ext cx="2772887" cy="277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3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241982/slides/slide_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31" t="17594" b="11022"/>
          <a:stretch/>
        </p:blipFill>
        <p:spPr bwMode="auto">
          <a:xfrm>
            <a:off x="7526005" y="1803627"/>
            <a:ext cx="4332298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layer.myshared.ru/4/241982/slides/slide_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462"/>
          <a:stretch/>
        </p:blipFill>
        <p:spPr bwMode="auto">
          <a:xfrm>
            <a:off x="2981337" y="298194"/>
            <a:ext cx="6930390" cy="876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9381" y="1573181"/>
            <a:ext cx="7053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содержание двигательной памяти. Движения становятся сложными, включают несколько компонентов. </a:t>
            </a:r>
          </a:p>
        </p:txBody>
      </p:sp>
      <p:pic>
        <p:nvPicPr>
          <p:cNvPr id="15366" name="Picture 6" descr="Шаблоны грамот и дипломов на выпускной в детском садике | Детски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38" y="2899955"/>
            <a:ext cx="6182812" cy="3447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389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8" y="1027929"/>
            <a:ext cx="11451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</a:rPr>
              <a:t>Развитие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зрительной памяти </a:t>
            </a:r>
            <a:r>
              <a:rPr lang="ru-RU" sz="2000" dirty="0">
                <a:latin typeface="Arial" panose="020B0604020202020204" pitchFamily="34" charset="0"/>
              </a:rPr>
              <a:t>оцениваем с помощью предъявления ребенку 10 карточек с изображением простых и хорошо знакомых ему предметов. Ребенок озвучивает название изображенного предмета, после чего карточку переворачиваем изображением вниз. Когда все 10 карточек будут перевернуты, просим ребенка назвать и открыть те, которые он запомнил.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3933" y="334879"/>
            <a:ext cx="6817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Roboto"/>
              </a:rPr>
              <a:t>Оценка уровня развития памяти</a:t>
            </a:r>
          </a:p>
        </p:txBody>
      </p:sp>
      <p:pic>
        <p:nvPicPr>
          <p:cNvPr id="12290" name="Picture 2" descr="http://detki.guru/wp-content/uploads/2016/10/didakticheskaja-ig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9" y="3221281"/>
            <a:ext cx="4676403" cy="342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5305" y="3387280"/>
            <a:ext cx="4952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Нормой для детей четырех или пяти лет является воспроизведение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5–6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предметов.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249" y="2773326"/>
            <a:ext cx="5002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6600"/>
                </a:solidFill>
                <a:latin typeface="Roboto"/>
              </a:rPr>
              <a:t>Дидактическая игра на проверку памяти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13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805" y="323142"/>
            <a:ext cx="9955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мышечную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оцениваем с помощь повтора несложных движений, которые демонстрируем ребенку: хлопок, постучать в дверь, топнуть ногой, взять книгу. Всего 5–6 действий.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941" y="2851694"/>
            <a:ext cx="386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дети в 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воспроизводят весь ряд полностью.</a:t>
            </a:r>
          </a:p>
        </p:txBody>
      </p:sp>
      <p:pic>
        <p:nvPicPr>
          <p:cNvPr id="13314" name="Picture 2" descr="https://ds04.infourok.ru/uploads/ex/0193/0014606a-9955d781/hello_html_m74920c0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4" y="2413485"/>
            <a:ext cx="5680362" cy="4226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879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624030"/>
            <a:ext cx="11376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развития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памяти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просим ребенка внимательно прослушать ряд слов, а затем повторить то, что заполнил (последовательность значение не имеет). Ребенку зачитывают 10 простых слов: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зонт, куст, стол, гвоздь, гриб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мяч, кукла, стул, радуга, дом.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825" y="2497521"/>
            <a:ext cx="50272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возрастным нормативам, ребенок 5 лет в норме запоминает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4–5 слова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же тест можно провести с использованием числового ряда, состоящего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5–6 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цифр. Пятилетки легко воспроизводят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3–4 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ds04.infourok.ru/uploads/ex/086a/000ab6c9-5c8faf68/img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89" t="52835" r="1915" b="1970"/>
          <a:stretch/>
        </p:blipFill>
        <p:spPr bwMode="auto">
          <a:xfrm>
            <a:off x="661057" y="2296369"/>
            <a:ext cx="5844641" cy="3941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656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собы развития зрительной памяти у детей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38" r="4618" b="1159"/>
          <a:stretch/>
        </p:blipFill>
        <p:spPr bwMode="auto">
          <a:xfrm>
            <a:off x="1113520" y="1454112"/>
            <a:ext cx="9498233" cy="511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пособы развития зрительной памяти у детей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12" r="18297" b="82857"/>
          <a:stretch/>
        </p:blipFill>
        <p:spPr bwMode="auto">
          <a:xfrm>
            <a:off x="3466279" y="273270"/>
            <a:ext cx="510770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9989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rifllame.ru/wp-content/uploads/2017/12/5638542-531x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24" y="1680091"/>
            <a:ext cx="5537285" cy="3230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detki.guru/wp-content/uploads/2016/10/igra-10-predmetov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0" t="5739" r="17723" b="6330"/>
          <a:stretch/>
        </p:blipFill>
        <p:spPr bwMode="auto">
          <a:xfrm>
            <a:off x="510638" y="1680091"/>
            <a:ext cx="4564248" cy="3230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6563" y="5259228"/>
            <a:ext cx="11186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можно менять, предлагая ребенку запомнить не «подарок», а название страны (города), где он «покупал» подарки.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список для детей 5 лет должен содержать не менее 4-5 пунктов.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638" y="373642"/>
            <a:ext cx="11412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Roboto"/>
              </a:rPr>
              <a:t>Карточки на запоминание </a:t>
            </a:r>
            <a:r>
              <a:rPr lang="ru-RU" sz="2400" dirty="0">
                <a:latin typeface="Roboto"/>
              </a:rPr>
              <a:t>— отличный способ развивать зрительную память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110142"/>
            <a:ext cx="4381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Игра 10 предметов для детей 4-5 лет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23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9214_3 (549x700, 359Kb)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4" r="-235" b="2346"/>
          <a:stretch/>
        </p:blipFill>
        <p:spPr bwMode="auto">
          <a:xfrm>
            <a:off x="2848304" y="367862"/>
            <a:ext cx="5259813" cy="636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687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9214_4 (546x700, 350Kb)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33"/>
          <a:stretch/>
        </p:blipFill>
        <p:spPr bwMode="auto">
          <a:xfrm>
            <a:off x="2850859" y="94593"/>
            <a:ext cx="5525886" cy="651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725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9214_5 (548x700, 363Kb)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5"/>
          <a:stretch/>
        </p:blipFill>
        <p:spPr bwMode="auto">
          <a:xfrm>
            <a:off x="742950" y="262757"/>
            <a:ext cx="5016719" cy="637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4979214_6 (545x700, 312Kb)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18"/>
          <a:stretch/>
        </p:blipFill>
        <p:spPr bwMode="auto">
          <a:xfrm>
            <a:off x="6212106" y="189512"/>
            <a:ext cx="5191125" cy="652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5875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b77/0007e72e-a1982db6/img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33" t="23867" r="16296" b="3277"/>
          <a:stretch/>
        </p:blipFill>
        <p:spPr bwMode="auto">
          <a:xfrm>
            <a:off x="8918089" y="3033657"/>
            <a:ext cx="3134061" cy="370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fs00.infourok.ru/images/doc/120/141411/img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5" t="4058" r="6748" b="5994"/>
          <a:stretch/>
        </p:blipFill>
        <p:spPr bwMode="auto">
          <a:xfrm>
            <a:off x="215449" y="2071544"/>
            <a:ext cx="5744584" cy="4292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0798" y="350527"/>
            <a:ext cx="8775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800" dirty="0" smtClean="0">
                <a:solidFill>
                  <a:srgbClr val="01A9FF"/>
                </a:solidFill>
                <a:latin typeface="ProximaNova"/>
                <a:ea typeface="Times New Roman" panose="02020603050405020304" pitchFamily="18" charset="0"/>
                <a:cs typeface="Times New Roman" panose="02020603050405020304" pitchFamily="18" charset="0"/>
              </a:rPr>
              <a:t>Игры и упражнения, способствующие развитию памяти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0039" y="1467468"/>
            <a:ext cx="3335880" cy="4058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40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15/314183/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79" t="14388" r="47984" b="19022"/>
          <a:stretch/>
        </p:blipFill>
        <p:spPr bwMode="auto">
          <a:xfrm>
            <a:off x="1017607" y="1779821"/>
            <a:ext cx="3991753" cy="4295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9319" y="1969825"/>
            <a:ext cx="6170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</a:rPr>
              <a:t>Память – это способность запоминать то, что мы видим, слышим, говорим и делаем, сохранять все это и в нужный момент воспроизводить.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7607" y="727352"/>
            <a:ext cx="10732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Open Sans"/>
              </a:rPr>
              <a:t>Характеристика памяти как познавательного процесса 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21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0.liveinternet.ru/images/attach/c/8/100/648/100648594_large_Zhukova_Razvivaem_pamyat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1" t="9367" r="2780" b="3357"/>
          <a:stretch/>
        </p:blipFill>
        <p:spPr bwMode="auto">
          <a:xfrm>
            <a:off x="1032268" y="1138206"/>
            <a:ext cx="4433111" cy="5326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5315" y="315570"/>
            <a:ext cx="9477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800" dirty="0">
                <a:solidFill>
                  <a:srgbClr val="CC0066"/>
                </a:solidFill>
                <a:latin typeface="ProximaNova"/>
                <a:ea typeface="Times New Roman" panose="02020603050405020304" pitchFamily="18" charset="0"/>
                <a:cs typeface="Times New Roman" panose="02020603050405020304" pitchFamily="18" charset="0"/>
              </a:rPr>
              <a:t>Игры и упражнения, способствующие развитию памяти</a:t>
            </a:r>
            <a:endParaRPr lang="ru-RU" sz="2400" dirty="0">
              <a:solidFill>
                <a:srgbClr val="CC0066"/>
              </a:solidFill>
            </a:endParaRPr>
          </a:p>
        </p:txBody>
      </p:sp>
      <p:pic>
        <p:nvPicPr>
          <p:cNvPr id="6" name="Picture 2" descr="http://dddeti.ru/images/kkdsqt6snt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1" y="1153943"/>
            <a:ext cx="4032759" cy="531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004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03" y="361335"/>
            <a:ext cx="5975131" cy="1720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Что </a:t>
            </a:r>
            <a:r>
              <a:rPr lang="ru-RU" b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поменялось?</a:t>
            </a:r>
            <a:endParaRPr lang="ru-RU" sz="1400" dirty="0">
              <a:solidFill>
                <a:srgbClr val="CC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понадобиться несколько (5-8) игрушек или любых фигурок. Разложите их на столе и дайте ребенку рассмотреть. После чего он должен отвернуться, а вы уберете, добавите, замените одну из них или поменяете местами. Естественно его задача определить, что изменилось.</a:t>
            </a:r>
            <a:endParaRPr lang="ru-RU" dirty="0"/>
          </a:p>
        </p:txBody>
      </p:sp>
      <p:pic>
        <p:nvPicPr>
          <p:cNvPr id="7170" name="Picture 2" descr="https://ds04.infourok.ru/uploads/ex/1322/000556c9-98269536/640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2" y="211385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razvivalki.ru/images/5002acc1a13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1" y="2113851"/>
            <a:ext cx="5297213" cy="463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0924" y="455896"/>
            <a:ext cx="3663695" cy="315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Упражнение: Нарисуй по памяти</a:t>
            </a:r>
            <a:endParaRPr lang="ru-RU" sz="1400" dirty="0">
              <a:solidFill>
                <a:srgbClr val="CC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8842" y="855195"/>
            <a:ext cx="5591503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 его сводится к тому, что вы показываете ребенку лист, на котором изображены простые фигурки или узоры, он смотрит, а потом пытается нарисовать по памяти.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91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2do6.ru/uploads/posts/2015-10/1445350203_test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" t="2626" r="12834" b="2375"/>
          <a:stretch/>
        </p:blipFill>
        <p:spPr bwMode="auto">
          <a:xfrm>
            <a:off x="441434" y="557050"/>
            <a:ext cx="4141078" cy="5399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Рисунок 2" descr="https://ot2do6.ru/uploads/posts/2015-10/1445350203_test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4" t="24971" r="12835" b="26892"/>
          <a:stretch/>
        </p:blipFill>
        <p:spPr bwMode="auto">
          <a:xfrm>
            <a:off x="4908331" y="399393"/>
            <a:ext cx="6586537" cy="6019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3557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259" y="973522"/>
            <a:ext cx="114834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Развиваем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, играя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</a:rPr>
              <a:t>для детей 4-5 лет основным видом деятельности все еще остается игра, ее и используем как основной метод развития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Ребенок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быстрее</a:t>
            </a:r>
            <a:r>
              <a:rPr lang="ru-RU" dirty="0"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лучше запоминает значимую (интересную) и понятную для него информацию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поэтому тренируйте память с учетом интересов и знаний ваших воспитанников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Старайтесь создать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сильную мотивацию (стимул) для запоминания: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соревнование, поощрение с учетом интересов и ценностей ребенка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Помните, чем ярче впечатление от информации или события, тем сильнее оно запоминается.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Информация</a:t>
            </a:r>
            <a:r>
              <a:rPr lang="ru-RU" dirty="0">
                <a:latin typeface="Arial" panose="020B0604020202020204" pitchFamily="34" charset="0"/>
              </a:rPr>
              <a:t>, используемая ребенком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в деятельности, запомниться продуктивнее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</a:rPr>
              <a:t> Поэтому предлагайте ему сравнивать, сопоставлять и просто использовать полученную информацию в своей деятельности: играх, рисовании.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Один из законов памяти гласит: </a:t>
            </a:r>
            <a:r>
              <a:rPr lang="ru-RU" i="1" dirty="0">
                <a:latin typeface="Arial" panose="020B0604020202020204" pitchFamily="34" charset="0"/>
              </a:rPr>
              <a:t>средина всегда запоминается хуже, чем начало и концовка, поэтому уделите ее запоминанию больше времени </a:t>
            </a:r>
            <a:r>
              <a:rPr lang="ru-RU" dirty="0">
                <a:latin typeface="Arial" panose="020B0604020202020204" pitchFamily="34" charset="0"/>
              </a:rPr>
              <a:t>и сил.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И еще один важный нюанс: память является продуктом работы мозга. Мозгу для активной деятельности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нужно питание: кислород, глюкоза, витамины и другие важные вещества</a:t>
            </a:r>
            <a:r>
              <a:rPr lang="ru-RU" dirty="0">
                <a:latin typeface="Arial" panose="020B0604020202020204" pitchFamily="34" charset="0"/>
              </a:rPr>
              <a:t>. Поэтому для ребенка так важны прогулки на свежем воздухе, </a:t>
            </a:r>
            <a:r>
              <a:rPr lang="ru-RU" dirty="0" smtClean="0">
                <a:latin typeface="Arial" panose="020B0604020202020204" pitchFamily="34" charset="0"/>
              </a:rPr>
              <a:t>хорошее </a:t>
            </a:r>
            <a:r>
              <a:rPr lang="ru-RU" dirty="0">
                <a:latin typeface="Arial" panose="020B0604020202020204" pitchFamily="34" charset="0"/>
              </a:rPr>
              <a:t>питание, содержащее растительные масла, твердые сыры, </a:t>
            </a:r>
            <a:r>
              <a:rPr lang="ru-RU" dirty="0" err="1">
                <a:latin typeface="Arial" panose="020B0604020202020204" pitchFamily="34" charset="0"/>
              </a:rPr>
              <a:t>цельнозерновые</a:t>
            </a:r>
            <a:r>
              <a:rPr lang="ru-RU" dirty="0">
                <a:latin typeface="Arial" panose="020B0604020202020204" pitchFamily="34" charset="0"/>
              </a:rPr>
              <a:t> продукты, жирные сорта рыбы, бобовые, фрукты и овощи.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2536" y="239878"/>
            <a:ext cx="10410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Roboto"/>
              </a:rPr>
              <a:t>Рекомендации по развитию памяти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2855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73a171de0c23fcd817bb93f14da86c13/img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2" t="6513" r="2375" b="72269"/>
          <a:stretch/>
        </p:blipFill>
        <p:spPr bwMode="auto">
          <a:xfrm>
            <a:off x="3051685" y="2587741"/>
            <a:ext cx="6306207" cy="1061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5740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720" y="848227"/>
            <a:ext cx="56605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запоминаемого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образная,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эмоциональная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двигательная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словесная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837" y="245216"/>
            <a:ext cx="996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памяти принято выделять по разным </a:t>
            </a:r>
            <a:r>
              <a:rPr lang="ru-RU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 </a:t>
            </a:r>
            <a:endParaRPr lang="ru-RU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98131" y="1069662"/>
            <a:ext cx="4643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способа запоминания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логическая; </a:t>
            </a:r>
          </a:p>
          <a:p>
            <a:r>
              <a:rPr 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механическая.</a:t>
            </a:r>
            <a:endParaRPr 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1423" y="381456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сознательно поставленной цели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запомнить: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непроизвольной </a:t>
            </a:r>
            <a:endParaRPr lang="ru-RU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произвольной</a:t>
            </a:r>
            <a:r>
              <a:rPr lang="ru-RU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720" y="4307010"/>
            <a:ext cx="52823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длительности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материала: </a:t>
            </a:r>
          </a:p>
          <a:p>
            <a:pPr algn="just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долговременной  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кратковременной.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27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62" y="2193565"/>
            <a:ext cx="60801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ребенок чаще всего не ставит перед собой осознанных целей что-либо запомнить.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Запоминание и припоминание происходят независимо от его воли и сознания.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Они осуществляются в деятельности и зависят от ее характера.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запоминает то, на что было направлено его внимание в деятельности, что произвело на него впечатление, что было интересно.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409" y="414391"/>
            <a:ext cx="1037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дошкольного возраста преобладает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непроизвольная память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дошкольника сохраняется зависимость запоминания материала от таких его особенностей, как эмоциональная привлекательность, яркость,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прерывистость действия, движение, контраст и пр.</a:t>
            </a:r>
          </a:p>
        </p:txBody>
      </p:sp>
      <p:pic>
        <p:nvPicPr>
          <p:cNvPr id="21506" name="Picture 2" descr="дети играют в детском саду - Google Търсене | Детские картинк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369" y="2299064"/>
            <a:ext cx="5481614" cy="389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80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3238" y="1728702"/>
            <a:ext cx="54615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Это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самое важное новообразование 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данного возраста.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Ребенок длительное время запоминал </a:t>
            </a:r>
            <a:r>
              <a:rPr lang="ru-RU" sz="2000" b="1" i="1" dirty="0">
                <a:solidFill>
                  <a:srgbClr val="222222"/>
                </a:solidFill>
                <a:latin typeface="Arial" panose="020B0604020202020204" pitchFamily="34" charset="0"/>
              </a:rPr>
              <a:t>неосознанно 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или </a:t>
            </a:r>
            <a:r>
              <a:rPr lang="ru-RU" sz="2000" b="1" i="1" dirty="0">
                <a:solidFill>
                  <a:srgbClr val="222222"/>
                </a:solidFill>
                <a:latin typeface="Arial" panose="020B0604020202020204" pitchFamily="34" charset="0"/>
              </a:rPr>
              <a:t>автоматически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ru-RU" sz="20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Вернее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сказать, у него запоминалось само собой, без всяческих усилий с его стороны или влияния окружающих.</a:t>
            </a:r>
          </a:p>
          <a:p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Постепенно, как правило, 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к 4–5 годам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, дети научаются регулировать процесс запоминания: 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подчинять его своей воле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(запоминать то, что ему интересно, значимо) или воле окружающих (запоминать то, что просили запомнить). Это управление процессом и есть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произвольность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8543" y="491933"/>
            <a:ext cx="6461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Roboto"/>
              </a:rPr>
              <a:t>Особенности развития памяти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1354" y="1078613"/>
            <a:ext cx="3606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66"/>
                </a:solidFill>
                <a:latin typeface="Roboto"/>
              </a:rPr>
              <a:t>Произвольность</a:t>
            </a:r>
          </a:p>
        </p:txBody>
      </p:sp>
      <p:pic>
        <p:nvPicPr>
          <p:cNvPr id="20482" name="Picture 2" descr="Шахматная доска, Шахматы, Дети играют в шахматы, игра, ребенок ..."/>
          <p:cNvPicPr>
            <a:picLocks noChangeAspect="1" noChangeArrowheads="1"/>
          </p:cNvPicPr>
          <p:nvPr/>
        </p:nvPicPr>
        <p:blipFill>
          <a:blip r:embed="rId2" cstate="print"/>
          <a:srcRect l="5353" r="6651" b="-1737"/>
          <a:stretch>
            <a:fillRect/>
          </a:stretch>
        </p:blipFill>
        <p:spPr bwMode="auto">
          <a:xfrm>
            <a:off x="744582" y="1815737"/>
            <a:ext cx="5172891" cy="4153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94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1419" y="171416"/>
            <a:ext cx="8923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2400" dirty="0">
              <a:solidFill>
                <a:srgbClr val="3333FF"/>
              </a:solidFill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099" y="1703700"/>
            <a:ext cx="59450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произвольности активизирует развитие таких показателей процесса </a:t>
            </a:r>
            <a:r>
              <a:rPr lang="ru-RU" sz="2400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запоминания, как его прочность и длительность.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Недаром некоторые люди помнят очень важные или эмоционально окрашенные события, произошедшие в 4-5 лет, долгие годы, а порой и всю жизнь.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370" y="756191"/>
            <a:ext cx="9058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Прочность, длительность и объем запоминания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264" y="4488206"/>
            <a:ext cx="6282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anose="020B0604020202020204" pitchFamily="34" charset="0"/>
              </a:rPr>
              <a:t>К 4-5 годам существенно возрастает объем памяти, позволяя ребенку запоминать и хранить в памяти большое количество информации.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Picture 4" descr="Отдавать или не отдавать ребенка в детский сад? - Блог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558" y="1828800"/>
            <a:ext cx="5269750" cy="435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503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640" y="2030736"/>
            <a:ext cx="60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Кроме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всего перечисленного выше, память детей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4-5 лет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становится </a:t>
            </a:r>
            <a:r>
              <a:rPr lang="ru-RU" sz="2400" i="1" dirty="0">
                <a:solidFill>
                  <a:srgbClr val="FF00FF"/>
                </a:solidFill>
                <a:latin typeface="Arial" panose="020B0604020202020204" pitchFamily="34" charset="0"/>
              </a:rPr>
              <a:t>эмоциональной</a:t>
            </a:r>
            <a:r>
              <a:rPr lang="ru-RU" sz="24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и </a:t>
            </a:r>
            <a:r>
              <a:rPr lang="ru-RU" sz="2400" i="1" dirty="0">
                <a:solidFill>
                  <a:srgbClr val="FF00FF"/>
                </a:solidFill>
                <a:latin typeface="Arial" panose="020B0604020202020204" pitchFamily="34" charset="0"/>
              </a:rPr>
              <a:t>образной. </a:t>
            </a:r>
            <a:endParaRPr lang="ru-RU" sz="2400" i="1" dirty="0" smtClean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Это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означает, что ребенок не механически воспроизводит информацию,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а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способен это сделать эмоционально, используя образы: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прочитать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стих с выражением,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припомнить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и рассказать о событии, сравнивая его с предыдущим, провести аналогии.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3813" y="278074"/>
            <a:ext cx="758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Roboto"/>
              </a:rPr>
              <a:t>Эмоциональность и образность памяти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892" y="785775"/>
            <a:ext cx="10688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Open Sans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и перестройка связаны с изменениями, происходящими в разных сферах психической жизни ребенка, и прежде всего в познавательных процессах – </a:t>
            </a:r>
            <a:r>
              <a:rPr lang="ru-RU" sz="2400" dirty="0">
                <a:solidFill>
                  <a:srgbClr val="3333FF"/>
                </a:solidFill>
                <a:latin typeface="Open Sans"/>
              </a:rPr>
              <a:t>восприятия и мышлении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pic>
        <p:nvPicPr>
          <p:cNvPr id="6" name="Picture 2" descr="Учим ребёнка общаться - Сайт воспита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797" y="1933302"/>
            <a:ext cx="5679152" cy="4355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25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4/241982/slides/slide_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1" t="30059" r="2035" b="4073"/>
          <a:stretch/>
        </p:blipFill>
        <p:spPr bwMode="auto">
          <a:xfrm>
            <a:off x="5729658" y="2048575"/>
            <a:ext cx="5848387" cy="424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layer.myshared.ru/4/241982/slides/slide_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1" r="2035" b="69859"/>
          <a:stretch/>
        </p:blipFill>
        <p:spPr bwMode="auto">
          <a:xfrm>
            <a:off x="2299653" y="264532"/>
            <a:ext cx="7442273" cy="149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Что вы должны знать, отдавая ребенка в частный детский сад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49" y="2690948"/>
            <a:ext cx="4988687" cy="333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85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4/241982/slides/slide_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0" t="29558" r="6233" b="8765"/>
          <a:stretch/>
        </p:blipFill>
        <p:spPr bwMode="auto">
          <a:xfrm>
            <a:off x="6115792" y="1491303"/>
            <a:ext cx="5830783" cy="382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4/241982/slides/slide_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576"/>
          <a:stretch/>
        </p:blipFill>
        <p:spPr bwMode="auto">
          <a:xfrm>
            <a:off x="2865281" y="171806"/>
            <a:ext cx="6930390" cy="1051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60081" y="5371613"/>
            <a:ext cx="11235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память дошкольника интенсивно развивается в процессе  активного освоения речи при слушании и воспроизведении литературных произведений, рассказывании, в общении со взрослыми и сверстниками.</a:t>
            </a:r>
          </a:p>
        </p:txBody>
      </p:sp>
      <p:pic>
        <p:nvPicPr>
          <p:cNvPr id="16388" name="Picture 4" descr="Важно! Родителям, имеющим детей дошкольного возраста, – о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81" y="1541416"/>
            <a:ext cx="5661813" cy="3770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3196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1038</Words>
  <Application>Microsoft Office PowerPoint</Application>
  <PresentationFormat>Произвольный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автономное дошкольное образовательное учреждение «Детский сад комбинированного вида № 4 «Солнышко»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44</cp:revision>
  <dcterms:created xsi:type="dcterms:W3CDTF">2018-10-17T06:38:50Z</dcterms:created>
  <dcterms:modified xsi:type="dcterms:W3CDTF">2020-05-07T05:42:38Z</dcterms:modified>
</cp:coreProperties>
</file>