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5" r:id="rId6"/>
    <p:sldId id="270" r:id="rId7"/>
    <p:sldId id="272" r:id="rId8"/>
    <p:sldId id="278" r:id="rId9"/>
    <p:sldId id="279" r:id="rId10"/>
    <p:sldId id="274" r:id="rId11"/>
    <p:sldId id="273" r:id="rId12"/>
    <p:sldId id="267" r:id="rId13"/>
    <p:sldId id="280" r:id="rId14"/>
    <p:sldId id="275" r:id="rId15"/>
    <p:sldId id="281" r:id="rId16"/>
    <p:sldId id="282" r:id="rId17"/>
    <p:sldId id="276" r:id="rId18"/>
    <p:sldId id="283" r:id="rId19"/>
    <p:sldId id="284" r:id="rId20"/>
    <p:sldId id="285" r:id="rId21"/>
    <p:sldId id="266" r:id="rId22"/>
    <p:sldId id="277" r:id="rId23"/>
    <p:sldId id="268" r:id="rId24"/>
    <p:sldId id="286" r:id="rId25"/>
    <p:sldId id="258" r:id="rId26"/>
    <p:sldId id="289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12.03.2018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02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64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12.03.2018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CwnhN" TargetMode="External"/><Relationship Id="rId3" Type="http://schemas.openxmlformats.org/officeDocument/2006/relationships/hyperlink" Target="https://drive.google.com/open?id=1-NF7O6jjfyb_D5sCByPjh8isUVGUwJrv" TargetMode="External"/><Relationship Id="rId7" Type="http://schemas.openxmlformats.org/officeDocument/2006/relationships/hyperlink" Target="https://clck.ru/CwngX" TargetMode="External"/><Relationship Id="rId2" Type="http://schemas.openxmlformats.org/officeDocument/2006/relationships/hyperlink" Target="https://docs.google.com/document/d/1ZyzDx0ilMUYnKH7GtLI2s7xVf0-aXZKqWeciuN_GN-c/edit?usp=shari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open?id=1Mu6cQEtCozMny0m8B9bV_5fpbJOVLcl7" TargetMode="External"/><Relationship Id="rId5" Type="http://schemas.openxmlformats.org/officeDocument/2006/relationships/hyperlink" Target="https://drive.google.com/open?id=1F-ept0kM3kfV4UDhQ0pCoeJKCPz73BtS" TargetMode="External"/><Relationship Id="rId4" Type="http://schemas.openxmlformats.org/officeDocument/2006/relationships/hyperlink" Target="https://drive.google.com/open?id=1EnTo6VWjH_M4_uqB1o28NKpRgW2Ivmz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zC1vth8EZJk0M7D0wiAMtsIb8IUYmFDt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h0HpCaQVezAAsz8oWBYMX6xmbEGO2F0ItFHWPbDvEQ/edit?usp=sharing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2216" y="1268760"/>
            <a:ext cx="8458200" cy="201622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 профессиях</a:t>
            </a:r>
            <a:b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 работы хороши!»</a:t>
            </a:r>
            <a:endParaRPr lang="ru-RU" sz="6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2216" y="282305"/>
            <a:ext cx="8642176" cy="576064"/>
          </a:xfrm>
        </p:spPr>
        <p:txBody>
          <a:bodyPr rtlCol="0"/>
          <a:lstStyle/>
          <a:p>
            <a:pPr rtl="0"/>
            <a:r>
              <a:rPr lang="ru-RU" dirty="0" smtClean="0"/>
              <a:t>МАДОУ «Детский сад комбинированного вида №4 «Солнышко»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8670" y="6021288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Арамиль, 2018 год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801006"/>
            <a:ext cx="1741829" cy="2030045"/>
          </a:xfrm>
          <a:prstGeom prst="rect">
            <a:avLst/>
          </a:prstGeom>
        </p:spPr>
      </p:pic>
      <p:pic>
        <p:nvPicPr>
          <p:cNvPr id="3074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5" r="53510"/>
          <a:stretch/>
        </p:blipFill>
        <p:spPr bwMode="auto">
          <a:xfrm>
            <a:off x="0" y="4419649"/>
            <a:ext cx="2376264" cy="24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3746" y="620688"/>
            <a:ext cx="672040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Словесные игры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мы были не скажем, что делали покажем»,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больше расскажет о профессии»,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«Если весело живется делай так».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3632" y="2204864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Настольные и интерактивные игры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 быть?»,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«Ассоциации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 что нужно для работы?»,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Знаем все профессии»,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«Профессии»,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Парочки»,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Ассоциации»,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домино, разрезные картинки по теме.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h3.googleusercontent.com/GoQc5sJDmxqL8HdGpBFYl_5KOqk4LgUDgWKqGmMClzkL1i63Ay3StXR_Xufw3CocXRD3wTYuw2AMENfSOaJFNE21LV74DxKqzVolctqgoHsQRLDpLbROTQ_sFVNWH6fshp7nEFpyXbwitFpOfSsz0dZoTW6loXnSkxV2xROcU-UvAE_qDOYFxTODMKJ6IzlsHzMR5Z1KL0_DqMO128l4BSB2XYDq8dc4DBd-ZxKNBRNItd87-LnHjzAg7pNUOrajRSCbdFOW4FOntiHRe1_JWceQ_k2qkcvL0KpDpSZNRmGj1oDVvVvT4qq3WFjpV46Q53XN2adoaFCEfGtRGx_chreoQKqGSUAzx-GkNETbvFhrPv2CfePbS9HM6gZea86CAjQlONvF0JNCEWUxgSuHQVkvdd7GAZIJUFFv1KE1-VID9M4ZC_sWnwDV9RVLBjCgBA5azAWAyLKThRXG6cZBDzNVFUDDRdwR8tD4Tfo3T7fp9OilroPCJzKRrfZnhcONeSzoGxZMGFbRpUslWjVYtGsv-D1sFDSF06lf1EdP6aqbSMYJxmyflspHd0Bdztzcf_5VPKNnNV0Ujz5-OXYajFmQIaGxc5M0=w958-h540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/>
          <a:stretch/>
        </p:blipFill>
        <p:spPr bwMode="auto">
          <a:xfrm>
            <a:off x="6838728" y="1258313"/>
            <a:ext cx="5161928" cy="300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828" y="5756659"/>
            <a:ext cx="8104083" cy="579921"/>
          </a:xfrm>
        </p:spPr>
        <p:txBody>
          <a:bodyPr/>
          <a:lstStyle/>
          <a:p>
            <a:r>
              <a:rPr lang="ru-RU" dirty="0" smtClean="0"/>
              <a:t>Организованная образовательная деятельность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029828" y="5120739"/>
            <a:ext cx="4836284" cy="497420"/>
          </a:xfrm>
        </p:spPr>
        <p:txBody>
          <a:bodyPr/>
          <a:lstStyle/>
          <a:p>
            <a:r>
              <a:rPr lang="ru-RU" dirty="0" smtClean="0"/>
              <a:t>Лото «Профессии»</a:t>
            </a:r>
            <a:endParaRPr lang="ru-RU" dirty="0"/>
          </a:p>
        </p:txBody>
      </p:sp>
      <p:pic>
        <p:nvPicPr>
          <p:cNvPr id="5122" name="Picture 2" descr="https://lh3.googleusercontent.com/hAflxeFqRLK1sjmnh8LvkDhfbSFdPDG3rnPCfrNo_4fGGVYR8rKadYmuEGSdAoBtBIiuvDln4lMcPDgU-q9DCR9nfjizCbJTHQeAzPtUtgK-VnQoBEMiqqLvV8ojlbcKgfUjTE6U_LWeMMLQGVipbmER3Qvsxd1XgP2RSOPViNRWcNRkFc3zbPIkn5SC6HB7Ll3t7-rqzBF9MsLuBRJp0-nVPphE6tGQjeNdXKQez94vH2weuLLaFVlZwJcAIQLGPqRbWNKEFSAahFPEwj9kPxzeSkgV4G3hvyEjp58Ml8XxEQLqsq8mu18rNKZHZCjxUn0j5MVlKrEyIY_AM3KvsGLtgcsdVIS5lpmXkNyzKXlV670IndggijcnJRad2LIpAx8FuymISBsre9M5abtkBKXgg0_tI58CYXGPIiOWlySA1GswaiNiPzDxeYCiOLstxTvY6vcnGtP2o1K7cY6fffZx_BwV9vWIhL3BG_uOKUSfVDq5Z1saF_FLIkanUuIuYzkalQ7naeIxRPEpEyMV-W11J0cteDg5WLcZhp59dPpuZrt6Pry8ohlv9iLMyM21pieuSYDB0t_Oa9qwf9BfEA2uyQ0d-nlE=w958-h540-no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ypcz7RyEQ8_lEFKbopmVb8-dr_LwwH3X7cHmiaLJebFtv2X0CBtQ9oej8U4OSlM_X1WEfLLekpAxEB0wPCzm6swAqEwaSFBVH3GzUNz5wd8kQbL_XT7Pt2niu8t8oP1d-s5ySAQp9IlliELHYQ6xo7vXFsTe6JsLi_k_681hnK2pi6vj544YJkYMww3_MX5CmpWS45oUp-gw7lyGzyvcr8VNDLMQLt6JeGNrKZuoApDNNnu_gEO3chTwFv6yMPG_4eTFAeurDAZAxbYFptszHcCCaELGVu_gpTR21KyB5SdBw5pAJVRkQT1EWHBUzBtBhKnblLZaVCYVCQHG8XFGWzm2NthfDH7MCp-FoovxNa-YycyxvtvFVJVRyKoaXdQG4C33SZ4zszEXubWLbYXVi43hy07mI7E0j5-DyXBb8pNu8xJ9W6Yu5cfIaokxdL4kg7rBU2PMrBRZHdgDL_ozdSWw9OxyBUqy5NxgiiHv1gJcfBESs0XmRd9DAnNV65df3YmXMUdkxOh1FmyhXhU_aL39_IcwcECVytZH-FgXumvU8IJVQRXBtSUtqBG8Bud8VOE1BIx3jNGLgIR8MQrOAmoFg3RZVu5n=w958-h540-no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6025" y="5046284"/>
            <a:ext cx="30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Интерактивные игры в работе учителя-логопеда</a:t>
            </a:r>
            <a:endParaRPr lang="ru-RU" dirty="0"/>
          </a:p>
        </p:txBody>
      </p:sp>
      <p:pic>
        <p:nvPicPr>
          <p:cNvPr id="2052" name="Picture 4" descr="https://lh3.googleusercontent.com/phsDvXpPUac3d_VzkGIlOt1pm1gDl6FrQw9pI5QM3roQvsvKLFIeBPTzstdW1u4lQsYcto0dDWXp9HsXEC6qVxaKOkRzaHx1vZ45ngOeujfewAHQgQX6XkC-WmNevcBv6uVxPNnOPymDFHfW2Dt7v-8E7sfy9txVcmTuskUQ3Xia0lFi_Os7mWCw5RMV9TbPi267dMtSg8HbBwgDPmwB-vtc7FCT1To3irugFIkvMGiGCrol5hoS73XtwX7WiMyGaGpe0QzbWPU4m4Ffp6BrtPVZBhPuT0zSL_wkLkXh9zXUBSFNRRreXlVhHfJ688UfVytKehm_Rj5JDOdHRNpEwzR-kPA0UKFGg7aL-rzspqI3VDf_40h-XKzR1zwzRFul3vwX_ewEqthzEK1pFztmeVsTc5ZEoJPPsl0seZcNS4swxZn5a0hW5kZ0l7s6spBKj7SGFJWewBuSN96mLoeTds08KyOnsWMDy887SuYq4S77HEbRXjTwX6fcAcD6DnkEcGcaGUBbkBczToG_xN_ashhtVpWwD8u4kWJRJp6pNsTQgVwsKL28jphOKGjSJnCEzD2wE1KRHOyl5SIlAWOrur7UrklDMbz2=w1411-h794-n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r="134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436314"/>
            <a:ext cx="2133600" cy="1689575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/>
              <a:t>Сюжетно-ролевые </a:t>
            </a:r>
            <a:r>
              <a:rPr lang="ru-RU" sz="3200" i="1" dirty="0" smtClean="0"/>
              <a:t>игры</a:t>
            </a:r>
            <a:endParaRPr lang="ru-RU" sz="3200" dirty="0"/>
          </a:p>
        </p:txBody>
      </p:sp>
      <p:pic>
        <p:nvPicPr>
          <p:cNvPr id="3084" name="Picture 12" descr="https://lh3.googleusercontent.com/qkkHo_RgWz0zWOMHkBmpyeKG068VqLYXomgC5iRKY147FijbHc04rjF0ANHsb8lJQJfhTBbzc2sCsbHL2-lfWy4b_KuA8M8rYeOebqus5mU7jfVJhUudhdQrmXmlD-iYEswlKrSl_dKnP-ZpMMouPBqNkMM07-lG6aS7F40rtlUGy01HTmaE1EAkF66sR7Mm-Jpe74m5CjJnliHCP17pwx5nusD-FpuhKn0B4AGZKvnYpd1fqB_uiGRHCKULtLfYnIeDoqpFYg8JSlPJYitGJq-Lb7OkbHQGztq4hqZEtGa_VOFqgGH34WCq5FPpbrEiPQPJDqWECyjwItEJ6PRq5FG4QebHtLXqSgRApKnAZQKsuNMusgi0t6dyLc_tNGU358rxdJ65KSJb7LB8GFZsENkJSRlUoAPI0jnWSWmddQThpraVibSsPsghmzvMc4tXQ2_eZAtIbcGHK0b5MKh70TMNeSr9ohTM8FwAy-5itvm85clFrXP4yALsPgtDLwbkDCt7oePoSGHGfhKiSM6gkLLL4b3WiEspXsge9GcsdvG4jxePK9e0bH_1VufyJm91TvSdyu96-8QI4Pff3BI9YlSuL8TqtX1p=w1059-h794-n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 b="13475"/>
          <a:stretch>
            <a:fillRect/>
          </a:stretch>
        </p:blipFill>
        <p:spPr bwMode="auto">
          <a:xfrm>
            <a:off x="4151313" y="333375"/>
            <a:ext cx="5257800" cy="287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19936" y="2780928"/>
            <a:ext cx="133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«АТЕЛЬЕ»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86" name="Picture 14" descr="https://lh3.googleusercontent.com/9p2yQaLeaMQ6qArFDQyVJf8CgczvI0xZaM2_iG_5fTgGDw_hOyDBnUfoKPiw2bn2P-gtk_vG2HkjdcoovegiVOq_iAht89qCVN4x698fPwZpf7eddq5hjCufOpYVc0vAy9hksWtCMiefkn1zezxqqbVsiKI7Dss6B23bwFUFDh3SvsF68YgI6ili45-tnZt3NT7U9wHyiI17OMb99Ya1GKE5qfnhYDKkDZIiosJK54c3q7TWm3MocoDKNuXOYtkOYrO89Pda0_h-7LJ01Bv8J2dSr_KmCLN556zMPdpOBcKoruxU1GKlviOXsV9pkuU-vQ0zyz0vRlNrAZC7dUlkFjgN8cZfuVH5m7KMHGCE2mha0X_oDjxYLzRU4eJ95LI2ajNr9cSwMfj1nrc883gPoSS7ptNyOIX268qnK1KYlqpAtFj44auRMLx7emqG3EFOLXP0RyzgEBxtBZoB9kFAjP9_4hc6rhN2xTarg3K0HvLkZSK_zmFv8q3ubp7sdQJVXR6DKKDHZgu9PZwrFhkH1I9UuhayOzSiJH-cSlxkuhGiJAAwcXI526S3cFdu5hJrqpVBelYQ8D9ygn9S8yMxwC4V__ZuMlc1=w596-h794-no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28353"/>
          <a:stretch>
            <a:fillRect/>
          </a:stretch>
        </p:blipFill>
        <p:spPr bwMode="auto">
          <a:xfrm>
            <a:off x="273844" y="333375"/>
            <a:ext cx="3743325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450" y="2658717"/>
            <a:ext cx="185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«СТРОИТЕЛИ»</a:t>
            </a:r>
            <a:endParaRPr lang="ru-RU" dirty="0"/>
          </a:p>
        </p:txBody>
      </p:sp>
      <p:pic>
        <p:nvPicPr>
          <p:cNvPr id="3090" name="Picture 18" descr="https://lh3.googleusercontent.com/Y60-gnY_soO5s9IsgRvUORJaULPwcHxl4DsCkYcMJ45zTRzqk5gW8mWS216KMpHktQtfkKmc-OTXLVRhw4Ek4h_KBVuUTXM-fLTg6MzNXdYcmX-CDeDhdJZP7ae3Ga3PReohu-6W0srtvwZCNSZDHRG5-ejutwt9RvKBikE2w7J6IFBk0xRPKU17ou7zpBnoWXVwaPaWVp-VS1eqtkEXpcuO_aBo6WxBdDPVA9U91Av6M3csxsufZiLoCRETwtxR_rozuahFiTexE4tXijula7MOO7dIKURDBDa9legQcMhqySWZ2lzHk_U2zbC8NO8qREyUpkdgJ97vDKR4yZK-8euoVOSg0o3CcFvExsC8p88aKuUUx0HA3GSWiVt-E4UTlRdd21dv1xGws6AKtrORuFtldh968_nxsVW3W61JjkZ05FDd0EDVHQaQfwXRdvfLsEYfmL8FMleqyOXSPBDI9OnCf-Za3KPAcpagOkQa-7_cmyCtkcw8s0uePpdkh8sy4P3HvNo3myfLhZkGdBBXCpuMTJx5lKm7FLM2M3ianJk5rLwz3yIF1YRaEZaBDAK0FVRtO_cWflIiyA1JeYSMAHBsKrHwzCnE=w596-h794-no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4" b="29054"/>
          <a:stretch>
            <a:fillRect/>
          </a:stretch>
        </p:blipFill>
        <p:spPr bwMode="auto">
          <a:xfrm>
            <a:off x="273843" y="4508500"/>
            <a:ext cx="3743325" cy="208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50418" y="3933056"/>
            <a:ext cx="26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«ПАРИКМАХЕРСКАЯ»</a:t>
            </a:r>
            <a:endParaRPr lang="ru-RU" dirty="0"/>
          </a:p>
        </p:txBody>
      </p:sp>
      <p:pic>
        <p:nvPicPr>
          <p:cNvPr id="23" name="Picture 16" descr="https://lh3.googleusercontent.com/ZxhxB3v8gmsm7HndSQgHtIyYzpOIF2anFxbbnsPmW6c6etRWYmQxk7NMKN5HYP3zpxlcL7njxUC3njH9KM6Ansi9MIoOzPhfwpL0gVDfV05JNfeXCCl68qHWOD2xzeQqGZnAwMoWp4FEWgriMSceZxJPTFAFTnZGZi9tsXELJiJBh5mm3STRpfZmtMc7SRlPDMcYKLSNQRzlqgaYSeS9eTKgfieKjr4d8_g1y9coS92-Gm7uyyzdTtF4po7gPEjXo1Oqx2qqZIyhcgIUnU5B5uHe4dVDZz-YOQAkEcnfPWR2qER0_JrxYokOtG6hpASmZbqZdK2DriVykzstCR8ESz-aDFbGhAxb7ufh_SqzS2PP1OTdpe_arjTzSNgOsqUgqLnlFQv4dCFCiHwmXm9JbAQ5b0VG16GnGVejbVQ_IQeN65in0V5P9qlmwUGsDuY9nsLo_lsuCGoewaOztpQqw9x9M3gLfW5zdHGFFDXsZSNVwAUr23WDuwlxX7-swJBMyQZPniUyyKS5rNTk-XGJGxDfOSHcSBFV2qCN8t5epSxNtBEIxFXjatBPZLv4EsIxeSoZPY4MaNSXrQkrjsQ-BHrJitn3ORIr=w596-h794-no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1" b="26871"/>
          <a:stretch>
            <a:fillRect/>
          </a:stretch>
        </p:blipFill>
        <p:spPr bwMode="auto">
          <a:xfrm>
            <a:off x="4151313" y="3357563"/>
            <a:ext cx="5257800" cy="324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08789" y="3645024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«БОЛЬНИЦА»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084" y="404664"/>
            <a:ext cx="5745832" cy="18288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1484784"/>
            <a:ext cx="5486400" cy="496855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Разучивание </a:t>
            </a:r>
            <a:r>
              <a:rPr lang="ru-RU" dirty="0"/>
              <a:t>стихов, пословиц и поговорок на тему: </a:t>
            </a:r>
            <a:r>
              <a:rPr lang="ru-RU" dirty="0">
                <a:hlinkClick r:id="rId2"/>
              </a:rPr>
              <a:t>«</a:t>
            </a:r>
            <a:r>
              <a:rPr lang="ru-RU" dirty="0" smtClean="0">
                <a:hlinkClick r:id="rId2"/>
              </a:rPr>
              <a:t>Профессии и труд людей»</a:t>
            </a:r>
            <a:r>
              <a:rPr lang="ru-RU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Организованная </a:t>
            </a:r>
            <a:r>
              <a:rPr lang="ru-RU" dirty="0"/>
              <a:t>образовательная деятельность: </a:t>
            </a:r>
            <a:r>
              <a:rPr lang="ru-RU" dirty="0">
                <a:hlinkClick r:id="rId3"/>
              </a:rPr>
              <a:t>«Профессия швея», </a:t>
            </a:r>
            <a:r>
              <a:rPr lang="ru-RU" dirty="0">
                <a:hlinkClick r:id="rId4"/>
              </a:rPr>
              <a:t>«Военные профессии</a:t>
            </a:r>
            <a:r>
              <a:rPr lang="ru-RU" dirty="0"/>
              <a:t>», </a:t>
            </a:r>
            <a:r>
              <a:rPr lang="ru-RU" dirty="0">
                <a:hlinkClick r:id="rId5"/>
              </a:rPr>
              <a:t>«Профессии на стройке»</a:t>
            </a:r>
            <a:r>
              <a:rPr lang="ru-RU" dirty="0"/>
              <a:t>, </a:t>
            </a:r>
            <a:r>
              <a:rPr lang="ru-RU" dirty="0" smtClean="0"/>
              <a:t>«Строительная техника», «</a:t>
            </a:r>
            <a:r>
              <a:rPr lang="ru-RU" dirty="0" smtClean="0">
                <a:hlinkClick r:id="rId6"/>
              </a:rPr>
              <a:t>Профессии в детском саду</a:t>
            </a:r>
            <a:r>
              <a:rPr lang="ru-RU" dirty="0" smtClean="0"/>
              <a:t>»,</a:t>
            </a:r>
          </a:p>
          <a:p>
            <a:r>
              <a:rPr lang="en-US" dirty="0" smtClean="0">
                <a:hlinkClick r:id="rId7"/>
              </a:rPr>
              <a:t>https://clck.ru/CwngX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https://clck.ru/CwnhN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Экскурсия </a:t>
            </a:r>
            <a:r>
              <a:rPr lang="ru-RU" dirty="0"/>
              <a:t>в пожарную часть МО г. </a:t>
            </a:r>
            <a:r>
              <a:rPr lang="ru-RU" dirty="0" smtClean="0"/>
              <a:t>Арамиль.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Наблюдение </a:t>
            </a:r>
            <a:r>
              <a:rPr lang="ru-RU" dirty="0"/>
              <a:t>за работой сотрудников детского сада</a:t>
            </a:r>
            <a:r>
              <a:rPr lang="ru-RU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Конструирование</a:t>
            </a:r>
            <a:r>
              <a:rPr lang="ru-RU" dirty="0"/>
              <a:t>: платье, строительная техника, кораблик.</a:t>
            </a:r>
          </a:p>
        </p:txBody>
      </p:sp>
    </p:spTree>
    <p:extLst>
      <p:ext uri="{BB962C8B-B14F-4D97-AF65-F5344CB8AC3E}">
        <p14:creationId xmlns:p14="http://schemas.microsoft.com/office/powerpoint/2010/main" val="27825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«Подъемный кран»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ООД «Строительная техника»</a:t>
            </a:r>
            <a:endParaRPr lang="ru-RU" dirty="0"/>
          </a:p>
        </p:txBody>
      </p:sp>
      <p:pic>
        <p:nvPicPr>
          <p:cNvPr id="6148" name="Picture 4" descr="https://lh3.googleusercontent.com/6wel55vrrSx-60SfKEXiRiSTTTwmPjqJ3QJlQHND027mARIyKMJ21YWnkjZ9s-KE7alYKlDIY0NRJvYyApfGuf2dWA3GKDSo_roV7vbv9rgVGtNFVgzmNSOy10BG_F1LzwRyjsm1H-JKP4TYuMgHUuxfpgRyqB25mNC0J-druTRzIRAGiu8kaQyQR0ItUs6MsxDdGlMe7dlOfFC9Z4pBcSTbduOrjdJUp1lj2CY-f5dK3KGNyF07WFwmPX3Gi3ZHdiVQOyIQSsVdTSRG03MAjXvgv9fHqakZdV-mKCm1_4e92Xv47NJGkhfyaNCq9Z0GWFUoR2T7iPQxXv10_z3SwiNAeIA1rhE2hicSHDiG7sUG5c_V2dKPBjcYxN64Hy6t918cAvNmPK1RQCSKYamGmIrnmC171lwK5CASfuKDkVetj5eNgZ-m_BBdaAUFYqnvD5dJice7_PmF954QaSeX7kqLYeeJjdmypV2e6OMac3lugA1r7yKuZ_U9qDcx6gmOGlZRAci5XuyRZd20ezHQvICyB4sNI90SU16WKkK4OlA5E2Ruwlc6YCuDDaVas3iLaNDE-Sh48HAzdxTwsIO2EUFARhXCrkaQ=w958-h539-no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lh3.googleusercontent.com/WveGx4g8tyxjS9BlgG2u617sdA1ljcAk9XQDeaFPvzIDybGDR_JHbIZlCEstex3Q-nf65QyAiQYCoik_gj38r67Vfhl9G8V-DG88hQrE2Bdx4zjosgnYQFyL5_SmMgZCFxdaYYATUrmCYtt08GkWRN0lOcoZpDJYHIWpnWVYuXsZltL6O7tQiBSeOLFNvZ0Dg7tWdF0xWgCJmYU1sBBdi-NkGH6YgsWBzU1K18k-rmF8RBZEBC8DzrM0kX6PZSABRroNzzPm-Bp22MSexIktwBCP3hNcqRKsslJiFe1TNPe9O9ve9NG1OCmtUkR1xQbtxyHL68LeGs9im_-_Z_VY8lJtntWrZ7x1i8GpO0OX_LIz91XQ6Yv_uRxRFMQBaY4Pss6fFdiLmirHEQKeMLE4oNvU2YbYgB2-K04xzanDMeKal9zTUkmqGytKZRKprEv1l9MgsyNB5M2kNjhrGGr1aZ7zyXR12DUFlmci7xHD3J3z-i5MGS5WQdsggvaxYlecZGh99nfBb2jNL_X7vcPkABdsYDOZdzvEstkLGASeBSnAuAWex8gGz9tW8LBfPcFrS-zFLCXa9TpViFSiK-HZQSid26gHo7Xw=w958-h539-n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r="134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Vqkn04OaQ_nhdo7yw5dbOWz8wq7WYF5LDFFgEHjWTtQDD1RB4ZROMiTPs4SVyLfKgnMCQ_lcTTgrU7fEvV2_k-jKVJ238b0PLYbqazO5uMB9XlcNCBSptOHb9lKbpW7pibwVn8l-0YU4FUGEb8-t_f2UQjflALk-KMPZYWUKXXxo72dGM9SO_GhIeIrYc4E0DcRS0GoyxYcUebKLNFJ7_qV1zm5hVGLQ8wIVx8T93Ls5AIoC6Mz-JJLp5ymbc-W5Kv_kibVay7Ku-HYtJ1CKCJpR1SHk6qv7L5Xpjqh3QAjD57YEQCOQrViODM8J7edbV0cxxIW4-unsp1el-qpYid43iKluw3fu9DOo1Dcz8QbCAmKdI8wTnpuTwnmvPD_066R_X7Or9zhhCvygHhUBCgA-GSxxH22l1idSaUnzhmhihAVYEASrwAfbacfiX8w2mz6ShwKiCb86iBPQFhURjo2tFj-WmGWFAzn4uhRSoQLrAvzeWVfmGQhW-s1lmcJ-pjT3mIA5qXBmtUiYmJR4PwF0_nBmCqm1xoAmKFseETosRq3BICLBx1xgCQyIDo59XtBWwVkNREazTByuwQvVMCfIaOnzIJhR=w958-h539-no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68" y="332656"/>
            <a:ext cx="4399384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9576" y="1556792"/>
            <a:ext cx="8928992" cy="504056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Творческие рассказы: «Я горжусь своей мамой», «Я горжусь своим папой</a:t>
            </a:r>
            <a:r>
              <a:rPr lang="ru-RU" dirty="0" smtClean="0"/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Составление </a:t>
            </a:r>
            <a:r>
              <a:rPr lang="ru-RU" dirty="0"/>
              <a:t>рассказа о профессиях своих родителей по </a:t>
            </a:r>
            <a:r>
              <a:rPr lang="ru-RU" dirty="0" err="1"/>
              <a:t>мнемотаблице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Разучивание </a:t>
            </a:r>
            <a:r>
              <a:rPr lang="ru-RU" dirty="0"/>
              <a:t>стихов, поговорок, пословиц о профессиях и труде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Обогащение </a:t>
            </a:r>
            <a:r>
              <a:rPr lang="ru-RU" dirty="0"/>
              <a:t>словаря детей за счет новых терминов.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Чтение </a:t>
            </a:r>
            <a:r>
              <a:rPr lang="ru-RU" dirty="0"/>
              <a:t>художественной литературы:</a:t>
            </a:r>
          </a:p>
          <a:p>
            <a:r>
              <a:rPr lang="ru-RU" dirty="0"/>
              <a:t>«Кем быть?» И. Карпова (серия книг о профессиях),</a:t>
            </a:r>
          </a:p>
          <a:p>
            <a:r>
              <a:rPr lang="ru-RU" dirty="0"/>
              <a:t>«А что у вас?» С. Михалков,</a:t>
            </a:r>
          </a:p>
          <a:p>
            <a:r>
              <a:rPr lang="ru-RU" dirty="0"/>
              <a:t>«Кем быть?» В. Маяковский,</a:t>
            </a:r>
          </a:p>
          <a:p>
            <a:r>
              <a:rPr lang="ru-RU" dirty="0"/>
              <a:t>«Строители» Б. </a:t>
            </a:r>
            <a:r>
              <a:rPr lang="ru-RU" dirty="0" err="1"/>
              <a:t>Заходер</a:t>
            </a:r>
            <a:r>
              <a:rPr lang="ru-RU" dirty="0"/>
              <a:t>,</a:t>
            </a:r>
          </a:p>
          <a:p>
            <a:r>
              <a:rPr lang="ru-RU" dirty="0"/>
              <a:t>«Дядя Стёпа - милиционер» С. Михалков,</a:t>
            </a:r>
          </a:p>
          <a:p>
            <a:r>
              <a:rPr lang="ru-RU" dirty="0"/>
              <a:t>«Чем пахнут ремесла?» Д. </a:t>
            </a:r>
            <a:r>
              <a:rPr lang="ru-RU" dirty="0" err="1"/>
              <a:t>Родари</a:t>
            </a:r>
            <a:r>
              <a:rPr lang="ru-RU" dirty="0"/>
              <a:t>,</a:t>
            </a:r>
          </a:p>
          <a:p>
            <a:r>
              <a:rPr lang="ru-RU" dirty="0"/>
              <a:t>«Доктор Айболит» К. Чуковский,</a:t>
            </a:r>
          </a:p>
          <a:p>
            <a:r>
              <a:rPr lang="ru-RU" dirty="0"/>
              <a:t>«Незнайка в солнечном городе» Н. Носов.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6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676456" cy="131142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950" y="1500064"/>
            <a:ext cx="5504610" cy="576064"/>
          </a:xfrm>
        </p:spPr>
        <p:txBody>
          <a:bodyPr>
            <a:normAutofit fontScale="92500"/>
          </a:bodyPr>
          <a:lstStyle/>
          <a:p>
            <a:pPr lvl="0" algn="ctr"/>
            <a:r>
              <a:rPr lang="ru-RU" dirty="0" smtClean="0"/>
              <a:t>Рисование</a:t>
            </a:r>
            <a:r>
              <a:rPr lang="ru-RU" dirty="0"/>
              <a:t>: «Кем я стану, когда вырасту».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https://lh3.googleusercontent.com/JcREAe0ehXXH0pBxvwIuLXX_rINcey8NY2axzxyemjtLLfUcjO4pMA0GDd9UjUCMGxKvATfzsdW3EHnhPLtzCJZFBrAEgeJn2WLlXQKix3-d5peodreNf6qD-xmIdWfnvPaPYJwMlFMaDZ8Vga2OCxFYRRg612nYtaRKC_cS-KxnXOO_s7NeV2lTtXWmaTUD5q-dX1bVlwbM8NxLAWi2-vBjBfeh6ChTQCBwEQV_lSnduJqxc1BPcMHx6Q0IizVk1FYnazCySxTwFGGo-T3Qq-3gJe57mGjP1BjDGUqBOmmARYX5OrxuuabIaubpqUNIkXpmayBC5gbZ947WeMhyA3h8uY4ctGMajSZxs9HxwmKI-ibNeMvlIQ5RV-Rokr23iOpVJEt-yEaa207pGe-J6xaCNbwKLQDe9bTIQMfMNfpIPumBzPPh5k8rhdyySnBLod9kPIwmeC0_Fx9vX1AeNrB8QcIRGl9iPlj6z075BoWN2tlAs0docpXMl7-PYv8gQiWoAtW_TA4fLgxQCI9eCWTRVpbf5NPgY49wEDX6CX-agN2AQhULW9f6gDn02Peqp_538qkccqWCEihnjSUgBBT8xnOF8qMi=w1280-h72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" y="2420888"/>
            <a:ext cx="5023806" cy="2825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4254" y="3022757"/>
            <a:ext cx="2432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Аппликация</a:t>
            </a:r>
            <a:r>
              <a:rPr lang="ru-RU" dirty="0">
                <a:latin typeface="+mj-lt"/>
              </a:rPr>
              <a:t>: </a:t>
            </a:r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Танк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76684" y="1112826"/>
            <a:ext cx="3258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404040"/>
                </a:solidFill>
                <a:latin typeface="Times New Roman" panose="02020603050405020304"/>
              </a:rPr>
              <a:t>Лепка: «Пожарная </a:t>
            </a:r>
            <a:r>
              <a:rPr lang="ru-RU" sz="2000" dirty="0" smtClean="0">
                <a:solidFill>
                  <a:srgbClr val="404040"/>
                </a:solidFill>
                <a:latin typeface="Times New Roman" panose="02020603050405020304"/>
              </a:rPr>
              <a:t>машина»</a:t>
            </a:r>
            <a:endParaRPr lang="ru-RU" sz="2000" dirty="0">
              <a:solidFill>
                <a:srgbClr val="404040"/>
              </a:solidFill>
              <a:latin typeface="Times New Roman" panose="02020603050405020304"/>
            </a:endParaRPr>
          </a:p>
        </p:txBody>
      </p:sp>
      <p:pic>
        <p:nvPicPr>
          <p:cNvPr id="4100" name="Picture 4" descr="https://lh3.googleusercontent.com/nKt_yTVnU2gGIfzyJxr8CNqZKWq1RKitihmi-XMHid3OK7SfXmFlBiqrD-KSflmcoPS_ixyG0CseLz7noQXVJvck1Rdh7gBogiNkk83mIRE02kjfyb6p3TjbHD3Lg4DgYyjayIBntcsPi2PGCW7x5OlEtZL1TE2_kA0MjnXTJmSZpK7AIqDfBVNhXT-yTQScfi-03zy8gzmDwQaPtT0vsSR4Dz13rQ8SrI6z-CJwL83E2IKVT9CRbmp4IlpesjUzUqfoRDh5c0r-RYMC7hXxgMTLBhc9hbRyLkDYyPJFeArlLMq62fLHNi61UJW1ld5ImggEd5OZ8ncz-P5KSfMrtKNEoO1HvXa0jj__gDQJuWYAfnLIJzWqVxVuqafWVoykh-yeP68Z4biUsjHTJDilovOyv4FRQ8VaLcGPFBWF5n9AFq2CkZUE7p7JBIXY2VqxYHAEPxsWzYJ16TQuU83C4QBrcmQvGWdOxWUR5nD6n9_rIsWnHDVne51n5zazUVqlXLiwi-eD2ATFzkGRUyJCxPvNLipC4AH2_v4EqCHwoKFe78578q0fX43qNzNqO6Kz3PAZXISVuTY88Q51LR8sccb2im8_MQVQ=s79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695" y="1660515"/>
            <a:ext cx="3480242" cy="3480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CuQ1SyM71JxtURH6gYsZpy15ci4KH_N5sGrjHzBgqV7LOJQPbZp6x96XTkXikikX-5gBEfJp9H0fuoQz2v7F8tpL64kY6OjIBEyfWF2N9ZlEs1DhBa04LskZLnABc3N--OPTS3X3g-yNuXoC4AEP8ueGBEEjv8AtpYlb_rBZUVWj8DpC0RpTkpWJSifNfY8HKxHCKCdq0rI-n41LajfYcgYp9oMQClalZnUkwGKxRww8S-JkyLsPcFRkjJ97J-PKCj84eDCXfSwrpdyMP35xXHrymQGwnk3Y3X2-CiSMWp6I2QOyPXM4J2hJDY2lpC3YtCxSTgcFpLxyzN62Arsow-XkNwt260bNHsR5xzx29yIqiJmWSA8wCtGpQLofqEZgpCdR8pFwFGalfdZWg5Qd6Qil4B961qlI5ixlzWWk1ROXz2utvDsh5roz3iMSe9SFPro22fiCySG3NdR5f6-oXXHEajLrV3Ju1HgJBfw24AC38u5rr0Mj4v73w6EInB00nssNUAaiRZzbh7L5FTsK_Eer38uZLBuLYnw8z_YVJ4eJVcz6Mz6Al1DjeQrQG8tQPq10lebRg6wTI_U7Jgnv59rhqqTzsmap=s794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17" y="3501008"/>
            <a:ext cx="3048810" cy="3048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20" y="260648"/>
            <a:ext cx="5047456" cy="6633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5600" y="1052736"/>
            <a:ext cx="8568952" cy="432048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Подвижные </a:t>
            </a:r>
            <a:r>
              <a:rPr lang="ru-RU" dirty="0"/>
              <a:t>игры: «Если нравится тебе, то делай так»;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/>
              <a:t>Море волнуется» (со словами «Задуманную профессию – покажи»),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/>
              <a:t>Пожарные на учении», </a:t>
            </a:r>
            <a:endParaRPr lang="ru-RU" dirty="0" smtClean="0"/>
          </a:p>
          <a:p>
            <a:pPr lvl="0"/>
            <a:r>
              <a:rPr lang="ru-RU" dirty="0" smtClean="0"/>
              <a:t>«</a:t>
            </a:r>
            <a:r>
              <a:rPr lang="ru-RU" dirty="0"/>
              <a:t>Почтальон</a:t>
            </a:r>
            <a:r>
              <a:rPr lang="ru-RU" dirty="0" smtClean="0"/>
              <a:t>».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Игры </a:t>
            </a:r>
            <a:r>
              <a:rPr lang="ru-RU" dirty="0"/>
              <a:t>– эстафеты</a:t>
            </a:r>
            <a:r>
              <a:rPr lang="ru-RU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/>
              </a:rPr>
              <a:t>Физкультминутки</a:t>
            </a:r>
            <a:r>
              <a:rPr lang="ru-RU" dirty="0" smtClean="0"/>
              <a:t> </a:t>
            </a:r>
            <a:r>
              <a:rPr lang="ru-RU" dirty="0"/>
              <a:t>«Профессии</a:t>
            </a:r>
            <a:r>
              <a:rPr lang="ru-RU" dirty="0" smtClean="0"/>
              <a:t>».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Кинезиологические</a:t>
            </a:r>
            <a:r>
              <a:rPr lang="ru-RU" dirty="0" smtClean="0"/>
              <a:t> </a:t>
            </a:r>
            <a:r>
              <a:rPr lang="ru-RU" dirty="0"/>
              <a:t>упражнения «Магазин одежды», «Путешествие», «Тряпичная кукла и солдат».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8580" y="5949280"/>
            <a:ext cx="8115419" cy="701674"/>
          </a:xfrm>
        </p:spPr>
        <p:txBody>
          <a:bodyPr rtlCol="0"/>
          <a:lstStyle/>
          <a:p>
            <a:pPr algn="ctr" rtl="0"/>
            <a:r>
              <a:rPr lang="ru-RU" dirty="0" smtClean="0"/>
              <a:t>Продуктивная деятельность детей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3771275" cy="911696"/>
          </a:xfrm>
        </p:spPr>
        <p:txBody>
          <a:bodyPr rtlCol="0">
            <a:normAutofit fontScale="92500"/>
          </a:bodyPr>
          <a:lstStyle/>
          <a:p>
            <a:pPr rtl="0"/>
            <a:r>
              <a:rPr lang="ru-RU" dirty="0" smtClean="0"/>
              <a:t>«Корабли и капитаны» </a:t>
            </a:r>
          </a:p>
          <a:p>
            <a:pPr rtl="0"/>
            <a:r>
              <a:rPr lang="ru-RU" dirty="0" smtClean="0"/>
              <a:t>(конструирование из конструктора)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911696"/>
          </a:xfrm>
        </p:spPr>
        <p:txBody>
          <a:bodyPr rtlCol="0"/>
          <a:lstStyle/>
          <a:p>
            <a:pPr rtl="0"/>
            <a:r>
              <a:rPr lang="ru-RU" dirty="0" smtClean="0"/>
              <a:t>«Кораблик»</a:t>
            </a:r>
          </a:p>
          <a:p>
            <a:pPr rtl="0"/>
            <a:r>
              <a:rPr lang="ru-RU" dirty="0" smtClean="0"/>
              <a:t>(конструирование из бумаги)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 «Строительная техника»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Свободная деятельность детей 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8" b="26458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6" b="21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7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77680" cy="759618"/>
          </a:xfrm>
        </p:spPr>
        <p:txBody>
          <a:bodyPr rtlCol="0">
            <a:noAutofit/>
          </a:bodyPr>
          <a:lstStyle/>
          <a:p>
            <a:pPr rtl="0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00056" y="365126"/>
            <a:ext cx="5591944" cy="5008090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ru-RU" dirty="0">
                <a:latin typeface="+mj-lt"/>
              </a:rPr>
              <a:t>Вид проекта: познавательно-творческий, речевой.</a:t>
            </a:r>
          </a:p>
          <a:p>
            <a:pPr lvl="0"/>
            <a:r>
              <a:rPr lang="ru-RU" dirty="0">
                <a:latin typeface="+mj-lt"/>
              </a:rPr>
              <a:t>Продолжительность: </a:t>
            </a:r>
            <a:r>
              <a:rPr lang="ru-RU" dirty="0" smtClean="0">
                <a:latin typeface="+mj-lt"/>
              </a:rPr>
              <a:t>среднесрочный</a:t>
            </a:r>
            <a:r>
              <a:rPr lang="ru-RU" dirty="0">
                <a:latin typeface="+mj-lt"/>
              </a:rPr>
              <a:t>.</a:t>
            </a:r>
          </a:p>
          <a:p>
            <a:pPr lvl="0"/>
            <a:r>
              <a:rPr lang="ru-RU" dirty="0">
                <a:latin typeface="+mj-lt"/>
              </a:rPr>
              <a:t>Сроки реализации проекта: 29.01.2018 – 28.02.2018</a:t>
            </a:r>
          </a:p>
          <a:p>
            <a:pPr lvl="0"/>
            <a:r>
              <a:rPr lang="ru-RU" dirty="0">
                <a:latin typeface="+mj-lt"/>
              </a:rPr>
              <a:t>Авторы проекта: 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 smtClean="0">
                <a:latin typeface="+mj-lt"/>
              </a:rPr>
              <a:t>учитель-логопед </a:t>
            </a:r>
            <a:r>
              <a:rPr lang="ru-RU" dirty="0">
                <a:latin typeface="+mj-lt"/>
              </a:rPr>
              <a:t>высшей квалификационной категории Емельянова Ю. Н., 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 smtClean="0">
                <a:latin typeface="+mj-lt"/>
              </a:rPr>
              <a:t>воспитатель </a:t>
            </a:r>
            <a:r>
              <a:rPr lang="ru-RU" dirty="0">
                <a:latin typeface="+mj-lt"/>
              </a:rPr>
              <a:t>первой квалификационной категории Власенко Н. В., </a:t>
            </a:r>
            <a:endParaRPr lang="ru-RU" dirty="0" smtClean="0">
              <a:latin typeface="+mj-lt"/>
            </a:endParaRPr>
          </a:p>
          <a:p>
            <a:pPr lvl="0"/>
            <a:r>
              <a:rPr lang="ru-RU" dirty="0" smtClean="0">
                <a:latin typeface="+mj-lt"/>
              </a:rPr>
              <a:t>воспитатель </a:t>
            </a:r>
            <a:r>
              <a:rPr lang="ru-RU" dirty="0">
                <a:latin typeface="+mj-lt"/>
              </a:rPr>
              <a:t>первой квалификационной категории </a:t>
            </a:r>
            <a:r>
              <a:rPr lang="ru-RU" dirty="0" err="1">
                <a:latin typeface="+mj-lt"/>
              </a:rPr>
              <a:t>Мингалева</a:t>
            </a:r>
            <a:r>
              <a:rPr lang="ru-RU" dirty="0">
                <a:latin typeface="+mj-lt"/>
              </a:rPr>
              <a:t> И. А.</a:t>
            </a:r>
          </a:p>
          <a:p>
            <a:pPr lvl="0"/>
            <a:r>
              <a:rPr lang="ru-RU" dirty="0">
                <a:latin typeface="+mj-lt"/>
              </a:rPr>
              <a:t>Участники проекта: дети логопедической группы </a:t>
            </a:r>
            <a:r>
              <a:rPr lang="ru-RU" dirty="0" smtClean="0">
                <a:latin typeface="+mj-lt"/>
              </a:rPr>
              <a:t>№4</a:t>
            </a:r>
            <a:r>
              <a:rPr lang="ru-RU" dirty="0">
                <a:latin typeface="+mj-lt"/>
              </a:rPr>
              <a:t>, </a:t>
            </a:r>
          </a:p>
          <a:p>
            <a:r>
              <a:rPr lang="ru-RU" dirty="0">
                <a:latin typeface="+mj-lt"/>
              </a:rPr>
              <a:t>                                   </a:t>
            </a:r>
            <a:r>
              <a:rPr lang="ru-RU" dirty="0" smtClean="0">
                <a:latin typeface="+mj-lt"/>
              </a:rPr>
              <a:t>воспитатели</a:t>
            </a:r>
            <a:r>
              <a:rPr lang="ru-RU" dirty="0">
                <a:latin typeface="+mj-lt"/>
              </a:rPr>
              <a:t>, </a:t>
            </a:r>
          </a:p>
          <a:p>
            <a:r>
              <a:rPr lang="ru-RU" dirty="0">
                <a:latin typeface="+mj-lt"/>
              </a:rPr>
              <a:t>                                   </a:t>
            </a:r>
            <a:r>
              <a:rPr lang="ru-RU" dirty="0" smtClean="0">
                <a:latin typeface="+mj-lt"/>
              </a:rPr>
              <a:t>учитель-логопед</a:t>
            </a:r>
            <a:r>
              <a:rPr lang="ru-RU" dirty="0">
                <a:latin typeface="+mj-lt"/>
              </a:rPr>
              <a:t>, </a:t>
            </a:r>
          </a:p>
          <a:p>
            <a:r>
              <a:rPr lang="ru-RU" dirty="0">
                <a:latin typeface="+mj-lt"/>
              </a:rPr>
              <a:t>                                   </a:t>
            </a:r>
            <a:r>
              <a:rPr lang="ru-RU" dirty="0" smtClean="0">
                <a:latin typeface="+mj-lt"/>
              </a:rPr>
              <a:t>родители </a:t>
            </a:r>
            <a:r>
              <a:rPr lang="ru-RU" dirty="0">
                <a:latin typeface="+mj-lt"/>
              </a:rPr>
              <a:t>детей.</a:t>
            </a:r>
          </a:p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56" y="5013176"/>
            <a:ext cx="1568672" cy="1772816"/>
          </a:xfrm>
          <a:prstGeom prst="rect">
            <a:avLst/>
          </a:prstGeom>
        </p:spPr>
      </p:pic>
      <p:pic>
        <p:nvPicPr>
          <p:cNvPr id="1026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0" b="47705"/>
          <a:stretch/>
        </p:blipFill>
        <p:spPr bwMode="auto">
          <a:xfrm flipH="1">
            <a:off x="119336" y="4669741"/>
            <a:ext cx="2010088" cy="21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372hWC7zfOBhPDuGbmnA4kHZqgOl_uTa48Rp6BnMvNDAV7942BUhTCwDRU2b3R0BxD5kDYx-Hs81fnreyaryHmOOq7S69QzxCsGL68DJ7DWx9Ql4pI9XcYYUnaDGgNMfAq-DSr-xEZizChzSpfm072yOg8yoFQ4uOQN6lPAPuro6VUv0ystqay31hOjelgwwN-19OO2Ayv8r7lES3_p56nzZYcgbYR2Xya4HJDHJ6grIVnO3wmQVr93Hi2Q0BOLOmAE2wHklU4m_0GBTgEPLRc3v-8zWYeBMKX8aU2bve-76CEdvdd9aMzU964Ssi9nwQRFLYRQ_m2OXwW8YkC8VeGVlJrQJRwRinjvrNW3Old4GG2diseXynvkUcWNrKQWmvZq9zhVbs0XoIgSnwa83hM0UxR6tlpFvt46fo0vj9prHX3n7BgmcmGoYz9eMVQ4k3XZR1QijK8OslhSZnNDxODlC8d5mSq_yHqxlkWr9qgZ0_FpoeL6HBKFxQwuKtOZeT0FqnJ3K9BS8NnZCdCPpNpJx0NYb4miJvJ1WR8nB3itfIZWrCZE_DToEs_c17YP12bWGIyzyZpChhUVIROJuP-McLvtYPDFg=w958-h540-no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18788"/>
          <a:stretch/>
        </p:blipFill>
        <p:spPr bwMode="auto">
          <a:xfrm>
            <a:off x="1199456" y="1659528"/>
            <a:ext cx="4824536" cy="335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479698"/>
          </a:xfrm>
        </p:spPr>
        <p:txBody>
          <a:bodyPr rtlCol="0"/>
          <a:lstStyle/>
          <a:p>
            <a:pPr algn="ctr" rtl="0"/>
            <a:r>
              <a:rPr lang="ru-RU" dirty="0" smtClean="0"/>
              <a:t>Фотовыставка «Профессии родителей»</a:t>
            </a:r>
            <a:endParaRPr lang="ru-RU" dirty="0"/>
          </a:p>
        </p:txBody>
      </p:sp>
      <p:pic>
        <p:nvPicPr>
          <p:cNvPr id="1030" name="Picture 6" descr="https://lh3.googleusercontent.com/t15PBaMVBK52JjjAOSH_XHum_MA19NkuvXtNIYtvpu4YLBOlYv8EsXzdIYhG_FSTme13OP2nyAYE__rcOruKjHN_HrfKo2BA1B8JifNntu6jhm2Jl4yh2017M6BElN3b-32SVvk-1KacYP7NQPIN1-P0yUiyujmUoS6AYBihh3vJJfAVl1PMe5FwzkqHeaoCVoFg78k6Uzu07i3Pg1qWp1M58pYoal3mcnppJJvFJ6iUVn-E2Ov1QpL8Ul2pLROgxdJe0Y9K1HETmbe_UkIts0XU32Jch01ZCJLRpdAICIt8MIhTprKHdWApJgfiKSIiNVzvHGYev7WXfML3wh9k6EZbJDEUJ5VDZvx4qVltut2HLPUiSJ-Ct4zxiTVe6EQl08TtHE9U4cwxcfxGC4tbwooYjOW-ktxuYyNf5qbTsa8w0bB7PRx09dCJsT9v1ERvp5WDnJ0AjgLeoNilr4SijSzrBD6iv_vuC211kCYq2xy7bc_71jY-a384ZKsTEoZA45GNFCUe-FE9ZtB8MfmnL1_zGeSynAYRxZ-RcE8thW5tw7JV3gOKe3S0YZ2e6WYMX3HhvKjDtLfQl9uUaYPwCoq-d2N03ymv=w958-h539-no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1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1553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4" b="28374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r="1231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t="12588" b="125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468" y="260648"/>
            <a:ext cx="4896544" cy="1311424"/>
          </a:xfrm>
        </p:spPr>
        <p:txBody>
          <a:bodyPr>
            <a:normAutofit/>
          </a:bodyPr>
          <a:lstStyle/>
          <a:p>
            <a:r>
              <a:rPr lang="ru-RU" sz="3200" dirty="0"/>
              <a:t>3 этап - заключительный</a:t>
            </a:r>
            <a:br>
              <a:rPr lang="ru-RU" sz="3200" dirty="0"/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5600" y="1572072"/>
            <a:ext cx="7486956" cy="496855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  Педагоги удовлетворены проведенной работой и результатами проекта.</a:t>
            </a:r>
          </a:p>
          <a:p>
            <a:pPr lvl="0"/>
            <a:r>
              <a:rPr lang="ru-RU" dirty="0"/>
              <a:t>  Собран и систематизирован весь материал по теме проекта.</a:t>
            </a:r>
          </a:p>
          <a:p>
            <a:pPr lvl="0"/>
            <a:r>
              <a:rPr lang="ru-RU" dirty="0"/>
              <a:t>  Дети знают и называют большое количество профессий, пословиц, поговорок о труде, орудиях труда, могут составить описательный рассказ о профессии.</a:t>
            </a:r>
          </a:p>
          <a:p>
            <a:pPr lvl="0"/>
            <a:r>
              <a:rPr lang="ru-RU" dirty="0"/>
              <a:t>Дети стали более раскрепощенными и самостоятельными в сюжетных играх, используют необходимые атрибуты и наряды.</a:t>
            </a:r>
          </a:p>
          <a:p>
            <a:pPr lvl="0"/>
            <a:r>
              <a:rPr lang="ru-RU" dirty="0"/>
              <a:t>  У родителей появился интерес к образовательному процессу, развитию творчества, знаний и умений у детей, желание общаться с педагогами, участвовать в жизни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9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533400"/>
            <a:ext cx="8496944" cy="116740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нашем проекте использовалась следующая литература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3592" y="1844824"/>
            <a:ext cx="7524836" cy="3096344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Примерная </a:t>
            </a:r>
            <a:r>
              <a:rPr lang="ru-RU" dirty="0"/>
              <a:t>адаптированная основная образовательная программа для детей с тяжелыми нарушениями речи. (на основе АОП </a:t>
            </a:r>
            <a:r>
              <a:rPr lang="ru-RU" dirty="0" err="1"/>
              <a:t>Нищевой</a:t>
            </a:r>
            <a:r>
              <a:rPr lang="ru-RU" dirty="0"/>
              <a:t> Н. В.)</a:t>
            </a:r>
          </a:p>
          <a:p>
            <a:r>
              <a:rPr lang="ru-RU" dirty="0"/>
              <a:t>«Учимся общаться с ребенком» (В. А. Петровский, А. М. Виноградова)</a:t>
            </a:r>
          </a:p>
          <a:p>
            <a:r>
              <a:rPr lang="ru-RU" dirty="0"/>
              <a:t>«Учите, играя» (А. И. Максаков, Г. А. </a:t>
            </a:r>
            <a:r>
              <a:rPr lang="ru-RU" dirty="0" err="1"/>
              <a:t>Тумакова</a:t>
            </a:r>
            <a:r>
              <a:rPr lang="ru-RU" dirty="0"/>
              <a:t>)</a:t>
            </a:r>
          </a:p>
          <a:p>
            <a:r>
              <a:rPr lang="ru-RU" dirty="0"/>
              <a:t>Картинный материал с </a:t>
            </a:r>
            <a:r>
              <a:rPr lang="ru-RU" dirty="0" smtClean="0"/>
              <a:t>интернет ресурсов.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9656" y="3429000"/>
            <a:ext cx="6984776" cy="139675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723" y="476672"/>
            <a:ext cx="5778642" cy="3600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300" dirty="0"/>
              <a:t>Кто на свете самый главный,</a:t>
            </a:r>
          </a:p>
          <a:p>
            <a:pPr algn="ctr"/>
            <a:r>
              <a:rPr lang="ru-RU" sz="4300" dirty="0"/>
              <a:t>Самый добрый, самый славный?</a:t>
            </a:r>
          </a:p>
          <a:p>
            <a:pPr algn="ctr"/>
            <a:r>
              <a:rPr lang="ru-RU" sz="4300" dirty="0"/>
              <a:t>Кто он?</a:t>
            </a:r>
          </a:p>
          <a:p>
            <a:pPr algn="ctr"/>
            <a:r>
              <a:rPr lang="ru-RU" sz="4300" dirty="0"/>
              <a:t>Как его зовут?</a:t>
            </a:r>
          </a:p>
          <a:p>
            <a:pPr algn="ctr"/>
            <a:r>
              <a:rPr lang="ru-RU" sz="4300" dirty="0"/>
              <a:t>Ну, конечно,</a:t>
            </a:r>
          </a:p>
          <a:p>
            <a:pPr algn="ctr"/>
            <a:r>
              <a:rPr lang="ru-RU" sz="4300" dirty="0"/>
              <a:t>Это труд</a:t>
            </a:r>
            <a:r>
              <a:rPr lang="ru-RU" sz="4300" dirty="0" smtClean="0"/>
              <a:t>!</a:t>
            </a:r>
            <a:endParaRPr lang="ru-RU" dirty="0"/>
          </a:p>
          <a:p>
            <a:pPr algn="ctr"/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1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368" y="404664"/>
            <a:ext cx="5541248" cy="4484784"/>
          </a:xfrm>
        </p:spPr>
        <p:txBody>
          <a:bodyPr rtlCol="0">
            <a:normAutofit fontScale="92500" lnSpcReduction="10000"/>
          </a:bodyPr>
          <a:lstStyle/>
          <a:p>
            <a:r>
              <a:rPr lang="ru-RU" u="sng" dirty="0"/>
              <a:t>Проблема проекта</a:t>
            </a:r>
            <a:endParaRPr lang="ru-RU" dirty="0"/>
          </a:p>
          <a:p>
            <a:pPr algn="just">
              <a:lnSpc>
                <a:spcPct val="110000"/>
              </a:lnSpc>
            </a:pPr>
            <a:r>
              <a:rPr lang="ru-RU" sz="1800" dirty="0"/>
              <a:t>Центральным звеном знаний о социальной действительности являются знания о трудовой деятельности людей. Это содержание знаний имеет непреходящее значение в социализации личности. От уровня знаний дошкольников о труде, профессиях человека, зависит и их интерес к труду и развитие их познавательной деятельности, и умение практически выполнять доступные трудовые. Проведенный в логопедической группе опрос детей показал, что воспитанники не только не знают профессии взрослых вообще, но и не могут назвать профессии и место работы своих родителей.</a:t>
            </a:r>
          </a:p>
          <a:p>
            <a:pPr rtl="0">
              <a:lnSpc>
                <a:spcPct val="110000"/>
              </a:lnSpc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9448" y="404664"/>
            <a:ext cx="5333176" cy="5256584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1800" u="sng" dirty="0"/>
              <a:t>Актуальность проекта</a:t>
            </a:r>
            <a:endParaRPr lang="ru-RU" sz="1800" dirty="0"/>
          </a:p>
          <a:p>
            <a:pPr algn="just">
              <a:lnSpc>
                <a:spcPct val="110000"/>
              </a:lnSpc>
            </a:pPr>
            <a:r>
              <a:rPr lang="ru-RU" sz="1800" dirty="0"/>
              <a:t>В старшем дошкольном возрасте особое значение для полноценного развития детской личности приобретает дальнейшее приобщение к миру взрослых людей и созданных их трудом предметов. Ознакомление с профессиями обеспечивает дальнейшее вхождение ребёнка в современный мир, приобщение к его ценностям, обеспечивает удовлетворение и развитие гендерных познавательных интересов мальчиков и девочек старшего дошкольного возраста. Поэтому и возникла идея создания данного проекта. Углубленное изучение профессий способствует развитию представлений об их значимости, ценности каждого труда, развитию доказательной речи. Правильный выбор профессии определяет жизненный успех.</a:t>
            </a:r>
          </a:p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889448"/>
            <a:ext cx="1697400" cy="1968552"/>
          </a:xfrm>
          <a:prstGeom prst="rect">
            <a:avLst/>
          </a:prstGeom>
        </p:spPr>
      </p:pic>
      <p:pic>
        <p:nvPicPr>
          <p:cNvPr id="7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5" r="53510"/>
          <a:stretch/>
        </p:blipFill>
        <p:spPr bwMode="auto">
          <a:xfrm>
            <a:off x="-16745" y="4509120"/>
            <a:ext cx="2121513" cy="21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365126"/>
            <a:ext cx="10225136" cy="3639938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u="sng" dirty="0">
                <a:latin typeface="+mn-lt"/>
              </a:rPr>
              <a:t>Цель проекта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расширять и обобщать представление детей о профессиях, орудиях труда, трудовых действиях. Развитие интереса к различным профессиям, в </a:t>
            </a:r>
            <a:r>
              <a:rPr lang="ru-RU" dirty="0" smtClean="0">
                <a:latin typeface="+mn-lt"/>
              </a:rPr>
              <a:t>частности, </a:t>
            </a:r>
            <a:r>
              <a:rPr lang="ru-RU" dirty="0">
                <a:latin typeface="+mn-lt"/>
              </a:rPr>
              <a:t>к профессиям родителей и месту их работы.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 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0" y="4828925"/>
            <a:ext cx="1749586" cy="2029075"/>
          </a:xfrm>
          <a:prstGeom prst="rect">
            <a:avLst/>
          </a:prstGeom>
        </p:spPr>
      </p:pic>
      <p:pic>
        <p:nvPicPr>
          <p:cNvPr id="4098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4" t="51087"/>
          <a:stretch/>
        </p:blipFill>
        <p:spPr bwMode="auto">
          <a:xfrm flipH="1">
            <a:off x="0" y="4605086"/>
            <a:ext cx="2327757" cy="22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9" b="18501"/>
          <a:stretch/>
        </p:blipFill>
        <p:spPr>
          <a:xfrm>
            <a:off x="2497707" y="3501008"/>
            <a:ext cx="6804248" cy="203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828925"/>
            <a:ext cx="1749586" cy="2029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683772"/>
            <a:ext cx="9324528" cy="50800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u="sng" dirty="0">
                <a:latin typeface="+mn-lt"/>
              </a:rPr>
              <a:t>Задачи </a:t>
            </a:r>
            <a:r>
              <a:rPr lang="ru-RU" sz="1800" u="sng" dirty="0" smtClean="0">
                <a:latin typeface="+mn-lt"/>
              </a:rPr>
              <a:t>проекта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i="1" u="sng" dirty="0">
                <a:latin typeface="+mn-lt"/>
              </a:rPr>
              <a:t>для детей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1. Формировать первичные представления детей о гендерной принадлежности, влияющие на выбор профессии в будущем.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2. Расширять и углублять знания детей о профессиях.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3. Способствовать развитию связной речи у детей.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4. Воспитывать чувство уважения к труду взрослых.</a:t>
            </a:r>
            <a:br>
              <a:rPr lang="ru-RU" sz="1800" dirty="0">
                <a:latin typeface="+mn-lt"/>
              </a:rPr>
            </a:br>
            <a:r>
              <a:rPr lang="ru-RU" sz="1800" i="1" u="sng" dirty="0">
                <a:latin typeface="+mn-lt"/>
              </a:rPr>
              <a:t>для родителей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1. Беседа с детьми о профессиях в домашней обстановке.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2. Подготовка совместных работ с детьми о профессиях родителей.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3. Подготовка рассказов о любой профессии.</a:t>
            </a:r>
            <a:br>
              <a:rPr lang="ru-RU" sz="1800" dirty="0">
                <a:latin typeface="+mn-lt"/>
              </a:rPr>
            </a:br>
            <a:r>
              <a:rPr lang="ru-RU" sz="1800" i="1" u="sng" dirty="0">
                <a:latin typeface="+mn-lt"/>
              </a:rPr>
              <a:t>для педагогов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1. Создание тематической подборки (картинки и наглядно-демонстрационный материал по теме «Профессии»).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2. Подготовка </a:t>
            </a:r>
            <a:r>
              <a:rPr lang="ru-RU" sz="1800" dirty="0">
                <a:latin typeface="+mn-lt"/>
                <a:hlinkClick r:id="rId3"/>
              </a:rPr>
              <a:t>консультации для родителей </a:t>
            </a:r>
            <a:r>
              <a:rPr lang="ru-RU" sz="1800" dirty="0">
                <a:latin typeface="+mn-lt"/>
              </a:rPr>
              <a:t>«Как сформировать положительное отношение к труду взрослых через ознакомление с профессиями».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3. Подготовка экскурсии в пожарную часть (срок реализации – май).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4. Обогащение предметно-развивающей среды по теме проекта.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5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0" b="47705"/>
          <a:stretch/>
        </p:blipFill>
        <p:spPr bwMode="auto">
          <a:xfrm flipH="1">
            <a:off x="0" y="4581128"/>
            <a:ext cx="2010088" cy="21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828925"/>
            <a:ext cx="1749586" cy="2029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548680"/>
            <a:ext cx="10081120" cy="48640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u="sng" dirty="0">
                <a:latin typeface="+mn-lt"/>
              </a:rPr>
              <a:t>Ожидаемые результаты по проекту: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i="1" u="sng" dirty="0">
                <a:latin typeface="+mn-lt"/>
              </a:rPr>
              <a:t>для детей: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сформированность знаний о некоторых профессиях, их назначении, особенностях;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пополнение лексики воспитанников;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расширение знаний о своей семье.</a:t>
            </a:r>
            <a:br>
              <a:rPr lang="ru-RU" sz="2200" dirty="0">
                <a:latin typeface="+mn-lt"/>
              </a:rPr>
            </a:br>
            <a:r>
              <a:rPr lang="ru-RU" sz="2200" i="1" u="sng" dirty="0">
                <a:latin typeface="+mn-lt"/>
              </a:rPr>
              <a:t>для родителей: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успешное взаимодействие со своими детьми;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повышение психолого-педагогических компетенций.</a:t>
            </a:r>
            <a:br>
              <a:rPr lang="ru-RU" sz="2200" dirty="0">
                <a:latin typeface="+mn-lt"/>
              </a:rPr>
            </a:br>
            <a:r>
              <a:rPr lang="ru-RU" sz="2200" i="1" u="sng" dirty="0">
                <a:latin typeface="+mn-lt"/>
              </a:rPr>
              <a:t>для педагогов: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создание предметно-развивающей среды по теме проекта;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совместная работа с родителями по расширению знаний детей;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• повышение уровня развития психолого-педагогической компетенции родителей и активизация их позиции в более тесном взаимодействии с педагогами и детьми</a:t>
            </a:r>
            <a:r>
              <a:rPr lang="ru-RU" sz="2200" dirty="0" smtClean="0">
                <a:latin typeface="+mn-lt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5" t="51087" r="7186"/>
          <a:stretch/>
        </p:blipFill>
        <p:spPr bwMode="auto">
          <a:xfrm flipH="1">
            <a:off x="134972" y="4605086"/>
            <a:ext cx="1992397" cy="22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" y="4941168"/>
            <a:ext cx="1627054" cy="18869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92" y="188641"/>
            <a:ext cx="9829800" cy="1008112"/>
          </a:xfrm>
        </p:spPr>
        <p:txBody>
          <a:bodyPr rtlCol="0">
            <a:normAutofit fontScale="90000"/>
          </a:bodyPr>
          <a:lstStyle/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196754"/>
            <a:ext cx="5943600" cy="4108672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 этап – подготовительный</a:t>
            </a:r>
          </a:p>
          <a:p>
            <a:pPr lvl="0"/>
            <a:r>
              <a:rPr lang="ru-RU" dirty="0"/>
              <a:t>Проведение опроса детей с целью выяснения знаний о профессиях.</a:t>
            </a:r>
          </a:p>
          <a:p>
            <a:pPr lvl="0"/>
            <a:r>
              <a:rPr lang="ru-RU" dirty="0"/>
              <a:t>Подбор информации, иллюстраций, художественной литературы.</a:t>
            </a:r>
          </a:p>
          <a:p>
            <a:pPr lvl="0"/>
            <a:r>
              <a:rPr lang="ru-RU" dirty="0"/>
              <a:t>Подбор дидактических игр.</a:t>
            </a:r>
          </a:p>
          <a:p>
            <a:pPr lvl="0"/>
            <a:r>
              <a:rPr lang="ru-RU" dirty="0"/>
              <a:t>Пополнение атрибутов для сюжетно-ролевых игр.</a:t>
            </a:r>
          </a:p>
          <a:p>
            <a:pPr lvl="0"/>
            <a:r>
              <a:rPr lang="ru-RU" dirty="0"/>
              <a:t>Подбор информационного материала для родительского уголка.</a:t>
            </a:r>
          </a:p>
          <a:p>
            <a:pPr lvl="0"/>
            <a:r>
              <a:rPr lang="ru-RU" dirty="0"/>
              <a:t>Разработка конспектов ООД, экскурсии. </a:t>
            </a:r>
          </a:p>
          <a:p>
            <a:pPr rtl="0"/>
            <a:endParaRPr lang="ru-RU" dirty="0"/>
          </a:p>
        </p:txBody>
      </p:sp>
      <p:pic>
        <p:nvPicPr>
          <p:cNvPr id="2050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366" r="2593" b="47705"/>
          <a:stretch/>
        </p:blipFill>
        <p:spPr bwMode="auto">
          <a:xfrm>
            <a:off x="183874" y="4903100"/>
            <a:ext cx="1663654" cy="192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veBznS0uiMjG7C3AGvdDSpGhhkqxzDEInkzDHT9QJH7I0pTeczxjbubh39QBzrBg_u6CfX7L5oyza5OgZxxU8qgA9vJ8oPxuN8y8puEvEKNylAFJpv4JdxwgRZzVMLHVFFub7LtyQoQ67lKmxuQ4Uwoi01rdFqqPct4A79kzGZ9iOAkTPo35YRwN0-0xdZH-EyhaeIOs6MI83XGVFj4BKsk-1HGLbYwOMO7zQjhMVisuR2GyBUOUa3L66Zo-anWSSICJmtovSzUYWp480KR3_BMPXPFiqfTFKwy-qaAQKOCNvw5D5IyBjke06W8dEK_m-Vh5visRIoEXhNrGuOYj6ftVGvbfqJHT8e3-FXyiJLFq6PsSHDFY8Ari6aQZbUnIcWllYn0zp2VkPHYD6jaKx1pCCPbC9Fi3yZUBxQadlXh2HBysnEUFGJKzWgmHz7FE9J8SXwdyvP0-QJvsaEPxoqo35ZKC6yBuu3ez4Qsg19uR6wQD68tfjMtEfp0i7qZhUxNvyW6X_tm5NiC607q-CyOcgVi5ERXmgK_G71kMER1dnL6rLUv3MoyftTK4hhyxIWF-sImjMDByReDlWXHw5iLIg4ZwIgng=w596-h794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06" y="1153416"/>
            <a:ext cx="3149150" cy="4195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801006"/>
            <a:ext cx="1741829" cy="2030045"/>
          </a:xfrm>
          <a:prstGeom prst="rect">
            <a:avLst/>
          </a:prstGeom>
        </p:spPr>
      </p:pic>
      <p:pic>
        <p:nvPicPr>
          <p:cNvPr id="3074" name="Picture 2" descr="https://image.freepik.com/free-vector/no-translate-detected_1441-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5" r="53510"/>
          <a:stretch/>
        </p:blipFill>
        <p:spPr bwMode="auto">
          <a:xfrm>
            <a:off x="0" y="4419649"/>
            <a:ext cx="2376264" cy="24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6264" y="908720"/>
            <a:ext cx="69600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2 этап – практический (основной)</a:t>
            </a:r>
          </a:p>
          <a:p>
            <a:pPr>
              <a:lnSpc>
                <a:spcPct val="150000"/>
              </a:lnSpc>
            </a:pPr>
            <a:r>
              <a:rPr lang="ru-RU" b="1" u="sng" dirty="0"/>
              <a:t>Схема реализации проекта по образовательным областям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</a:p>
          <a:p>
            <a:pPr>
              <a:lnSpc>
                <a:spcPct val="150000"/>
              </a:lnSpc>
            </a:pPr>
            <a:r>
              <a:rPr lang="ru-RU" i="1" dirty="0"/>
              <a:t>Беседы:</a:t>
            </a:r>
            <a:r>
              <a:rPr lang="ru-RU" dirty="0"/>
              <a:t> «Что такое профессии»,</a:t>
            </a:r>
          </a:p>
          <a:p>
            <a:pPr>
              <a:lnSpc>
                <a:spcPct val="150000"/>
              </a:lnSpc>
            </a:pPr>
            <a:r>
              <a:rPr lang="ru-RU" dirty="0"/>
              <a:t>«Какие профессии ты знаешь»,</a:t>
            </a:r>
          </a:p>
          <a:p>
            <a:pPr>
              <a:lnSpc>
                <a:spcPct val="150000"/>
              </a:lnSpc>
            </a:pPr>
            <a:r>
              <a:rPr lang="ru-RU" dirty="0"/>
              <a:t>«Профессии моих родителей»,</a:t>
            </a:r>
          </a:p>
          <a:p>
            <a:pPr>
              <a:lnSpc>
                <a:spcPct val="150000"/>
              </a:lnSpc>
            </a:pPr>
            <a:r>
              <a:rPr lang="ru-RU" dirty="0"/>
              <a:t>«Кем ты станешь, когда вырастешь?»</a:t>
            </a:r>
          </a:p>
          <a:p>
            <a:pPr>
              <a:lnSpc>
                <a:spcPct val="150000"/>
              </a:lnSpc>
            </a:pPr>
            <a:r>
              <a:rPr lang="ru-RU" dirty="0"/>
              <a:t>«Почему важно быть хорошим специалистом»,</a:t>
            </a:r>
          </a:p>
          <a:p>
            <a:pPr>
              <a:lnSpc>
                <a:spcPct val="150000"/>
              </a:lnSpc>
            </a:pPr>
            <a:r>
              <a:rPr lang="ru-RU" dirty="0"/>
              <a:t>«Без ученья не бывает профессионалов».</a:t>
            </a:r>
          </a:p>
          <a:p>
            <a:endParaRPr lang="ru-RU" dirty="0"/>
          </a:p>
        </p:txBody>
      </p:sp>
      <p:pic>
        <p:nvPicPr>
          <p:cNvPr id="1026" name="Picture 2" descr="https://lh3.googleusercontent.com/0AakTHc3a7LopDcnwecTZdsHKijRMMb-fXgjI3Ity2TCh_-VXVtM723xFCFBcnffz2RGkxycuruw1W8NWpYM39RrUwsnnN-I8xUjDma9I9o9HdXzrGxcbSJW-uFXoVlnS7wr2qxfJIgu2CE9hc5XXQ4VKlWo1DFJWpKqDrF6uszULE_hH-KQVGtVBZRHvIZCT5IfeoywC9LwOo1CjjN5gF5jUbQA-M_v5tU3NZabJDQWcpAit-3H0RKtFCU0_gT0Nf5OmW_iKj239nxko3EtQWNWlU-W4L0c7jldV55OWDPShyTNBxaZs9Mcng4pIlOd33q-EYYOc9k9Yt6Rm-IpYm_vHbCJz_4SF28djrI8Hd7140eQ1U2i20mO76TbsSrX7_fEv8RfxpcQ1cX7T8mPJy0kk7IIwQkz6Zl7lrd83fs7VldhPqFHHBYHY_gFSTKjndayMnEglEUdtzT4mz2MR5R-ivI8gHnMOyZHGXyNf7ZR0TQXrFneDcWnc8y5KdH1S66OSt8oEkFX3vNJwgt45tbYkB0NY12Gw_0TosR4Gth9wUV10gBqjzJdaDe29BVZnGaIo0XjL3-zcI1ULCvJu36FMc1P9qo4=w958-h540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16749"/>
          <a:stretch/>
        </p:blipFill>
        <p:spPr bwMode="auto">
          <a:xfrm>
            <a:off x="7680176" y="2060848"/>
            <a:ext cx="4176465" cy="30384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12812" y="2759274"/>
            <a:ext cx="2979188" cy="1042432"/>
          </a:xfrm>
        </p:spPr>
        <p:txBody>
          <a:bodyPr rtlCol="0">
            <a:noAutofit/>
          </a:bodyPr>
          <a:lstStyle/>
          <a:p>
            <a:pPr algn="ctr"/>
            <a:r>
              <a:rPr lang="ru-RU" sz="3200" i="1" dirty="0" smtClean="0"/>
              <a:t>Дидактические </a:t>
            </a:r>
            <a:r>
              <a:rPr lang="ru-RU" sz="3200" i="1" dirty="0"/>
              <a:t>и</a:t>
            </a:r>
            <a:r>
              <a:rPr lang="ru-RU" sz="3200" i="1" dirty="0" smtClean="0"/>
              <a:t>гры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91888" y="5157192"/>
            <a:ext cx="9280576" cy="1584176"/>
          </a:xfrm>
        </p:spPr>
        <p:txBody>
          <a:bodyPr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/>
              <a:t>Подскажи словечко</a:t>
            </a:r>
            <a:r>
              <a:rPr lang="ru-RU" dirty="0" smtClean="0"/>
              <a:t>», «</a:t>
            </a:r>
            <a:r>
              <a:rPr lang="ru-RU" dirty="0"/>
              <a:t>Что сначала, что потом</a:t>
            </a:r>
            <a:r>
              <a:rPr lang="ru-RU" dirty="0" smtClean="0"/>
              <a:t>», «</a:t>
            </a:r>
            <a:r>
              <a:rPr lang="ru-RU" dirty="0"/>
              <a:t>Что кому нужно?», </a:t>
            </a:r>
            <a:r>
              <a:rPr lang="ru-RU" dirty="0" smtClean="0"/>
              <a:t>«</a:t>
            </a:r>
            <a:r>
              <a:rPr lang="ru-RU" dirty="0"/>
              <a:t>Угадай профессию», </a:t>
            </a:r>
            <a:r>
              <a:rPr lang="ru-RU" dirty="0" smtClean="0"/>
              <a:t>«</a:t>
            </a:r>
            <a:r>
              <a:rPr lang="ru-RU" dirty="0"/>
              <a:t>Профессии людей», </a:t>
            </a:r>
            <a:r>
              <a:rPr lang="ru-RU" dirty="0" smtClean="0"/>
              <a:t>«</a:t>
            </a:r>
            <a:r>
              <a:rPr lang="ru-RU" dirty="0"/>
              <a:t>Кто что </a:t>
            </a:r>
            <a:r>
              <a:rPr lang="ru-RU" dirty="0" smtClean="0"/>
              <a:t>делает</a:t>
            </a:r>
            <a:r>
              <a:rPr lang="ru-RU" dirty="0"/>
              <a:t>?», </a:t>
            </a:r>
            <a:r>
              <a:rPr lang="ru-RU" dirty="0" smtClean="0"/>
              <a:t>«Что бы случилось, </a:t>
            </a:r>
            <a:r>
              <a:rPr lang="ru-RU" dirty="0"/>
              <a:t>если бы не работал…», </a:t>
            </a:r>
            <a:r>
              <a:rPr lang="ru-RU" dirty="0" smtClean="0"/>
              <a:t>«</a:t>
            </a:r>
            <a:r>
              <a:rPr lang="ru-RU" dirty="0"/>
              <a:t>Инструменты для людей разных профессий</a:t>
            </a:r>
            <a:r>
              <a:rPr lang="ru-RU" dirty="0" smtClean="0"/>
              <a:t>», «</a:t>
            </a:r>
            <a:r>
              <a:rPr lang="ru-RU" dirty="0"/>
              <a:t>Что пригодится при пожаре</a:t>
            </a:r>
            <a:r>
              <a:rPr lang="ru-RU" dirty="0" smtClean="0"/>
              <a:t>», 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/>
              <a:t>Исправь ошибку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0" name="Picture 2" descr="https://lh3.googleusercontent.com/lZRzps_E-Xoy_aH2HgB_0de7re3ZRd_SCaMdv5fuaTrLl2PIlQW1qx8T1GFn0J2El_Hrcb5e9I0SCwkVgYja_cCqU7jI5D1sK64Gv0RxiJaQExbHNMjgZjfWbdi2oYqJx7Bgff8Btq9YhRjqo0_sPQTYX1teByW7MXR3pMFYW2bdf_s-0BDXE2gPnbLfeVxavQRbYB8UM4Q6L3wE_oKCP4vqJULvNfcy57ic_yOa7QWDagbm4anV4QVjC3kOm2metFYS-CkGVfclcajMtrqOq59vLqSi2cbkmQUFP4qQERLS1guY8QaOuHLJ08QzKrWUONse2Yy-uFOJ1qkL70GIJIGVtb3y0cSil3Qu5_xK6pDrxiU28qtVPHxntsIsBbMCP_wcOf1nassPxvza530pe1bl96z-8K_mNM9HOlVtVwtf2qq6qpafXa4c9JkVTRj5R_6YX_qdOaEHnIxKYaW3Rmp1B3MghBClYOuoQQKUsq7n4VA9Dj8hQqhYJAlJiiUI7ogFwl6Rta5n0vR3nz_rKTGfOuGaih1E9pxExFk-WloZhRfX9D17MsjrDtPbki8n0vi8KiPy8d_rqwG-1vRQoUdiebJTGop5=w958-h540-no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r="134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lh3.googleusercontent.com/LyzWOfhL4uYxsEz7HHmnyYtTTFEzXjf3_eQi7qBXo9zSnbEBNkd72QPjVyLLiqYWDBrxdAPaZNz0mFXk71_hmOVAyjLpsiG5bEBxYoqUXSAyOmx7D_beLUXNsePKl1HFkGknrUbrryjIDBKDZy9MZShV060iRElzYmKweUVWKG8UploSjO6xBoYUpzoCa8SIVdtlw_vnylOyfCUmZKui0OG9Rgg-rY4Rrs54tSf218F1foPqSFgK1ftCOfTEP78dxikqW4ueK_wN48pZ_KOKPwOpfweZPt45x1-gSPw60Ja7DwzSVCm7ETlyE8JWnuTphqQGsDynI4C2SNFCYAcyAz8i1Hn_iq7zndMsxb98QzJ2uHWTmodkCC3le_eVBLrSvhxe63fdve_DgJNReiE0lKl7GyzKD4chzzFA3ng_OID3R6DjQzbb91Y8Gm39-hzh5fYIuowOOKwyz-64iNJ_iQ9-KEGbNDTNcLFUMQm1fPHmBHj8C659_W5V16xKKpNK7dhD2HUu__wwO9hFgKL2OfLQ15aiko6MDsC8ppi59iARfAKdVQxn7p9ti91WcbFNmCK7zfBXZL7DZHmsdHCdLTxVAfxqr1gv=w958-h540-no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3.googleusercontent.com/xQ4lYp7gBQL7FWSQzzSzoZiKAWx5ksUF0QQdcjplz-Fvs-TBot-Ef62ewtpaxpU-hq0cXNhVo_hckGNtMfmsk7G0pLWeYeOmNxgefJgyG9NCx2JPRBaD1ztCV0_GpABEbWTvRTeHvvBKt1QXdLWJy-u3J8G9se7owU40OTkccm1wD5ORSTYBAgbhiM-njjDz3qEmNN30ABrbqmczsxIzCa7lyWlsi581j7yMM2aBpnlhnuK8lRGgHYcacmnDdcpcwqTsuCKLhegw8KrJeeQ3nk1ifQgjgqf8kMCjOIfOjmm9y9gEnqde1hn1n0eN7J312iJVj8yVc9ymOcAXzKuNcX1EJW4zsiNMy0aoltItXy9-DHjNHvldBKTU0dO8R-Ngc05uOUk2REq4PVGdIGplGF-TB8AVlaNJhKkzG2_S2KSzyq0MUGp1eY_gEUZYoEJAG8LfexfkxCZJS7xKbtiKK95MzioltE9ExsJo3pSAHM90kqDNdEMcHo_SXgV4ew1fJS1r6Sq_GIFUFo-Cm9At68KNKGXPWqisd_CVMDIZy1b9wt7pI0G4dwSowWy7Al807qDIWk1bExa9K9zUfkuvaM70gsBCuI8d=w958-h540-no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5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421</TotalTime>
  <Words>1043</Words>
  <Application>Microsoft Office PowerPoint</Application>
  <PresentationFormat>Широкоэкранный</PresentationFormat>
  <Paragraphs>142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Дети-друзья 16 х 9</vt:lpstr>
      <vt:lpstr>Проект о профессиях «Все работы хороши!»</vt:lpstr>
      <vt:lpstr>Паспорт проекта</vt:lpstr>
      <vt:lpstr>Презентация PowerPoint</vt:lpstr>
      <vt:lpstr>Цель проекта расширять и обобщать представление детей о профессиях, орудиях труда, трудовых действиях. Развитие интереса к различным профессиям, в частности, к профессиям родителей и месту их работы.   </vt:lpstr>
      <vt:lpstr>Задачи проекта для детей 1. Формировать первичные представления детей о гендерной принадлежности, влияющие на выбор профессии в будущем. 2. Расширять и углублять знания детей о профессиях. 3. Способствовать развитию связной речи у детей. 4. Воспитывать чувство уважения к труду взрослых. для родителей 1. Беседа с детьми о профессиях в домашней обстановке. 2. Подготовка совместных работ с детьми о профессиях родителей. 3. Подготовка рассказов о любой профессии. для педагогов 1. Создание тематической подборки (картинки и наглядно-демонстрационный материал по теме «Профессии»). 2. Подготовка консультации для родителей «Как сформировать положительное отношение к труду взрослых через ознакомление с профессиями». 3. Подготовка экскурсии в пожарную часть (срок реализации – май). 4. Обогащение предметно-развивающей среды по теме проекта. </vt:lpstr>
      <vt:lpstr>Ожидаемые результаты по проекту: для детей: • сформированность знаний о некоторых профессиях, их назначении, особенностях; • пополнение лексики воспитанников; • расширение знаний о своей семье. для родителей: • успешное взаимодействие со своими детьми; • повышение психолого-педагогических компетенций. для педагогов: • создание предметно-развивающей среды по теме проекта; • совместная работа с родителями по расширению знаний детей; • повышение уровня развития психолого-педагогической компетенции родителей и активизация их позиции в более тесном взаимодействии с педагогами и детьми. </vt:lpstr>
      <vt:lpstr>Этапы проекта </vt:lpstr>
      <vt:lpstr>Презентация PowerPoint</vt:lpstr>
      <vt:lpstr>Дидактические игры</vt:lpstr>
      <vt:lpstr>Презентация PowerPoint</vt:lpstr>
      <vt:lpstr>Организованная образовательная деятельность</vt:lpstr>
      <vt:lpstr>Сюжетно-ролевые игры</vt:lpstr>
      <vt:lpstr>Познавательное развитие  </vt:lpstr>
      <vt:lpstr>Рисование «Подъемный кран»</vt:lpstr>
      <vt:lpstr>Речевое развитие </vt:lpstr>
      <vt:lpstr>Художественно-эстетическое развитие </vt:lpstr>
      <vt:lpstr>Физическое развитие</vt:lpstr>
      <vt:lpstr>Продуктивная деятельность детей </vt:lpstr>
      <vt:lpstr>Конструирование «Строительная техника»</vt:lpstr>
      <vt:lpstr>Фотовыставка «Профессии родителей»</vt:lpstr>
      <vt:lpstr>3 этап - заключительный Результаты проекта:</vt:lpstr>
      <vt:lpstr>В нашем проекте использовалась следующая литература:</vt:lpstr>
      <vt:lpstr> СПАСИБО ЗА ВНИМАНИЕ! 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о профессиях «Все работы хороши!»</dc:title>
  <dc:creator>Дом</dc:creator>
  <cp:keywords/>
  <cp:lastModifiedBy>Дом</cp:lastModifiedBy>
  <cp:revision>26</cp:revision>
  <dcterms:created xsi:type="dcterms:W3CDTF">2018-02-25T14:05:33Z</dcterms:created>
  <dcterms:modified xsi:type="dcterms:W3CDTF">2018-03-12T16:29:33Z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