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6" r:id="rId12"/>
    <p:sldId id="272" r:id="rId13"/>
    <p:sldId id="267" r:id="rId14"/>
    <p:sldId id="268" r:id="rId15"/>
    <p:sldId id="263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F5F0-2BBE-49D2-909A-D4F378ECC893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5C0D-CBA0-44ED-BA49-4CF5FBCF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5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kZ52hrDzeMPDdcIUMRmO1vDARHgsI6L4JtZjLjw2ic/edit?usp=sharing" TargetMode="External"/><Relationship Id="rId2" Type="http://schemas.openxmlformats.org/officeDocument/2006/relationships/hyperlink" Target="https://docs.google.com/presentation/d/1_nbzQ1Ls-pLjy0Qed0uMaLHKxSBtPHrOxYJGdxeoR0k/edit?usp=shar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document/d/11UFYupgArcS1tGFoDRcfVc8qfBCeCUx3QxQhEq1E2Bk/edit?usp=sharing" TargetMode="External"/><Relationship Id="rId5" Type="http://schemas.openxmlformats.org/officeDocument/2006/relationships/hyperlink" Target="https://docs.google.com/document/d/13T4Ej3lkxXSBM6nhI6pQxmpNzKuIRyfxeAwqSGbPoT4/edit?usp=sharing" TargetMode="External"/><Relationship Id="rId4" Type="http://schemas.openxmlformats.org/officeDocument/2006/relationships/hyperlink" Target="https://docs.google.com/presentation/d/1QV3F6l6cFJadi7kN18zcnLp2h7yHE0AqmzQO6T_NJ4o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dXDjLAXwAG8MVytc9WbYaaviIHfZn2xkuwtr9VREMtk/edit?usp=sharing" TargetMode="External"/><Relationship Id="rId2" Type="http://schemas.openxmlformats.org/officeDocument/2006/relationships/hyperlink" Target="https://docs.google.com/document/d/1bS0cSa7oaIKEKDSZayc43NFErNKf84Y4QVTYtmm6Ni4/edit?usp=sharin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presentation/d/1RaAA4K6RFZYvyUkRDHY69Dy3ndboBNSV0Joai3ReAR0/edit?usp=sharing" TargetMode="External"/><Relationship Id="rId4" Type="http://schemas.openxmlformats.org/officeDocument/2006/relationships/hyperlink" Target="https://docs.google.com/document/d/1o9UV56rhjlvzdzSqIYjOltOIUju_3AXCOwMPoxSoLtI/edit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463"/>
            <a:ext cx="9144000" cy="1660381"/>
          </a:xfrm>
        </p:spPr>
        <p:txBody>
          <a:bodyPr>
            <a:noAutofit/>
          </a:bodyPr>
          <a:lstStyle/>
          <a:p>
            <a:r>
              <a:rPr lang="ru-RU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Подводные тайны</a:t>
            </a:r>
            <a:endParaRPr lang="ru-RU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93819"/>
            <a:ext cx="9144000" cy="3979718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Проект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огопедической группы МАДОУ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комбинированного вида №4 «Солнышко»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Выполнили: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Емельянова Юлия Николаевна, учитель-логопед ВКК;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Власенко Нина Владимировна, воспитатель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Мингалева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Александровна, воспитатель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Арамиль, 2018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836" y="212697"/>
            <a:ext cx="8364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Экспериментальная </a:t>
            </a:r>
            <a:r>
              <a:rPr lang="ru-RU" sz="3200" b="1" i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деятельность</a:t>
            </a:r>
          </a:p>
        </p:txBody>
      </p:sp>
      <p:pic>
        <p:nvPicPr>
          <p:cNvPr id="1026" name="Picture 2" descr="https://lh3.googleusercontent.com/HYmvVbJ48kOBcTFjbIwIJsEeMgTdxczbEX7EU7YG11ZaqMo5sYIV9AFBXL-MT_5qmIy9VDkG4Hsb5fBStLiLLdPPweCWqbU7aQqXNTW_Ju5aZJbmDgYURJZTuaPHQrs-glXS-bQrZgfnblaBzzLLDztjST8p-yZLiOP2B2NFdtQDIZsc4OTvuT80gP_BbpY08vV2q4SBG67CBES34vwM0eKqN79tGU0V1b5CoHkhp1W2fZF0KII5la6IxCENulkPHv7yHbmpq_4aOCUMbt7zlECHS83C6sWDjRjBklu4R_m2kt1VFFogI2KuVsBPqt3IuWp_uQMKTNC0h9CCrOeIWTzyD7lnqOOged7HrZJb1pCGMcpKmd1ueUar1RLz7-Z3CansgenRsCDRKIRSD95A1zRxjPXUDRRMotpQtrRtCXLtKc8Jg-DDK3uRlcjN0Ff9MccAAaqXkOTw2jmNYq_BdYWoNDmraKpCIEDn1Yu4x8tJ5f2IyF8PsrJ05JbBYElDQHK_YNm1jQhxz1d_BiIRFbC7puu4Uc496S16FYvgBqECw2JwTg2CqxNRcU7WwvJaHs84dntHMIBFlMzh8ZJTaoevEWf2406H=s76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93" y="1174173"/>
            <a:ext cx="5257799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984" y="235320"/>
            <a:ext cx="10796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Художественно-эстетическая деятельность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:\Documents and Settings\Администратор\Мои документы\20180321_1630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7881">
            <a:off x="-175767" y="2279313"/>
            <a:ext cx="4318879" cy="3234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Администратор\Мои документы\20180321_1631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0441">
            <a:off x="8068620" y="2241976"/>
            <a:ext cx="4412615" cy="3308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Мои документы\20180322_1746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8563" y="892271"/>
            <a:ext cx="4765386" cy="4067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5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9555" y="241242"/>
            <a:ext cx="78085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Настольно-дидактические игры </a:t>
            </a:r>
          </a:p>
          <a:p>
            <a:pPr lvl="0" algn="ctr"/>
            <a:r>
              <a:rPr lang="ru-RU" sz="3200" b="1" i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 свободной деятельности</a:t>
            </a:r>
            <a:endParaRPr lang="ru-RU" sz="3200" b="1" i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s://lh3.googleusercontent.com/CzZ5CU9G2XQCAhKYBi06HCRyBvb2-7PVMLzb2oWkxl_VQqk_mUkE2Mobp9NkYDdlDBtzieAnPg6lpEJCCE0m8LwJ8zFLjqC1Y09OCmVkwgCwBttL7fVqO0FaXf3jP3DYogPfu5fTipKLiNYXnRL7fblp0I8fzmoh9dHBAc4hHagiPBV7GW3ocuSQ7k-Cy9TtKYeehLQ-4x8Q4wgGp3L5wUXbA0PrsJvAK9gUncTjuwWvyYqBBuZDfO6GSzQwokVwozNPbu4GelroMgGPLbo9NI5oQzvJvSGh9sqSHwEyxkFTZmCK5GvIFJFkZDR9W356vDXGOBJ95bSd7tedauryNkhjzWCBmeoczb_vHyVLfA01RhmwWEkh6uusku9pIkCOTFRQeJUacEPu6kyDuORv4_TKtfAg8Z38e6V1qZHi_rsAJW5n36vblmxbFHY8X2wrCzyDKryE7zG6DDy9iSmkQJm4KzKXn91LCOKpAvrhM1DR4LgS1XsPthGNTEFpz7_iGM0BPUkJ0HCWVGUFnv-Ys0tt2TGqTrbB6PKvIAcav-DgQ2q_buR58M2NPfpAJ3FGMHBXCYSQFKhV0aMql9T1tEldxQ-19uQA=w577-h769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5" b="19977"/>
          <a:stretch/>
        </p:blipFill>
        <p:spPr bwMode="auto">
          <a:xfrm>
            <a:off x="3228294" y="1323739"/>
            <a:ext cx="4373417" cy="4730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_I8oQKZsAritVHMYTT5Uft1mFOYPoRT1Uioyz59Cf10c2uxXabHNoYS79fgNDBZvs7pdkmLuj6o6mDX5MaNy6_bIMv1S6-fM5baeM1DlD75m7Bs-KC4lHhbWM9oyiDOc6V5hLklrvYSCJ66wdTMWPTKjA0O1aKa8TrfQwppSIDP_uN6iEUhfgxu_3xGZ2J3Hp2pdvzTsmhaVWz_oQ1T_wEd7ACnlEwwG7LfhKSTdLHNSW3VJxFoPUR0AWo1my8D4LWqxeVm4MYyaouabFIl7KAuf_ueOJBbj8J2UQ9t8ElHUuGjzKaDuY5LUiCx4cbWWc5ELg5yzV1b2iQ1QVaA5gDQ0faTLtexqkDGQYJ-ZFSoxkrjSf9-bBbe2a1tcnC3LfkaPfWaxxEKjyZR_DpOYPdFnnWYLTTfP6QJTKCr0qibu6Bg-O0w5cawD5lQ_p9D3V6gP6C1x9STmp4ha2oaXwhxxKCrmQfzkXE-PRRZAQZgqLOZyCF1DlVCVw7sUxJOnx3ix23QyM3cmYANJEfhu66itfZWw_ryxSVEW-gsTK4ah2mv37P0h9qkMUfvkSIlehJ5copxVcMP4Gk1g_3CaJVA9T4Mo88Ob=w577-h76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81" y="3030050"/>
            <a:ext cx="2893264" cy="38142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tlxRwUCNdziav5dHYlakKKgZjUKE85diDJEA6xhR8Pdz8B8-Esw2UvrZgOmeNQFnlpdhD8mlAB2MGdXNQx10yfGYhYwJ7a2dSH6KlRuPpib5xSoehx1Uh3AwdkYIsJFuNtXpzOS9CPneWLoi94O5RSRtGNPMn5EIreXKf8tPLuXmlIOUbrFp7P3n3PpdZMiyj95otzjnIDttN2jz3-j-5Zs2z9xFqp26ve6gjiwubXBbAKO_BnP_-FrzVb6vR7lHdJyoEnZt_xY6gIVZncSTC0AcXVkEn_BIFYPKrq8H_igQCVpHmzlxdDuAdUjBdeP8VnWqRHcE8boIZP-qo0llgwnL5Iup0o-eMd8TiB4Ug6nbgfiKOBmn3-b_8EOVsfu5txKqx20DunAQZRLB0UP0eIfXRsHsEJ4wCDvX1yD2_Zh4FFBnoLkfflbaPNf9pyxnlDXw3h4f8Op5D1fplxzUKFamAtfjx331bE_zqkE-1hA-B0E7Qujr-UpVmbVDlUQXIAO30kbWvEoBr8NH-OULg3URB3kaMipPAEYorv6SeWFk2ysdi851Sto-NlSCv3_rGSzAFpP-ZFxDm6hJFe5jtAKfl_pAEYX_=w577-h769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" y="739652"/>
            <a:ext cx="3157456" cy="4208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sifspRC8D8em8D5Afb8qSd-2YQDdER31B61j7akv6qjWAOTO3oAmq7F9L-Lgv_q_XJUZxUrCvJd3-B8JxFr_PN7cM0qu91762CJIjQSLOSnCPAEO8tfoXQTmTY0njc4jlyJbNTAQbUJMcE571jO1JIrnGjWWEZhqjalfTubOgjansKUi9T9NmIVrR9LfddbEU8vY4odHG_ArbQwrqweMjhUCvYqdj9b_rzgja9NKIxry1iXfDXrPYwiznzfMMAIbKwrRAEmhEHTy6bgv9PuTajoAgLj6iDa0AXp5qwW-uoyrur7TSzV0lNGVmW2KNBDLVKpEzTSpJT6t78CqChMQ1L0J46_gvXIo6VZQGc8c-TKbbwU7LnFVoJo1rjyQ08cglxMSwhoy0hIPxzfulVJCZOD3he-lWefSKuWx00Oki2bBDsqfnW9AJfx4fGxcULrRxN9gWnOW9yRbe_3xJ7GLCGTxDTz3o-Kh2q44jstubS6F86dcxYONX2BeJuUmzTus8Tzd-0qTDRq4uXdC9kgYrLsvm5vyNdfCNvBJU8P1ppNRjt1s8nh1beal7PP7dtu0Kg9UrT21muWID6XPmaXn_RQBvgkrwF1O=w577-h769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57" y="87451"/>
            <a:ext cx="2860808" cy="3770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905" y="303707"/>
            <a:ext cx="6011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Свободная деятельность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:\Users\Дом\AppData\Local\Microsoft\Windows\INetCache\Content.Word\IMG_20180403_1035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826">
            <a:off x="30942" y="3481145"/>
            <a:ext cx="5291696" cy="2981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Дом\AppData\Local\Microsoft\Windows\INetCache\Content.Word\IMG_20180327_1550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418">
            <a:off x="6997247" y="3614590"/>
            <a:ext cx="5144698" cy="2883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Дом\AppData\Local\Microsoft\Windows\INetCache\Content.Word\IMG_20180403_10293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5127" y="888482"/>
            <a:ext cx="2985677" cy="38567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Documents and Settings\Администратор\Мои документы\20180319_1609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5666">
            <a:off x="8708524" y="560412"/>
            <a:ext cx="3373959" cy="2661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Администратор\Мои документы\20180319_16132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1" t="-5638"/>
          <a:stretch/>
        </p:blipFill>
        <p:spPr bwMode="auto">
          <a:xfrm rot="4928411">
            <a:off x="60428" y="577358"/>
            <a:ext cx="3273092" cy="2640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м\AppData\Local\Microsoft\Windows\INetCache\Content.Word\IMG-20180327-WA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75093" y="0"/>
            <a:ext cx="3246755" cy="4924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Дом\AppData\Local\Microsoft\Windows\INetCache\Content.Word\IMG-20180327-WA0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5175" y="771298"/>
            <a:ext cx="5242069" cy="3374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Дом\AppData\Local\Microsoft\Windows\INetCache\Content.Word\IMG-20180327-WA00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99163"/>
            <a:ext cx="5579918" cy="3034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Мои документы\IMG-20180323-WA00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3" b="-2935"/>
          <a:stretch/>
        </p:blipFill>
        <p:spPr bwMode="auto">
          <a:xfrm>
            <a:off x="5575932" y="3636817"/>
            <a:ext cx="5668096" cy="3158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176" y="381164"/>
            <a:ext cx="33874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Экскурсия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 родителями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082" y="144530"/>
            <a:ext cx="10515600" cy="1325563"/>
          </a:xfrm>
        </p:spPr>
        <p:txBody>
          <a:bodyPr/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3 этап. Презентация 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проекта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>
                <a:latin typeface="Georgia" panose="02040502050405020303" pitchFamily="18" charset="0"/>
              </a:rPr>
              <a:t>Художественная выставка по проекту «Подводные тайны»;</a:t>
            </a:r>
          </a:p>
          <a:p>
            <a:pPr lvl="0"/>
            <a:r>
              <a:rPr lang="ru-RU" sz="2400" dirty="0">
                <a:latin typeface="Georgia" panose="02040502050405020303" pitchFamily="18" charset="0"/>
              </a:rPr>
              <a:t>Совместная композиция «Удивительные морские глубины»;</a:t>
            </a:r>
          </a:p>
          <a:p>
            <a:pPr lvl="0"/>
            <a:r>
              <a:rPr lang="ru-RU" sz="2400" dirty="0">
                <a:latin typeface="Georgia" panose="02040502050405020303" pitchFamily="18" charset="0"/>
              </a:rPr>
              <a:t>Рассказы детей о морских животных;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Создание </a:t>
            </a:r>
            <a:r>
              <a:rPr lang="ru-RU" sz="2400" dirty="0" err="1">
                <a:latin typeface="Georgia" panose="02040502050405020303" pitchFamily="18" charset="0"/>
              </a:rPr>
              <a:t>лэпбука</a:t>
            </a:r>
            <a:r>
              <a:rPr lang="ru-RU" sz="2400" dirty="0">
                <a:latin typeface="Georgia" panose="02040502050405020303" pitchFamily="18" charset="0"/>
              </a:rPr>
              <a:t> «Подводный мир».</a:t>
            </a:r>
          </a:p>
        </p:txBody>
      </p:sp>
      <p:pic>
        <p:nvPicPr>
          <p:cNvPr id="5" name="Объект 4" descr="C:\Users\Дом\AppData\Local\Microsoft\Windows\INetCache\Content.Word\IMG-20180403-WA000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78238"/>
            <a:ext cx="5181600" cy="2748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Администратор\Мои документы\20180321_1448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4118" y="4452301"/>
            <a:ext cx="5181600" cy="2473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Documents and Settings\Администратор\Мои документы\20180321_1450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3937" y="1077250"/>
            <a:ext cx="5181600" cy="27328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95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4 этап. Анализ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деятельности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Georgia" panose="02040502050405020303" pitchFamily="18" charset="0"/>
              </a:rPr>
              <a:t>В процессе проживания темы проекта дети проявили активный познавательный интерес. Постепенно проект из познавательного превращался в социально-личностный; дети стремились поделиться полученной информацией. Смогли реализовать свои творческие способности.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728808"/>
            <a:ext cx="10515600" cy="212869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72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sz="72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8036" y="474807"/>
            <a:ext cx="6019800" cy="1426729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>
                <a:latin typeface="Georgia" panose="02040502050405020303" pitchFamily="18" charset="0"/>
              </a:rPr>
              <a:t>Тип проекта</a:t>
            </a:r>
            <a:r>
              <a:rPr lang="ru-RU" sz="3300" dirty="0">
                <a:latin typeface="Georgia" panose="02040502050405020303" pitchFamily="18" charset="0"/>
              </a:rPr>
              <a:t>: познавательно-исследовательский, речевой, игровой, творческий.</a:t>
            </a:r>
          </a:p>
          <a:p>
            <a:r>
              <a:rPr lang="ru-RU" sz="3300" b="1" dirty="0">
                <a:latin typeface="Georgia" panose="02040502050405020303" pitchFamily="18" charset="0"/>
              </a:rPr>
              <a:t>Сроки реализации</a:t>
            </a:r>
            <a:r>
              <a:rPr lang="ru-RU" sz="3300" dirty="0">
                <a:latin typeface="Georgia" panose="02040502050405020303" pitchFamily="18" charset="0"/>
              </a:rPr>
              <a:t>: 01.03.2018 – 30.03.2018.</a:t>
            </a:r>
          </a:p>
          <a:p>
            <a:r>
              <a:rPr lang="ru-RU" sz="3300" b="1" dirty="0">
                <a:latin typeface="Georgia" panose="02040502050405020303" pitchFamily="18" charset="0"/>
              </a:rPr>
              <a:t>Участники проекта</a:t>
            </a:r>
            <a:r>
              <a:rPr lang="ru-RU" sz="3300" dirty="0">
                <a:latin typeface="Georgia" panose="02040502050405020303" pitchFamily="18" charset="0"/>
              </a:rPr>
              <a:t>: воспитатели, учитель-логопед, дети, родители</a:t>
            </a:r>
            <a:r>
              <a:rPr lang="ru-RU" sz="3300" dirty="0" smtClean="0">
                <a:latin typeface="Georgia" panose="02040502050405020303" pitchFamily="18" charset="0"/>
              </a:rPr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036" y="2254827"/>
            <a:ext cx="9667009" cy="427542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проекта:</a:t>
            </a:r>
            <a:r>
              <a:rPr lang="ru-RU" sz="1800" b="1" i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Подводный мир очень красочен, ярок, но напрямую не доступен для изучения детьми. Современные средства и методы обучения позволяют это сделать, что способствует «погружению» детей в интересную для них тему и делает их активными участниками образовательного процесса. Это даёт возможность воспитывать детей - «деятелей», а не «исполнителей», развивать волевые качества личности, навыки партнерского взаимодействия. Предлагаемая тема проекта предоставляет детям возможность на каждом занятии выявить проблему; самостоятельно искать нужное решение; выбирать из имеющихся способов наиболее адекватный и продуктивно его использовать; самостоятельно анализировать полученные результаты. Также развивает их творческие способности. Эта тема является очень интересной и увлекательной для детей старшего дошкольного возраста.</a:t>
            </a:r>
          </a:p>
          <a:p>
            <a:endParaRPr lang="ru-RU" sz="1800" dirty="0"/>
          </a:p>
        </p:txBody>
      </p:sp>
      <p:pic>
        <p:nvPicPr>
          <p:cNvPr id="5" name="Рисунок 4" descr="C:\Users\Дом\AppData\Local\Microsoft\Windows\INetCache\Content.Word\IMG_20180327_155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237">
            <a:off x="8208818" y="124837"/>
            <a:ext cx="3698730" cy="22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1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628" y="3235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Цель проекта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: расширять знания детей о подводном мире и его обитателях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Проблема: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в результате опроса по теме выявлено, что дети проявляют интерес к изучению подводного мира, однако имеют очень поверхностное представление о флоре и фауне водоемов: рек, озер, морей и океанов.</a:t>
            </a:r>
          </a:p>
          <a:p>
            <a:endParaRPr lang="ru-RU" dirty="0"/>
          </a:p>
        </p:txBody>
      </p:sp>
      <p:pic>
        <p:nvPicPr>
          <p:cNvPr id="5" name="Объект 4" descr="C:\Users\Дом\AppData\Local\Microsoft\Windows\INetCache\Content.Word\IMG_20180403_10281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164">
            <a:off x="6170554" y="2153082"/>
            <a:ext cx="5746173" cy="3525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30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467" y="14677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Задачи проекта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5968" y="1306079"/>
            <a:ext cx="54482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Georgia" panose="02040502050405020303" pitchFamily="18" charset="0"/>
              </a:rPr>
              <a:t>Развивающие: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- расширять знания детей о классе рыб (названия, строение, способы питания, размножение);</a:t>
            </a:r>
          </a:p>
          <a:p>
            <a:r>
              <a:rPr lang="ru-RU" sz="1600" dirty="0">
                <a:latin typeface="Georgia" panose="02040502050405020303" pitchFamily="18" charset="0"/>
              </a:rPr>
              <a:t>- учить выделять характерные признаки различных рыб, классифицировать их (пресноводные, морские, аквариумные);</a:t>
            </a:r>
          </a:p>
          <a:p>
            <a:r>
              <a:rPr lang="ru-RU" sz="1600" dirty="0">
                <a:latin typeface="Georgia" panose="02040502050405020303" pitchFamily="18" charset="0"/>
              </a:rPr>
              <a:t>- развивать умение находить причинно-следственные связи, устанавливать взаимосвязь между местом обитания и питанием; рассуждать, развивать наблюдательность, умение пользоваться доказательствами и отстаивать свою точку зрения;</a:t>
            </a:r>
          </a:p>
          <a:p>
            <a:r>
              <a:rPr lang="ru-RU" sz="1600" dirty="0">
                <a:latin typeface="Georgia" panose="02040502050405020303" pitchFamily="18" charset="0"/>
              </a:rPr>
              <a:t>- развивать воображение, мышление в процессе наблюдения, исследования природных объектов. </a:t>
            </a:r>
          </a:p>
          <a:p>
            <a:r>
              <a:rPr lang="ru-RU" sz="1600" dirty="0">
                <a:latin typeface="Georgia" panose="02040502050405020303" pitchFamily="18" charset="0"/>
              </a:rPr>
              <a:t>- обогащать словарный запас детей и их знания о подводном мире.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- развивать умение передавать свои чувства от общений с природой в рисунках и поделках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690688"/>
            <a:ext cx="530975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Georgia" panose="02040502050405020303" pitchFamily="18" charset="0"/>
              </a:rPr>
              <a:t>Воспитательные: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- Воспитывать бережное отношение к природе.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- Воспитывать коммуникативные навыки, самостоятельность, трудолюбие, наблюдательность и любознательность ко всему живому.</a:t>
            </a:r>
            <a:br>
              <a:rPr lang="ru-RU" sz="1600" dirty="0" smtClean="0">
                <a:latin typeface="Georgia" panose="02040502050405020303" pitchFamily="18" charset="0"/>
              </a:rPr>
            </a:br>
            <a:endParaRPr lang="ru-RU" sz="16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Georgia" panose="02040502050405020303" pitchFamily="18" charset="0"/>
              </a:rPr>
              <a:t>Образовательные: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- Познакомить с разнообразием подводного мира, с его значимостью для всего живого на планете.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- Познакомить со строением и жизнедеятельностью обитателей подводного мира.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12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Ожидаемый результат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44336"/>
            <a:ext cx="5181600" cy="473262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выделяют характерные признаки живых объектов, обитающих в водоемах;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классифицируют рыб: пресноводные, морские, аквариумные;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устанавливают взаимосвязь между местом обитания рыб, их строением и питанием.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информации из разных источников;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имеют представление о взаимосвязи деятельности человека и окружающей среды;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детской деятельности (рисунки, поделки, рассказы,);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</a:t>
            </a:r>
            <a:r>
              <a:rPr lang="ru-RU" sz="3400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3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«Подводный мир»</a:t>
            </a:r>
          </a:p>
          <a:p>
            <a:endParaRPr lang="ru-RU" dirty="0"/>
          </a:p>
        </p:txBody>
      </p:sp>
      <p:pic>
        <p:nvPicPr>
          <p:cNvPr id="5" name="Объект 4" descr="C:\Documents and Settings\Администратор\Мои документы\20180321_145052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1458" y="1444337"/>
            <a:ext cx="4343977" cy="2432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lh3.googleusercontent.com/YyHpm_9nhhWaINH5Iilm1-Vf9QMfCRV1iRcXs0xN9GH-uT6x51ZLrR4ZTTZfdUE4z4VacnKxYI-6b3Nr30xs9RufmHt-JKvFit0x2PtpJkOsHNN2u5DYYN065IFN-HFlSzkvAWGHIUbp77sRo_wNCWUjulq4Gkb0FkzJmhs5yV3MgRF9utifQhv8Qvf34xhDV52epJaf3TmNsgYU_nPHtdTn7WTUTl0Ko_bbvc5OutFUeTuUhe6GOxIEWpB2YiPdjHyPZ8wlmlD2MZi_Zf9HQ-ngZfihXmwMeXzFsg568PvLucifU9IUT9EfDBfUgDcYUWeFpPWGFWi0gVhyu9luwEv19oAvj7hUeg0J2eQyfK80EcS4F6UpHofvpcGE0lEh3G7iGVkswZmHNIhyZFtS08_8X0TG-4R49Y-TiZKx00Rhn32bLkgGuGkuqti9LphWf5UAkSNnSQDrKjhxIkQ0dh1Wi7cRGcjgMMBBzWTFNIXPYAc8uTtxfT71J6URYvH1WjhEi7NUlTEE4PPmUn909S0huC5Wr5N3nvn1ccYA5DcYyXKRatyl-5SeZFQO42jRCx0uTvZzuq-yOJ0kR89lr4sxAxH5XLlD=w433-h769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44">
            <a:off x="9484719" y="2549920"/>
            <a:ext cx="2372015" cy="4212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31820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План работы над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проектом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1 этап. Организационный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454728"/>
            <a:ext cx="5340927" cy="524740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 </a:t>
            </a:r>
            <a:r>
              <a:rPr lang="ru-RU" sz="1400" b="1" dirty="0">
                <a:latin typeface="Georgia" panose="02040502050405020303" pitchFamily="18" charset="0"/>
              </a:rPr>
              <a:t>5. Обогащение ИКТ – среды.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Мультимедийные презентации</a:t>
            </a:r>
          </a:p>
          <a:p>
            <a:r>
              <a:rPr lang="ru-RU" sz="1400" dirty="0">
                <a:latin typeface="Georgia" panose="02040502050405020303" pitchFamily="18" charset="0"/>
                <a:hlinkClick r:id="rId2"/>
              </a:rPr>
              <a:t>«Животный мир морей и океанов»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  <a:hlinkClick r:id="rId3"/>
              </a:rPr>
              <a:t>«Рыбы пресноводные»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  <a:hlinkClick r:id="rId4"/>
              </a:rPr>
              <a:t>«Путешествие в морские глубины»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b="1" dirty="0">
                <a:latin typeface="Georgia" panose="02040502050405020303" pitchFamily="18" charset="0"/>
              </a:rPr>
              <a:t>6. Подбор подвижных и дидактических игр, стихов, загадок.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«Узнай рыбу по описанию»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«Узнай по контуру»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«Чья тень?»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«Кто как устроен»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Лото «Животный мир»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Макси-</a:t>
            </a:r>
            <a:r>
              <a:rPr lang="ru-RU" sz="1400" dirty="0" err="1">
                <a:latin typeface="Georgia" panose="02040502050405020303" pitchFamily="18" charset="0"/>
              </a:rPr>
              <a:t>пазлы</a:t>
            </a:r>
            <a:r>
              <a:rPr lang="ru-RU" sz="1400" dirty="0">
                <a:latin typeface="Georgia" panose="02040502050405020303" pitchFamily="18" charset="0"/>
              </a:rPr>
              <a:t> «Морские обитатели»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«Море волнуется раз…»</a:t>
            </a:r>
          </a:p>
          <a:p>
            <a:r>
              <a:rPr lang="ru-RU" sz="1400" dirty="0">
                <a:latin typeface="Georgia" panose="02040502050405020303" pitchFamily="18" charset="0"/>
              </a:rPr>
              <a:t> </a:t>
            </a:r>
            <a:r>
              <a:rPr lang="ru-RU" sz="1400" b="1" dirty="0">
                <a:latin typeface="Georgia" panose="02040502050405020303" pitchFamily="18" charset="0"/>
              </a:rPr>
              <a:t>7. Свободная деятельность детей вне занятий</a:t>
            </a:r>
            <a:r>
              <a:rPr lang="ru-RU" sz="1400" dirty="0">
                <a:latin typeface="Georgia" panose="02040502050405020303" pitchFamily="18" charset="0"/>
              </a:rPr>
              <a:t> (обводили трафареты, выполняли штриховку, вырезали и раскрашивали самостоятельно).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77982" y="1454728"/>
            <a:ext cx="5479473" cy="5247408"/>
          </a:xfrm>
        </p:spPr>
        <p:txBody>
          <a:bodyPr>
            <a:normAutofit fontScale="40000" lnSpcReduction="20000"/>
          </a:bodyPr>
          <a:lstStyle/>
          <a:p>
            <a:r>
              <a:rPr lang="ru-RU" sz="3700" b="1" dirty="0" smtClean="0">
                <a:latin typeface="Georgia" panose="02040502050405020303" pitchFamily="18" charset="0"/>
              </a:rPr>
              <a:t>1. </a:t>
            </a:r>
            <a:r>
              <a:rPr lang="ru-RU" sz="3700" b="1" dirty="0" smtClean="0">
                <a:latin typeface="Georgia" panose="02040502050405020303" pitchFamily="18" charset="0"/>
                <a:hlinkClick r:id="rId5"/>
              </a:rPr>
              <a:t>НОД «Морское путешествие»</a:t>
            </a:r>
            <a:endParaRPr lang="ru-RU" sz="3700" dirty="0" smtClean="0">
              <a:latin typeface="Georgia" panose="02040502050405020303" pitchFamily="18" charset="0"/>
            </a:endParaRPr>
          </a:p>
          <a:p>
            <a:r>
              <a:rPr lang="ru-RU" sz="3700" b="1" dirty="0" smtClean="0">
                <a:latin typeface="Georgia" panose="02040502050405020303" pitchFamily="18" charset="0"/>
              </a:rPr>
              <a:t>Создание проблемной ситуации: кто живет в воде?</a:t>
            </a:r>
            <a:endParaRPr lang="ru-RU" sz="3700" dirty="0" smtClean="0">
              <a:latin typeface="Georgia" panose="02040502050405020303" pitchFamily="18" charset="0"/>
            </a:endParaRPr>
          </a:p>
          <a:p>
            <a:r>
              <a:rPr lang="ru-RU" sz="3700" b="1" dirty="0" smtClean="0">
                <a:latin typeface="Georgia" panose="02040502050405020303" pitchFamily="18" charset="0"/>
              </a:rPr>
              <a:t>2. Анализ проблемы.</a:t>
            </a:r>
            <a:endParaRPr lang="ru-RU" sz="3700" dirty="0" smtClean="0">
              <a:latin typeface="Georgia" panose="02040502050405020303" pitchFamily="18" charset="0"/>
            </a:endParaRPr>
          </a:p>
          <a:p>
            <a:r>
              <a:rPr lang="ru-RU" sz="3700" b="1" dirty="0" smtClean="0">
                <a:latin typeface="Georgia" panose="02040502050405020303" pitchFamily="18" charset="0"/>
              </a:rPr>
              <a:t>Беседа «Знаешь ли ты водных обитателей?»</a:t>
            </a:r>
            <a:endParaRPr lang="ru-RU" sz="3700" dirty="0" smtClean="0">
              <a:latin typeface="Georgia" panose="02040502050405020303" pitchFamily="18" charset="0"/>
            </a:endParaRPr>
          </a:p>
          <a:p>
            <a:r>
              <a:rPr lang="ru-RU" sz="3700" dirty="0" smtClean="0">
                <a:latin typeface="Georgia" panose="02040502050405020303" pitchFamily="18" charset="0"/>
              </a:rPr>
              <a:t>Что мы знаем?</a:t>
            </a:r>
          </a:p>
          <a:p>
            <a:r>
              <a:rPr lang="ru-RU" sz="3700" dirty="0" smtClean="0">
                <a:latin typeface="Georgia" panose="02040502050405020303" pitchFamily="18" charset="0"/>
              </a:rPr>
              <a:t>Что мы хотим узнать?</a:t>
            </a:r>
          </a:p>
          <a:p>
            <a:r>
              <a:rPr lang="ru-RU" sz="3700" dirty="0" smtClean="0">
                <a:latin typeface="Georgia" panose="02040502050405020303" pitchFamily="18" charset="0"/>
              </a:rPr>
              <a:t>Где мы можем это все узнать?</a:t>
            </a:r>
          </a:p>
          <a:p>
            <a:r>
              <a:rPr lang="ru-RU" sz="3700" b="1" i="1" dirty="0" smtClean="0">
                <a:latin typeface="Georgia" panose="02040502050405020303" pitchFamily="18" charset="0"/>
              </a:rPr>
              <a:t> </a:t>
            </a:r>
            <a:r>
              <a:rPr lang="ru-RU" sz="3700" b="1" dirty="0" smtClean="0">
                <a:latin typeface="Georgia" panose="02040502050405020303" pitchFamily="18" charset="0"/>
              </a:rPr>
              <a:t>3. Составление и обсуждение с участниками проекта поэтапного плана работы.</a:t>
            </a:r>
            <a:endParaRPr lang="ru-RU" sz="3700" dirty="0" smtClean="0">
              <a:latin typeface="Georgia" panose="02040502050405020303" pitchFamily="18" charset="0"/>
            </a:endParaRPr>
          </a:p>
          <a:p>
            <a:r>
              <a:rPr lang="ru-RU" sz="3700" b="1" dirty="0" smtClean="0">
                <a:latin typeface="Georgia" panose="02040502050405020303" pitchFamily="18" charset="0"/>
              </a:rPr>
              <a:t> 4. Подбор энциклопедической, методической, справочной </a:t>
            </a:r>
            <a:r>
              <a:rPr lang="ru-RU" sz="3700" b="1" dirty="0" smtClean="0">
                <a:latin typeface="Georgia" panose="02040502050405020303" pitchFamily="18" charset="0"/>
                <a:hlinkClick r:id="rId6"/>
              </a:rPr>
              <a:t>литературы</a:t>
            </a:r>
            <a:r>
              <a:rPr lang="ru-RU" sz="3700" b="1" dirty="0" smtClean="0">
                <a:latin typeface="Georgia" panose="02040502050405020303" pitchFamily="18" charset="0"/>
              </a:rPr>
              <a:t> по теме проекта.</a:t>
            </a:r>
            <a:endParaRPr lang="ru-RU" sz="3700" dirty="0" smtClean="0">
              <a:latin typeface="Georgia" panose="02040502050405020303" pitchFamily="18" charset="0"/>
            </a:endParaRPr>
          </a:p>
          <a:p>
            <a:pPr lvl="0"/>
            <a:r>
              <a:rPr lang="ru-RU" sz="3700" dirty="0" smtClean="0">
                <a:latin typeface="Georgia" panose="02040502050405020303" pitchFamily="18" charset="0"/>
              </a:rPr>
              <a:t>Чтение энциклопедической литературы о рыбах подводного мира;</a:t>
            </a:r>
          </a:p>
          <a:p>
            <a:r>
              <a:rPr lang="ru-RU" sz="3700" dirty="0" smtClean="0">
                <a:latin typeface="Georgia" panose="02040502050405020303" pitchFamily="18" charset="0"/>
              </a:rPr>
              <a:t>Чтение:</a:t>
            </a:r>
          </a:p>
          <a:p>
            <a:r>
              <a:rPr lang="ru-RU" sz="3700" dirty="0" smtClean="0">
                <a:latin typeface="Georgia" panose="02040502050405020303" pitchFamily="18" charset="0"/>
              </a:rPr>
              <a:t>С. </a:t>
            </a:r>
            <a:r>
              <a:rPr lang="ru-RU" sz="3700" dirty="0" err="1" smtClean="0">
                <a:latin typeface="Georgia" panose="02040502050405020303" pitchFamily="18" charset="0"/>
              </a:rPr>
              <a:t>Сахарнов</a:t>
            </a:r>
            <a:r>
              <a:rPr lang="ru-RU" sz="3700" dirty="0" smtClean="0">
                <a:latin typeface="Georgia" panose="02040502050405020303" pitchFamily="18" charset="0"/>
              </a:rPr>
              <a:t> «Кто в </a:t>
            </a:r>
            <a:r>
              <a:rPr lang="ru-RU" sz="3700" smtClean="0">
                <a:latin typeface="Georgia" panose="02040502050405020303" pitchFamily="18" charset="0"/>
              </a:rPr>
              <a:t>море живет»;</a:t>
            </a:r>
            <a:endParaRPr lang="ru-RU" sz="3700" dirty="0" smtClean="0">
              <a:latin typeface="Georgia" panose="02040502050405020303" pitchFamily="18" charset="0"/>
            </a:endParaRPr>
          </a:p>
          <a:p>
            <a:r>
              <a:rPr lang="ru-RU" sz="3700" dirty="0" smtClean="0">
                <a:latin typeface="Georgia" panose="02040502050405020303" pitchFamily="18" charset="0"/>
              </a:rPr>
              <a:t>С. Воронина «Добрая раковина»;</a:t>
            </a:r>
          </a:p>
          <a:p>
            <a:r>
              <a:rPr lang="ru-RU" sz="3700" dirty="0" smtClean="0">
                <a:latin typeface="Georgia" panose="02040502050405020303" pitchFamily="18" charset="0"/>
              </a:rPr>
              <a:t>А.С. Пушкин «Сказка о рыбаке и рыбке»;</a:t>
            </a:r>
          </a:p>
          <a:p>
            <a:r>
              <a:rPr lang="ru-RU" sz="3700" dirty="0" smtClean="0">
                <a:latin typeface="Georgia" panose="02040502050405020303" pitchFamily="18" charset="0"/>
              </a:rPr>
              <a:t>Сказка «По щучьему велению».</a:t>
            </a:r>
          </a:p>
          <a:p>
            <a:r>
              <a:rPr lang="ru-RU" sz="3700" dirty="0" smtClean="0">
                <a:latin typeface="Georgia" panose="02040502050405020303" pitchFamily="18" charset="0"/>
              </a:rPr>
              <a:t>Разучивание стихов, загадок о рыбах.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7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2 этап. Реализация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проекта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Организованная форма деятельности.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b="1" dirty="0">
                <a:latin typeface="Georgia" panose="02040502050405020303" pitchFamily="18" charset="0"/>
              </a:rPr>
              <a:t>1. НОД (Экология)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  <a:hlinkClick r:id="rId2"/>
              </a:rPr>
              <a:t>«Беседа о морских обитателях»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 </a:t>
            </a:r>
            <a:r>
              <a:rPr lang="ru-RU" sz="1600" b="1" dirty="0">
                <a:latin typeface="Georgia" panose="02040502050405020303" pitchFamily="18" charset="0"/>
              </a:rPr>
              <a:t>НОД (Речевое развитие)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  <a:hlinkClick r:id="rId3"/>
              </a:rPr>
              <a:t>«Рыбы пресноводные</a:t>
            </a:r>
            <a:r>
              <a:rPr lang="ru-RU" sz="1600" dirty="0" smtClean="0">
                <a:latin typeface="Georgia" panose="02040502050405020303" pitchFamily="18" charset="0"/>
                <a:hlinkClick r:id="rId3"/>
              </a:rPr>
              <a:t>»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b="1" dirty="0" smtClean="0">
                <a:latin typeface="Georgia" panose="02040502050405020303" pitchFamily="18" charset="0"/>
              </a:rPr>
              <a:t>НОД </a:t>
            </a:r>
            <a:r>
              <a:rPr lang="ru-RU" sz="1600" b="1" dirty="0">
                <a:latin typeface="Georgia" panose="02040502050405020303" pitchFamily="18" charset="0"/>
              </a:rPr>
              <a:t>(</a:t>
            </a:r>
            <a:r>
              <a:rPr lang="ru-RU" sz="1600" b="1" dirty="0">
                <a:latin typeface="Georgia" panose="02040502050405020303" pitchFamily="18" charset="0"/>
                <a:hlinkClick r:id="rId4"/>
              </a:rPr>
              <a:t>Речевое развитие + аппликация </a:t>
            </a:r>
            <a:r>
              <a:rPr lang="ru-RU" sz="1600" b="1" dirty="0">
                <a:latin typeface="Georgia" panose="02040502050405020303" pitchFamily="18" charset="0"/>
              </a:rPr>
              <a:t>интегрированное занятие)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  <a:hlinkClick r:id="rId5"/>
              </a:rPr>
              <a:t>«Морская черепаха и ее друзья»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 </a:t>
            </a:r>
            <a:r>
              <a:rPr lang="ru-RU" sz="1600" b="1" dirty="0" smtClean="0">
                <a:latin typeface="Georgia" panose="02040502050405020303" pitchFamily="18" charset="0"/>
              </a:rPr>
              <a:t>2</a:t>
            </a:r>
            <a:r>
              <a:rPr lang="ru-RU" sz="1600" b="1" dirty="0">
                <a:latin typeface="Georgia" panose="02040502050405020303" pitchFamily="18" charset="0"/>
              </a:rPr>
              <a:t>. Проведение экспериментально-исследовательской деятельности.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b="1" dirty="0">
                <a:latin typeface="Georgia" panose="02040502050405020303" pitchFamily="18" charset="0"/>
              </a:rPr>
              <a:t>«Как сделать морскую воду»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b="1" dirty="0">
                <a:latin typeface="Georgia" panose="02040502050405020303" pitchFamily="18" charset="0"/>
              </a:rPr>
              <a:t>«Фильтрование воды</a:t>
            </a:r>
            <a:r>
              <a:rPr lang="ru-RU" sz="1600" b="1" dirty="0" smtClean="0">
                <a:latin typeface="Georgia" panose="02040502050405020303" pitchFamily="18" charset="0"/>
              </a:rPr>
              <a:t>»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65989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latin typeface="Georgia" panose="02040502050405020303" pitchFamily="18" charset="0"/>
              </a:rPr>
              <a:t> </a:t>
            </a:r>
            <a:r>
              <a:rPr lang="ru-RU" sz="2900" b="1" dirty="0" smtClean="0">
                <a:latin typeface="Georgia" panose="02040502050405020303" pitchFamily="18" charset="0"/>
              </a:rPr>
              <a:t>Художественно-эстетическая деятельность:</a:t>
            </a:r>
            <a:endParaRPr lang="ru-RU" sz="2900" dirty="0" smtClean="0">
              <a:latin typeface="Georgia" panose="02040502050405020303" pitchFamily="18" charset="0"/>
            </a:endParaRPr>
          </a:p>
          <a:p>
            <a:r>
              <a:rPr lang="ru-RU" sz="2900" dirty="0" smtClean="0">
                <a:latin typeface="Georgia" panose="02040502050405020303" pitchFamily="18" charset="0"/>
              </a:rPr>
              <a:t>• Рисование: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«Аквариум для </a:t>
            </a:r>
            <a:r>
              <a:rPr lang="ru-RU" sz="2900" dirty="0" err="1" smtClean="0">
                <a:latin typeface="Georgia" panose="02040502050405020303" pitchFamily="18" charset="0"/>
              </a:rPr>
              <a:t>скалярий</a:t>
            </a:r>
            <a:r>
              <a:rPr lang="ru-RU" sz="2900" dirty="0" smtClean="0">
                <a:latin typeface="Georgia" panose="02040502050405020303" pitchFamily="18" charset="0"/>
              </a:rPr>
              <a:t>» нетрадиционная техника рисования по мокрому листу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• Лепка:</a:t>
            </a:r>
          </a:p>
          <a:p>
            <a:r>
              <a:rPr lang="ru-RU" sz="2900" dirty="0" err="1" smtClean="0">
                <a:latin typeface="Georgia" panose="02040502050405020303" pitchFamily="18" charset="0"/>
              </a:rPr>
              <a:t>Пластилинография</a:t>
            </a:r>
            <a:r>
              <a:rPr lang="ru-RU" sz="2900" dirty="0" smtClean="0">
                <a:latin typeface="Georgia" panose="02040502050405020303" pitchFamily="18" charset="0"/>
              </a:rPr>
              <a:t> «Композиция морского дна»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• Конструирование из бумаги: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«Рыбка»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Аппликация 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«Аквариумные рыбки»</a:t>
            </a:r>
          </a:p>
          <a:p>
            <a:r>
              <a:rPr lang="ru-RU" sz="2900" b="1" dirty="0" smtClean="0">
                <a:latin typeface="Georgia" panose="02040502050405020303" pitchFamily="18" charset="0"/>
              </a:rPr>
              <a:t>Взаимодействие с родителями:</a:t>
            </a:r>
            <a:endParaRPr lang="ru-RU" sz="2900" dirty="0" smtClean="0">
              <a:latin typeface="Georgia" panose="02040502050405020303" pitchFamily="18" charset="0"/>
            </a:endParaRPr>
          </a:p>
          <a:p>
            <a:r>
              <a:rPr lang="ru-RU" sz="2900" dirty="0" smtClean="0">
                <a:latin typeface="Georgia" panose="02040502050405020303" pitchFamily="18" charset="0"/>
              </a:rPr>
              <a:t>Изучение энциклопедий.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Беседа с детьми о подводном мире.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Просмотр телепередач о подводном мире.</a:t>
            </a:r>
          </a:p>
          <a:p>
            <a:r>
              <a:rPr lang="ru-RU" sz="2900" dirty="0" smtClean="0">
                <a:latin typeface="Georgia" panose="02040502050405020303" pitchFamily="18" charset="0"/>
              </a:rPr>
              <a:t>Экскурсия в зоомагазин для наблюдения за аквариумными рыбками.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5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м\AppData\Local\Microsoft\Windows\INetCache\Content.Word\IMG_20180319_1009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2" y="756024"/>
            <a:ext cx="5705850" cy="3161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87336" y="181639"/>
            <a:ext cx="6704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На логопедическом занятии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:\Users\Дом\AppData\Local\Microsoft\Windows\INetCache\Content.Word\IMG_20180319_100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52" y="3578692"/>
            <a:ext cx="5857846" cy="3279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Дом\AppData\Local\Microsoft\Windows\INetCache\Content.Word\IMG_20180320_1050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26" y="766414"/>
            <a:ext cx="5606942" cy="3150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3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995" y="314097"/>
            <a:ext cx="829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Открытое занятие для родителей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:\Documents and Settings\Администратор\Мои документы\20180322_1717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270">
            <a:off x="125586" y="1078486"/>
            <a:ext cx="5269865" cy="3952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Администратор\Мои документы\20180322_1724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8938" y="3272005"/>
            <a:ext cx="4145973" cy="3026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Мои документы\20180322_1746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26071">
            <a:off x="7294412" y="1106795"/>
            <a:ext cx="4795882" cy="3896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5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485</Words>
  <Application>Microsoft Office PowerPoint</Application>
  <PresentationFormat>Широкоэкранный</PresentationFormat>
  <Paragraphs>109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Times New Roman</vt:lpstr>
      <vt:lpstr>Тема Office</vt:lpstr>
      <vt:lpstr>Подводные тайны</vt:lpstr>
      <vt:lpstr>Презентация PowerPoint</vt:lpstr>
      <vt:lpstr>Цель проекта: расширять знания детей о подводном мире и его обитателях.</vt:lpstr>
      <vt:lpstr>Задачи проекта</vt:lpstr>
      <vt:lpstr>Ожидаемый результат</vt:lpstr>
      <vt:lpstr>План работы над проектом 1 этап. Организационный</vt:lpstr>
      <vt:lpstr>2 этап. 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этап. Презентация проекта </vt:lpstr>
      <vt:lpstr>4 этап. Анализ деятельности 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Подводные тайны</dc:title>
  <dc:creator>Дом</dc:creator>
  <cp:lastModifiedBy>Дом</cp:lastModifiedBy>
  <cp:revision>18</cp:revision>
  <dcterms:created xsi:type="dcterms:W3CDTF">2018-04-15T08:36:08Z</dcterms:created>
  <dcterms:modified xsi:type="dcterms:W3CDTF">2018-04-17T14:04:23Z</dcterms:modified>
</cp:coreProperties>
</file>