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74" r:id="rId10"/>
    <p:sldId id="277" r:id="rId11"/>
    <p:sldId id="266" r:id="rId12"/>
    <p:sldId id="267" r:id="rId13"/>
    <p:sldId id="268" r:id="rId14"/>
    <p:sldId id="269" r:id="rId15"/>
    <p:sldId id="270" r:id="rId16"/>
    <p:sldId id="272" r:id="rId17"/>
    <p:sldId id="287" r:id="rId18"/>
    <p:sldId id="275" r:id="rId19"/>
    <p:sldId id="276" r:id="rId20"/>
    <p:sldId id="279" r:id="rId21"/>
    <p:sldId id="280" r:id="rId22"/>
    <p:sldId id="281" r:id="rId23"/>
    <p:sldId id="282" r:id="rId24"/>
    <p:sldId id="283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41;&#1077;&#1089;&#1077;&#1076;&#1072;%20&#1063;&#1090;&#1086;%20&#1084;&#1099;%20&#1079;&#1085;&#1072;&#1077;&#1084;%20&#1086;%20&#1083;&#1077;&#1089;&#1077;.docx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4;&#1089;&#1077;&#1085;&#1100;%20&#1057;&#1073;&#1086;&#1088;%20&#1091;&#1088;&#1086;&#1078;&#1072;&#1103;.docx" TargetMode="External"/><Relationship Id="rId5" Type="http://schemas.openxmlformats.org/officeDocument/2006/relationships/hyperlink" Target="&#1055;&#1086;&#1095;&#1077;&#1084;&#1091;%20&#1076;&#1077;&#1088;&#1077;&#1074;&#1100;&#1103;%20&#1089;&#1073;&#1088;&#1072;&#1089;&#1099;&#1074;&#1072;&#1102;&#1090;%20&#1083;&#1080;&#1089;&#1090;&#1074;&#1091;%20&#1085;&#1072;%20&#1079;&#1080;&#1084;&#1091;.docx" TargetMode="External"/><Relationship Id="rId4" Type="http://schemas.openxmlformats.org/officeDocument/2006/relationships/hyperlink" Target="&#1048;&#1090;&#1086;&#1075;&#1086;&#1074;&#1072;&#1103;%20&#1073;&#1077;&#1089;&#1077;&#1076;&#1072;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80;&#1079;&#1074;&#1077;&#1076;&#1077;&#1085;&#1080;&#1103;%20&#1076;&#1083;&#1103;%20&#1095;&#1090;&#1077;&#1085;&#1080;&#1103;%20&#1076;&#1077;&#1090;&#1103;&#1084;.%20&#1054;&#1089;&#1077;&#1085;&#1100;.doc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1079;&#1072;&#1075;&#1072;&#1076;&#1082;&#1080;.pptx" TargetMode="External"/><Relationship Id="rId4" Type="http://schemas.openxmlformats.org/officeDocument/2006/relationships/hyperlink" Target="&#1054;&#1074;&#1086;&#1097;&#1080;-&#1092;&#1088;&#1091;&#1082;&#1090;&#1099;.pp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&#1050;&#1086;&#1085;&#1089;&#1091;&#1083;&#1100;&#1090;&#1072;&#1094;&#1080;&#1103;%20&#1076;&#1083;&#1103;%20&#1088;&#1086;&#1076;&#1080;&#1090;&#1077;&#1083;&#1077;&#1081;%20&#1055;&#1088;&#1086;&#1075;&#1091;&#1083;&#1082;&#1072;%20&#1074;%20&#1083;&#1077;&#1089;&#1091;%20&#1089;%20&#1088;&#1077;&#1073;&#1077;&#1085;&#1082;&#1086;&#1084;.%20&#1055;&#1088;&#1072;&#1074;&#1080;&#1083;&#1072;%20&#1073;&#1077;&#1079;&#1086;&#1087;&#1072;&#1089;&#1085;&#1086;&#1089;&#1090;&#1080;.doc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3;&#1072;&#1085;%20&#1088;&#1072;&#1073;&#1086;&#1090;&#1099;%20&#1089;%20&#1076;&#1077;&#1090;&#1100;&#1084;&#1080;%20&#1087;&#1086;%20&#1086;&#1089;&#1091;&#1097;&#1077;&#1089;&#1090;&#1074;&#1083;&#1077;&#1085;&#1080;&#1102;%20&#1087;&#1088;&#1086;&#1077;&#1082;&#1090;&#1072;.docx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ПАСПОРТ </a:t>
            </a: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ПРОЕКТА</a:t>
            </a:r>
            <a:b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7342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b="1" dirty="0" smtClean="0"/>
              <a:t>Тема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«Здравствуй,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осень золотая!»</a:t>
            </a:r>
            <a:endParaRPr lang="ru-RU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Авторы проекта:</a:t>
            </a:r>
            <a:r>
              <a:rPr lang="ru-RU" dirty="0" smtClean="0"/>
              <a:t> Емельянова Юлия Николаевна, учитель-логопед,  высшая кв. категория.  Власенко Нина Владимировна, воспитатель, </a:t>
            </a:r>
            <a:r>
              <a:rPr lang="en-US" dirty="0" smtClean="0"/>
              <a:t>I </a:t>
            </a:r>
            <a:r>
              <a:rPr lang="ru-RU" dirty="0" smtClean="0"/>
              <a:t>кв. категория. </a:t>
            </a:r>
            <a:r>
              <a:rPr lang="ru-RU" dirty="0" err="1" smtClean="0"/>
              <a:t>Мингалева</a:t>
            </a:r>
            <a:r>
              <a:rPr lang="ru-RU" dirty="0" smtClean="0"/>
              <a:t> Ирина Александровна, воспитатель, </a:t>
            </a:r>
            <a:r>
              <a:rPr lang="en-US" dirty="0" smtClean="0"/>
              <a:t>I </a:t>
            </a:r>
            <a:r>
              <a:rPr lang="ru-RU" dirty="0" smtClean="0"/>
              <a:t>кв. категория.</a:t>
            </a:r>
          </a:p>
          <a:p>
            <a:pPr marL="0" indent="0">
              <a:buNone/>
            </a:pPr>
            <a:r>
              <a:rPr lang="ru-RU" b="1" dirty="0" smtClean="0"/>
              <a:t>Продолжительность </a:t>
            </a:r>
            <a:r>
              <a:rPr lang="ru-RU" b="1" dirty="0"/>
              <a:t>проекта</a:t>
            </a:r>
            <a:r>
              <a:rPr lang="ru-RU" dirty="0"/>
              <a:t>: </a:t>
            </a:r>
            <a:r>
              <a:rPr lang="ru-RU" dirty="0" smtClean="0"/>
              <a:t>среднесрочный</a:t>
            </a:r>
          </a:p>
          <a:p>
            <a:pPr marL="0" indent="0">
              <a:buNone/>
            </a:pPr>
            <a:r>
              <a:rPr lang="ru-RU" dirty="0" smtClean="0"/>
              <a:t>(с </a:t>
            </a:r>
            <a:r>
              <a:rPr lang="ru-RU" dirty="0"/>
              <a:t>01.10.2018. по 31.10.2018)</a:t>
            </a:r>
          </a:p>
          <a:p>
            <a:pPr marL="0" indent="0">
              <a:buNone/>
            </a:pPr>
            <a:r>
              <a:rPr lang="ru-RU" b="1" dirty="0"/>
              <a:t>Тип проекта: </a:t>
            </a:r>
            <a:r>
              <a:rPr lang="ru-RU" dirty="0"/>
              <a:t>групповой, речевой, познавательно-исследовательский</a:t>
            </a:r>
          </a:p>
          <a:p>
            <a:pPr marL="0" indent="0">
              <a:buNone/>
            </a:pPr>
            <a:r>
              <a:rPr lang="ru-RU" b="1" dirty="0"/>
              <a:t>Участники проекта:</a:t>
            </a:r>
            <a:r>
              <a:rPr lang="ru-RU" dirty="0"/>
              <a:t> дети логопедической группы, воспитатели, родители, учитель-логопед, музыкальный руководитель.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73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6" y="3359702"/>
            <a:ext cx="2524890" cy="33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251" y="6224876"/>
            <a:ext cx="223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Лепка «Дары осени»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0"/>
          <a:stretch/>
        </p:blipFill>
        <p:spPr bwMode="auto">
          <a:xfrm>
            <a:off x="2987824" y="1550504"/>
            <a:ext cx="3375351" cy="191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3122385"/>
            <a:ext cx="202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«Ваза с фруктами»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31" y="3387896"/>
            <a:ext cx="2503744" cy="33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2231" y="6009433"/>
            <a:ext cx="269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Нетрадиционное рисование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«Чудо-дерево»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12" y="3491717"/>
            <a:ext cx="2326868" cy="310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2492" y="6224876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Грибы (оригами)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65169" y="869789"/>
            <a:ext cx="84808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Художественно – эстетическое развитие:</a:t>
            </a:r>
            <a:endParaRPr lang="ru-RU" sz="3200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22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/>
              <a:t>Беседы:</a:t>
            </a:r>
            <a:endParaRPr lang="ru-RU" i="1" dirty="0"/>
          </a:p>
          <a:p>
            <a:r>
              <a:rPr lang="ru-RU" b="1" dirty="0">
                <a:hlinkClick r:id="rId3" action="ppaction://hlinkfile"/>
              </a:rPr>
              <a:t>«</a:t>
            </a:r>
            <a:r>
              <a:rPr lang="ru-RU" dirty="0">
                <a:hlinkClick r:id="rId3" action="ppaction://hlinkfile"/>
              </a:rPr>
              <a:t>Что мы знаем о лесе</a:t>
            </a:r>
            <a:r>
              <a:rPr lang="ru-RU" dirty="0" smtClean="0">
                <a:hlinkClick r:id="rId3" action="ppaction://hlinkfile"/>
              </a:rPr>
              <a:t>»</a:t>
            </a:r>
            <a:r>
              <a:rPr lang="ru-RU" dirty="0" smtClean="0"/>
              <a:t>,</a:t>
            </a:r>
          </a:p>
          <a:p>
            <a:r>
              <a:rPr lang="ru-RU" dirty="0" smtClean="0">
                <a:hlinkClick r:id="rId4" action="ppaction://hlinkfile"/>
              </a:rPr>
              <a:t>Итоговая беседа «Ранняя осень»</a:t>
            </a:r>
            <a:r>
              <a:rPr lang="ru-RU" dirty="0" smtClean="0"/>
              <a:t>, </a:t>
            </a:r>
          </a:p>
          <a:p>
            <a:r>
              <a:rPr lang="ru-RU" dirty="0" smtClean="0">
                <a:hlinkClick r:id="rId5" action="ppaction://hlinkfile"/>
              </a:rPr>
              <a:t>«</a:t>
            </a:r>
            <a:r>
              <a:rPr lang="ru-RU" dirty="0">
                <a:hlinkClick r:id="rId5" action="ppaction://hlinkfile"/>
              </a:rPr>
              <a:t>Почему деревья сбрасывают листья»</a:t>
            </a:r>
            <a:r>
              <a:rPr lang="ru-RU" dirty="0"/>
              <a:t>,</a:t>
            </a:r>
          </a:p>
          <a:p>
            <a:r>
              <a:rPr lang="ru-RU" dirty="0"/>
              <a:t>«Осень. Что ты о ней знаешь</a:t>
            </a:r>
            <a:r>
              <a:rPr lang="ru-RU" dirty="0" smtClean="0"/>
              <a:t>?»</a:t>
            </a:r>
            <a:endParaRPr lang="ru-RU" dirty="0"/>
          </a:p>
          <a:p>
            <a:r>
              <a:rPr lang="ru-RU" dirty="0" smtClean="0">
                <a:hlinkClick r:id="rId6" action="ppaction://hlinkfile"/>
              </a:rPr>
              <a:t>«Осень. Сбор </a:t>
            </a:r>
            <a:r>
              <a:rPr lang="ru-RU" dirty="0">
                <a:hlinkClick r:id="rId6" action="ppaction://hlinkfile"/>
              </a:rPr>
              <a:t>урожая»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6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83768" y="908720"/>
            <a:ext cx="4158056" cy="57606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Цикл </a:t>
            </a:r>
            <a:r>
              <a:rPr lang="ru-RU" b="1" i="1" dirty="0" smtClean="0"/>
              <a:t>наблюдений (фотоотчёт)</a:t>
            </a:r>
            <a:endParaRPr lang="ru-RU" i="1" dirty="0"/>
          </a:p>
          <a:p>
            <a:pPr algn="ctr"/>
            <a:endParaRPr lang="ru-RU" dirty="0"/>
          </a:p>
        </p:txBody>
      </p:sp>
      <p:pic>
        <p:nvPicPr>
          <p:cNvPr id="2050" name="Picture 2" descr="C:\Documents and Settings\Администратор\Мои документы\20180912_12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5842" y="1721142"/>
            <a:ext cx="3042992" cy="2282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75293" y="4383760"/>
            <a:ext cx="276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Наблюдение за гусеницей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4" y="1340768"/>
            <a:ext cx="2470884" cy="329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04864"/>
            <a:ext cx="2470884" cy="329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5554" y="5499376"/>
            <a:ext cx="284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Наблюдение за деревьями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0506" y="4635280"/>
            <a:ext cx="2777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Наблюдение за красотой и богатством осенних красок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74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/>
              <a:t>Целевые прогулки: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dirty="0" smtClean="0"/>
              <a:t>«</a:t>
            </a:r>
            <a:r>
              <a:rPr lang="ru-RU" dirty="0"/>
              <a:t>Деревья и кустарники нашего детского сада»,</a:t>
            </a:r>
          </a:p>
          <a:p>
            <a:r>
              <a:rPr lang="ru-RU" dirty="0"/>
              <a:t>«Ищем приметы осени»</a:t>
            </a:r>
          </a:p>
          <a:p>
            <a:r>
              <a:rPr lang="ru-RU" dirty="0"/>
              <a:t>«Сбор осенних букетов из листьев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b="1" i="1" dirty="0"/>
              <a:t>Ситуативная беседа</a:t>
            </a:r>
            <a:r>
              <a:rPr lang="ru-RU" i="1" dirty="0"/>
              <a:t>:</a:t>
            </a:r>
          </a:p>
          <a:p>
            <a:r>
              <a:rPr lang="ru-RU" dirty="0"/>
              <a:t>«Какие ты знаешь сказки, где один из героев – овощ или фрукт?»</a:t>
            </a:r>
          </a:p>
          <a:p>
            <a:r>
              <a:rPr lang="ru-RU" dirty="0"/>
              <a:t>«Почему медведь зимой спит, а заяц – нет?»</a:t>
            </a:r>
          </a:p>
          <a:p>
            <a:r>
              <a:rPr lang="ru-RU" b="1" dirty="0"/>
              <a:t>«</a:t>
            </a:r>
            <a:r>
              <a:rPr lang="ru-RU" dirty="0"/>
              <a:t>Почему я люблю (не люблю) осень</a:t>
            </a:r>
            <a:r>
              <a:rPr lang="ru-RU" dirty="0" smtClean="0"/>
              <a:t>?»</a:t>
            </a:r>
          </a:p>
          <a:p>
            <a:pPr marL="0" indent="0">
              <a:buNone/>
            </a:pPr>
            <a:r>
              <a:rPr lang="ru-RU" b="1" i="1" dirty="0"/>
              <a:t>Экспериментирование:</a:t>
            </a:r>
            <a:endParaRPr lang="ru-RU" i="1" dirty="0"/>
          </a:p>
          <a:p>
            <a:r>
              <a:rPr lang="ru-RU" dirty="0"/>
              <a:t>«Опыты с глиной и песком»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31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Речевое </a:t>
            </a:r>
            <a:r>
              <a:rPr lang="ru-RU" sz="5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</a:t>
            </a:r>
            <a:endParaRPr lang="ru-RU" b="1" dirty="0" smtClean="0"/>
          </a:p>
          <a:p>
            <a:pPr marL="0" indent="0">
              <a:buNone/>
            </a:pPr>
            <a:r>
              <a:rPr lang="ru-RU" b="1" i="1" dirty="0"/>
              <a:t>Чтение художественной литературы</a:t>
            </a:r>
            <a:r>
              <a:rPr lang="ru-RU" b="1" i="1" dirty="0" smtClean="0"/>
              <a:t>: </a:t>
            </a:r>
            <a:r>
              <a:rPr lang="ru-RU" i="1" dirty="0" smtClean="0">
                <a:hlinkClick r:id="rId3" action="ppaction://hlinkfile"/>
              </a:rPr>
              <a:t>(произведения здесь)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/>
              <a:t>Творческое рассказывание детей по темам:</a:t>
            </a:r>
            <a:endParaRPr lang="ru-RU" i="1" dirty="0"/>
          </a:p>
          <a:p>
            <a:pPr lvl="0"/>
            <a:r>
              <a:rPr lang="ru-RU" dirty="0"/>
              <a:t>«Мы гуляли на участке»</a:t>
            </a:r>
          </a:p>
          <a:p>
            <a:pPr lvl="0"/>
            <a:r>
              <a:rPr lang="ru-RU" dirty="0"/>
              <a:t>«Что я видел в парке?»</a:t>
            </a:r>
          </a:p>
          <a:p>
            <a:pPr lvl="0"/>
            <a:r>
              <a:rPr lang="ru-RU" dirty="0"/>
              <a:t>«Уборка урожая», «Сбор яблок».</a:t>
            </a:r>
          </a:p>
          <a:p>
            <a:r>
              <a:rPr lang="ru-RU" dirty="0"/>
              <a:t>Рассматривание иллюстраций об осени, составление описательных рассказов. Заучивание стихов и загадок с использованием </a:t>
            </a:r>
            <a:r>
              <a:rPr lang="ru-RU" dirty="0" err="1"/>
              <a:t>мнемотаблиц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«Дифференциация понятий «Овощи - фрукты» </a:t>
            </a:r>
            <a:r>
              <a:rPr lang="ru-RU" dirty="0">
                <a:hlinkClick r:id="rId4" action="ppaction://hlinkpres?slideindex=1&amp;slidetitle="/>
              </a:rPr>
              <a:t>(презентация</a:t>
            </a:r>
            <a:r>
              <a:rPr lang="ru-RU" dirty="0" smtClean="0">
                <a:hlinkClick r:id="rId4" action="ppaction://hlinkpres?slideindex=1&amp;slidetitle="/>
              </a:rPr>
              <a:t>)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Словесные игры: </a:t>
            </a:r>
            <a:r>
              <a:rPr lang="ru-RU" dirty="0"/>
              <a:t>«Опиши словами осень!», «Осень в лесу»,</a:t>
            </a:r>
          </a:p>
          <a:p>
            <a:r>
              <a:rPr lang="ru-RU" dirty="0"/>
              <a:t>«Вспомни – назови», «Один – много», «Будь внимательным», «Осенние деревья», «Подбери действие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«Час загадок» (</a:t>
            </a:r>
            <a:r>
              <a:rPr lang="ru-RU" dirty="0" smtClean="0">
                <a:hlinkClick r:id="rId5" action="ppaction://hlinkpres?slideindex=1&amp;slidetitle="/>
              </a:rPr>
              <a:t>Презентация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6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коммуникативное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i="1" dirty="0"/>
              <a:t>Сюжетно-ролевые игры:</a:t>
            </a:r>
            <a:r>
              <a:rPr lang="ru-RU" sz="2800" i="1" dirty="0"/>
              <a:t> </a:t>
            </a:r>
            <a:r>
              <a:rPr lang="ru-RU" sz="2800" dirty="0"/>
              <a:t>«Магазин семян», «Семья – Собираемся на прогулку в лес»,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21" y="2420888"/>
            <a:ext cx="2789103" cy="3718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5996473"/>
            <a:ext cx="321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«Семейный праздник урожая»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44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– коммуникативное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</a:t>
            </a:r>
          </a:p>
          <a:p>
            <a:pPr marL="0" indent="0" algn="ctr">
              <a:buNone/>
            </a:pPr>
            <a:r>
              <a:rPr lang="ru-RU" i="1" dirty="0" smtClean="0"/>
              <a:t>Дидактические игры</a:t>
            </a:r>
            <a:endParaRPr lang="ru-RU" i="1" dirty="0"/>
          </a:p>
        </p:txBody>
      </p:sp>
      <p:pic>
        <p:nvPicPr>
          <p:cNvPr id="1029" name="Picture 5" descr="C:\Documents and Settings\Администратор\Мои документы\IMG-20181015-WA0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/>
          <a:stretch/>
        </p:blipFill>
        <p:spPr bwMode="auto">
          <a:xfrm>
            <a:off x="5525764" y="1772816"/>
            <a:ext cx="1858239" cy="288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5135" y="4474470"/>
            <a:ext cx="20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«Какой сок?»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12" y="1772816"/>
            <a:ext cx="3731429" cy="2099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2566" y="3357742"/>
            <a:ext cx="261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Игра «Где растёт овощ?»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0" y="3727074"/>
            <a:ext cx="1800200" cy="320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28" y="4815856"/>
            <a:ext cx="3569110" cy="2008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07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91267"/>
            <a:ext cx="22494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692696"/>
            <a:ext cx="8435280" cy="5976664"/>
          </a:xfrm>
        </p:spPr>
        <p:txBody>
          <a:bodyPr/>
          <a:lstStyle/>
          <a:p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– коммуникативное развитие</a:t>
            </a:r>
          </a:p>
          <a:p>
            <a:pPr marL="0" indent="0" algn="ctr">
              <a:buNone/>
            </a:pPr>
            <a:r>
              <a:rPr lang="ru-RU" i="1" dirty="0"/>
              <a:t>Дидактические игры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88840"/>
            <a:ext cx="23844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71410" y="5151576"/>
            <a:ext cx="2355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Упражнение на вырабатывание воздушной струи </a:t>
            </a:r>
            <a:r>
              <a:rPr lang="ru-RU" dirty="0" smtClean="0"/>
              <a:t>«Подуй на листочек»</a:t>
            </a:r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7989"/>
            <a:ext cx="1858963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83968" y="5190661"/>
            <a:ext cx="1894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Упражнение на вырабатывание воздушной струи «Загони шарик»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2685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1075" y="4861797"/>
            <a:ext cx="1403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>«Вершки и корешки»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39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12" y="4441702"/>
            <a:ext cx="4271120" cy="2402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1418" y="4070526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Какой суп?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0" y="2119798"/>
            <a:ext cx="3839072" cy="215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124" y="3909944"/>
            <a:ext cx="217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«Составь картинку»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55" y="2102683"/>
            <a:ext cx="3634432" cy="2044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– коммуникативное развитие</a:t>
            </a:r>
          </a:p>
          <a:p>
            <a:pPr marL="0" indent="0" algn="ctr">
              <a:buNone/>
            </a:pPr>
            <a:r>
              <a:rPr lang="ru-RU" i="1" dirty="0"/>
              <a:t>Дидактические игры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4" y="4442320"/>
            <a:ext cx="4273550" cy="240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124" y="6309320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«Овощные прятки»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31" y="1630449"/>
            <a:ext cx="2428100" cy="3237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thumb.cloud.mail.ru/thumb/xw1/Camera%20Uploads/WhatsApp%20Images/IMG-20181018-WA0043.jpg?x-email=nina.vlasenko.5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61275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6365" y="620688"/>
            <a:ext cx="8956337" cy="6192688"/>
          </a:xfrm>
        </p:spPr>
        <p:txBody>
          <a:bodyPr/>
          <a:lstStyle/>
          <a:p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– коммуникативное развитие</a:t>
            </a:r>
          </a:p>
          <a:p>
            <a:pPr marL="0" indent="0" algn="ctr">
              <a:buNone/>
            </a:pPr>
            <a:r>
              <a:rPr lang="ru-RU" i="1" dirty="0"/>
              <a:t>Дидактические игры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9"/>
          <a:stretch/>
        </p:blipFill>
        <p:spPr bwMode="auto">
          <a:xfrm>
            <a:off x="936090" y="1700808"/>
            <a:ext cx="2157413" cy="309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0"/>
          <a:stretch/>
        </p:blipFill>
        <p:spPr bwMode="auto">
          <a:xfrm>
            <a:off x="-17850" y="2924944"/>
            <a:ext cx="2159478" cy="328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365" y="6202339"/>
            <a:ext cx="1912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«Продолжи ряд»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69416"/>
            <a:ext cx="2322562" cy="309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50591" y="5661248"/>
            <a:ext cx="30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 какого дерева листочек?»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03" y="3645024"/>
            <a:ext cx="2295996" cy="306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6220" y="6215811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«Закрась - залепи»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93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Актуальность </a:t>
            </a: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темы:</a:t>
            </a:r>
            <a:b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Родная </a:t>
            </a:r>
            <a:r>
              <a:rPr lang="ru-RU" dirty="0"/>
              <a:t>природа! В душе ребенка она оставляет глубокий неизгладимый след, потому - что своей яркостью, своим многообразием воздействует на его чувства. Деревья, птицы, облака, лужицы после дождя, разноцветная радуга – все это привлекает внимание детей. В связи с этим, перед нами стоит ответственная задача – воспитывать малышей, а это значит, приобщать ребенка к миру человеческих ценностей – добра и красоты, истины, ориентируясь на «концепцию дошкольного воспитания».</a:t>
            </a:r>
          </a:p>
          <a:p>
            <a:pPr marL="0" indent="0">
              <a:buNone/>
            </a:pPr>
            <a:r>
              <a:rPr lang="ru-RU" dirty="0"/>
              <a:t>Осень – одно из благоприятных времен года для наблюдений за изменениями в природе. При изучении природных явлений дошкольники обращают внимания на многие признаки этого замечательного </a:t>
            </a:r>
            <a:r>
              <a:rPr lang="ru-RU" dirty="0" smtClean="0"/>
              <a:t>времени </a:t>
            </a:r>
            <a:r>
              <a:rPr lang="ru-RU" dirty="0"/>
              <a:t>года, учатся прослеживать связь между ними, знакомятся с осенней природой. Знания в этой сфере ребята получают постепенно, циклично, пополняя их год от года.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56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7016"/>
            <a:ext cx="4127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365104"/>
            <a:ext cx="42370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/>
          <a:stretch/>
        </p:blipFill>
        <p:spPr bwMode="auto">
          <a:xfrm>
            <a:off x="2889649" y="2348880"/>
            <a:ext cx="361389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91264" cy="68475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этап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 – коммуникативное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</a:t>
            </a:r>
            <a:endParaRPr lang="ru-RU" dirty="0" smtClean="0"/>
          </a:p>
          <a:p>
            <a:pPr marL="0" indent="0" algn="ctr">
              <a:buNone/>
            </a:pPr>
            <a:r>
              <a:rPr lang="ru-RU" i="1" dirty="0" smtClean="0"/>
              <a:t>Трудовая </a:t>
            </a:r>
          </a:p>
          <a:p>
            <a:pPr marL="0" indent="0" algn="ctr">
              <a:buNone/>
            </a:pPr>
            <a:r>
              <a:rPr lang="ru-RU" i="1" dirty="0" smtClean="0"/>
              <a:t>деятельность</a:t>
            </a:r>
            <a:endParaRPr lang="ru-RU" i="1" dirty="0"/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24340"/>
            <a:ext cx="2486704" cy="33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thumb.cloud.mail.ru/thumb/xw1/Camera%20Uploads/20181011_115102.jpg?x-email=nina.vlasenko.53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/>
          <a:stretch/>
        </p:blipFill>
        <p:spPr bwMode="auto">
          <a:xfrm>
            <a:off x="149225" y="1268919"/>
            <a:ext cx="2633328" cy="3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6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Мероприятия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работе с родителями: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hlinkClick r:id="rId2" action="ppaction://hlinkfile"/>
              </a:rPr>
              <a:t>Консультация </a:t>
            </a:r>
            <a:r>
              <a:rPr lang="ru-RU" dirty="0">
                <a:hlinkClick r:id="rId2" action="ppaction://hlinkfile"/>
              </a:rPr>
              <a:t>для родителей </a:t>
            </a:r>
            <a:r>
              <a:rPr lang="ru-RU" dirty="0"/>
              <a:t>«Прогулка в лесу с ребёнком. Правила безопасности»;</a:t>
            </a:r>
          </a:p>
          <a:p>
            <a:pPr lvl="0"/>
            <a:r>
              <a:rPr lang="ru-RU" dirty="0" smtClean="0"/>
              <a:t>Ознакомление </a:t>
            </a:r>
            <a:r>
              <a:rPr lang="ru-RU" dirty="0"/>
              <a:t>родителей с информационными листами по данным темам;</a:t>
            </a:r>
          </a:p>
          <a:p>
            <a:pPr lvl="0"/>
            <a:r>
              <a:rPr lang="ru-RU" dirty="0"/>
              <a:t>Конкурс семейных поделок из даров осени «Осенние фантазии»;</a:t>
            </a:r>
          </a:p>
          <a:p>
            <a:pPr lvl="0"/>
            <a:r>
              <a:rPr lang="ru-RU" dirty="0"/>
              <a:t>Организация выставок детских работ;</a:t>
            </a:r>
          </a:p>
          <a:p>
            <a:pPr lvl="0"/>
            <a:r>
              <a:rPr lang="ru-RU" dirty="0"/>
              <a:t>«Час загадки» (дети с родителями выбирают загадки и рисуют к ним отгадки, из которых потом оформляем альбом «Осень»).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10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этап. Аналитический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68863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Продукт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проектной деятельности:</a:t>
            </a:r>
          </a:p>
          <a:p>
            <a:pPr lvl="0"/>
            <a:r>
              <a:rPr lang="ru-RU" dirty="0"/>
              <a:t>семейные поделки из овощей, фруктов, природного материала;</a:t>
            </a:r>
          </a:p>
          <a:p>
            <a:pPr lvl="0"/>
            <a:r>
              <a:rPr lang="ru-RU" dirty="0"/>
              <a:t>альбом «Что мы узнали про осень»;</a:t>
            </a:r>
          </a:p>
          <a:p>
            <a:pPr lvl="0"/>
            <a:r>
              <a:rPr lang="ru-RU" dirty="0" err="1"/>
              <a:t>лэпбук</a:t>
            </a:r>
            <a:r>
              <a:rPr lang="ru-RU" dirty="0"/>
              <a:t> «Золотая осень»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4984"/>
            <a:ext cx="2292350" cy="305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5" y="3731985"/>
            <a:ext cx="3422501" cy="266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11" y="3738163"/>
            <a:ext cx="3424113" cy="264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62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Презентация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открытое </a:t>
            </a:r>
            <a:r>
              <a:rPr lang="ru-RU" dirty="0"/>
              <a:t>занятие «Осенний лес»</a:t>
            </a:r>
          </a:p>
          <a:p>
            <a:pPr lvl="0"/>
            <a:r>
              <a:rPr lang="ru-RU" dirty="0"/>
              <a:t>«В поисках осени» праздничное мероприятие.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0" y="3482144"/>
            <a:ext cx="2255928" cy="30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82144"/>
            <a:ext cx="2241780" cy="2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27465"/>
            <a:ext cx="3331196" cy="249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94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проектной деятельности: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sz="3400" dirty="0" smtClean="0"/>
              <a:t>в </a:t>
            </a:r>
            <a:r>
              <a:rPr lang="ru-RU" sz="3400" dirty="0"/>
              <a:t>результате проекта у детей пополнились, систематизировались знания и представления об осенних изменениях в природе, о многообразии осенних даров;</a:t>
            </a:r>
          </a:p>
          <a:p>
            <a:pPr lvl="0"/>
            <a:r>
              <a:rPr lang="ru-RU" sz="3400" dirty="0"/>
              <a:t>на основе углубления и обобщения представлений об окружающем, в процессе знакомства с рассказами, стихами, пословицами, загадками осенней тематики, у детей расширился и активизировался речевой запас;</a:t>
            </a:r>
          </a:p>
          <a:p>
            <a:pPr lvl="0"/>
            <a:r>
              <a:rPr lang="ru-RU" sz="3400" dirty="0"/>
              <a:t>появилось желание самостоятельно заняться творчеством – сочинять свои загадки и небольшие рассказы об осени, иллюстрировать их, работать сообща над общим проектом;</a:t>
            </a:r>
          </a:p>
          <a:p>
            <a:pPr lvl="0"/>
            <a:r>
              <a:rPr lang="ru-RU" sz="3400" dirty="0"/>
              <a:t>большинство родителей приняли активное участие в реализации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38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285212">
            <a:off x="457200" y="274638"/>
            <a:ext cx="8229600" cy="1143000"/>
          </a:xfrm>
          <a:scene3d>
            <a:camera prst="perspectiveContrastingLeftFacing"/>
            <a:lightRig rig="threePt" dir="t"/>
          </a:scene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УДАЧИ!</a:t>
            </a:r>
            <a:endParaRPr lang="ru-RU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13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2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Цель: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Создание </a:t>
            </a:r>
            <a:r>
              <a:rPr lang="ru-RU" sz="3600" dirty="0"/>
              <a:t>условий для развития познавательных и творческих способностей детей в процессе разработки совместного проекта «Здравствуй, </a:t>
            </a:r>
            <a:r>
              <a:rPr lang="ru-RU" sz="3600" dirty="0" smtClean="0"/>
              <a:t>осень золотая!».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Documents and Settings\Администратор\Рабочий стол\SomeWebbedAmazonparrot-small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3333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45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</a:t>
            </a:r>
            <a: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b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обобщить </a:t>
            </a:r>
            <a:r>
              <a:rPr lang="ru-RU" dirty="0"/>
              <a:t>и систематизировать представления детей об осенних изменениях в природе, о характерных сезонных явлениях;</a:t>
            </a:r>
          </a:p>
          <a:p>
            <a:pPr lvl="0"/>
            <a:r>
              <a:rPr lang="ru-RU" dirty="0"/>
              <a:t>расширить представления детей о многообразии и пользе осенних даров природы;</a:t>
            </a:r>
          </a:p>
          <a:p>
            <a:pPr lvl="0"/>
            <a:r>
              <a:rPr lang="ru-RU" dirty="0"/>
              <a:t>развивать умение видеть красоту окружающего природного мира, разнообразие его красок и форм через наблюдения во время прогулок, экскурсий, при рассматривании иллюстраций и картин художников;</a:t>
            </a:r>
          </a:p>
          <a:p>
            <a:pPr lvl="0"/>
            <a:r>
              <a:rPr lang="ru-RU" dirty="0"/>
              <a:t>расширять и активизировать речевой запас детей на основе углубления представлений об окружающем;</a:t>
            </a:r>
          </a:p>
          <a:p>
            <a:pPr lvl="0"/>
            <a:r>
              <a:rPr lang="ru-RU" dirty="0"/>
              <a:t>развивать способность применять сформированные умения и навыки связной речи в различных ситуациях общения;</a:t>
            </a:r>
          </a:p>
          <a:p>
            <a:pPr lvl="0"/>
            <a:r>
              <a:rPr lang="ru-RU" dirty="0"/>
              <a:t>способствовать развитию памяти, восприятия;</a:t>
            </a:r>
          </a:p>
          <a:p>
            <a:pPr lvl="0"/>
            <a:r>
              <a:rPr lang="ru-RU" dirty="0"/>
              <a:t>воспитывать у детей бережное отношение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75494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Предполагаемый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закрепление </a:t>
            </a:r>
            <a:r>
              <a:rPr lang="ru-RU" dirty="0"/>
              <a:t>знаний и представлений детей об осени, её признаках и дарах;</a:t>
            </a:r>
          </a:p>
          <a:p>
            <a:pPr lvl="0"/>
            <a:r>
              <a:rPr lang="ru-RU" dirty="0"/>
              <a:t>расширение и активизация речевого запаса детей на основе углубления и обобщения представлений об окружающем, а также в процессе знакомства с рассказами, стихами, пословицами, загадками осенней тематики;</a:t>
            </a:r>
          </a:p>
          <a:p>
            <a:pPr lvl="0"/>
            <a:r>
              <a:rPr lang="ru-RU" dirty="0"/>
              <a:t>применение сформированных навыков связной речи в различных ситуациях общения;</a:t>
            </a:r>
          </a:p>
          <a:p>
            <a:pPr lvl="0"/>
            <a:r>
              <a:rPr lang="ru-RU" dirty="0"/>
              <a:t>отражение знаний, накопленных в процессе реализации проекта, в различных видах деятельности (изобразительной, театрализованной, умственной, игровой);</a:t>
            </a:r>
          </a:p>
          <a:p>
            <a:pPr lvl="0"/>
            <a:r>
              <a:rPr lang="ru-RU" dirty="0"/>
              <a:t>заинтересованность и активное участие родителей в образовательном процессе детского сада.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60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Подготовительный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этап</a:t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составление </a:t>
            </a:r>
            <a:r>
              <a:rPr lang="ru-RU" dirty="0"/>
              <a:t>плана совместной работы с детьми, родителями;</a:t>
            </a:r>
          </a:p>
          <a:p>
            <a:pPr lvl="0"/>
            <a:r>
              <a:rPr lang="ru-RU" dirty="0"/>
              <a:t>разработка конспектов НОД;</a:t>
            </a:r>
          </a:p>
          <a:p>
            <a:pPr lvl="0"/>
            <a:r>
              <a:rPr lang="ru-RU" dirty="0"/>
              <a:t>подбор материала и оборудования для НОД, бесед, игр с детьми;</a:t>
            </a:r>
          </a:p>
          <a:p>
            <a:pPr lvl="0"/>
            <a:r>
              <a:rPr lang="ru-RU" dirty="0"/>
              <a:t>подбор художественного материала;</a:t>
            </a:r>
          </a:p>
          <a:p>
            <a:pPr lvl="0"/>
            <a:r>
              <a:rPr lang="ru-RU" dirty="0"/>
              <a:t>подготовка для родителей информационных листов по лексическим темам «Деревья», «Ягоды», «грибы», «Осень»;</a:t>
            </a:r>
          </a:p>
          <a:p>
            <a:pPr lvl="0"/>
            <a:r>
              <a:rPr lang="ru-RU" dirty="0"/>
              <a:t>оформление папок – передвижек для родителей по теме проекта;</a:t>
            </a:r>
          </a:p>
          <a:p>
            <a:pPr lvl="0"/>
            <a:r>
              <a:rPr lang="ru-RU" dirty="0"/>
              <a:t>беседа с родителями о необходимом участии их в проекте, о серьёзном отношении к воспитательно-образовательному процессу в ДОУ.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07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hlinkClick r:id="rId3" action="ppaction://hlinkfile"/>
              </a:rPr>
              <a:t>План работы с детьми по осуществлению </a:t>
            </a:r>
            <a:r>
              <a:rPr lang="ru-RU" b="1" dirty="0" smtClean="0">
                <a:hlinkClick r:id="rId3" action="ppaction://hlinkfile"/>
              </a:rPr>
              <a:t>проекта:</a:t>
            </a:r>
            <a:endParaRPr lang="ru-RU" dirty="0"/>
          </a:p>
          <a:p>
            <a:pPr marL="0" indent="0" algn="ctr">
              <a:buNone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Познавательное развитие</a:t>
            </a:r>
          </a:p>
          <a:p>
            <a:pPr marL="0" indent="0" algn="ctr">
              <a:buNone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Фотоотчет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marL="0" indent="0" algn="ctr">
              <a:buNone/>
            </a:pPr>
            <a:endParaRPr lang="ru-RU" b="1" dirty="0" smtClean="0"/>
          </a:p>
          <a:p>
            <a:pPr marL="0" indent="0">
              <a:buNone/>
            </a:pP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251520" y="2564904"/>
            <a:ext cx="1914029" cy="308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9"/>
          <a:stretch/>
        </p:blipFill>
        <p:spPr bwMode="auto">
          <a:xfrm>
            <a:off x="1835696" y="3645024"/>
            <a:ext cx="2078469" cy="307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63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Мои документы\20181008_154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12545"/>
            <a:ext cx="2458903" cy="327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61662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/>
              <a:t>Художественно – эстетическое развитие:</a:t>
            </a:r>
            <a:endParaRPr lang="ru-RU" i="1" dirty="0"/>
          </a:p>
        </p:txBody>
      </p:sp>
      <p:pic>
        <p:nvPicPr>
          <p:cNvPr id="1026" name="Picture 2" descr="C:\Documents and Settings\Администратор\Мои документы\20181011_112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5768" y="3788379"/>
            <a:ext cx="3102492" cy="2326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59" y="5373216"/>
            <a:ext cx="3063501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2000" dirty="0" smtClean="0">
                <a:solidFill>
                  <a:srgbClr val="FFFF00"/>
                </a:solidFill>
              </a:rPr>
              <a:t>«</a:t>
            </a:r>
            <a:r>
              <a:rPr lang="ru-RU" sz="2000" dirty="0">
                <a:solidFill>
                  <a:srgbClr val="FFFF00"/>
                </a:solidFill>
              </a:rPr>
              <a:t>Репка» (оригами)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8" y="1772816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9979" y="3634834"/>
            <a:ext cx="2448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«Нарядные грибочки» </a:t>
            </a:r>
          </a:p>
          <a:p>
            <a:pPr lvl="0" algn="ctr"/>
            <a:r>
              <a:rPr lang="ru-RU" dirty="0" smtClean="0">
                <a:solidFill>
                  <a:srgbClr val="FFFF00"/>
                </a:solidFill>
              </a:rPr>
              <a:t>(</a:t>
            </a:r>
            <a:r>
              <a:rPr lang="ru-RU" dirty="0">
                <a:solidFill>
                  <a:srgbClr val="FFFF00"/>
                </a:solidFill>
              </a:rPr>
              <a:t>рисование)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77479" y="6133728"/>
            <a:ext cx="260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«Портрет гриба» (лепка)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03" y="1510140"/>
            <a:ext cx="3779912" cy="2124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67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40" y="4818276"/>
            <a:ext cx="3626176" cy="20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Основной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этап</a:t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8472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085184"/>
            <a:ext cx="166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</a:t>
            </a:r>
            <a:r>
              <a:rPr lang="ru-RU" dirty="0" smtClean="0"/>
              <a:t>исование «Дары осени»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28242" y="6482597"/>
            <a:ext cx="3307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«Грибная полянка» (из листьев)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918092"/>
            <a:ext cx="8815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/>
              <a:t>Художественно – эстетическое развитие:</a:t>
            </a:r>
            <a:endParaRPr lang="ru-RU" sz="3200" i="1" dirty="0"/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14" y="1528472"/>
            <a:ext cx="2234291" cy="297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2060" y="4411743"/>
            <a:ext cx="251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«Бабочка» (из листьев)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8865"/>
            <a:ext cx="2448272" cy="32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11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942</Words>
  <Application>Microsoft Office PowerPoint</Application>
  <PresentationFormat>Экран (4:3)</PresentationFormat>
  <Paragraphs>147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ПАСПОРТ ПРОЕКТА </vt:lpstr>
      <vt:lpstr> Актуальность темы: </vt:lpstr>
      <vt:lpstr> Цель: </vt:lpstr>
      <vt:lpstr> Задачи: </vt:lpstr>
      <vt:lpstr> Предполагаемый результат: </vt:lpstr>
      <vt:lpstr> Подготовительный этап </vt:lpstr>
      <vt:lpstr> Основной этап </vt:lpstr>
      <vt:lpstr> Основной этап </vt:lpstr>
      <vt:lpstr> Основной этап </vt:lpstr>
      <vt:lpstr> Основной этап </vt:lpstr>
      <vt:lpstr> Основной этап </vt:lpstr>
      <vt:lpstr> Основной этап 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Основной этап</vt:lpstr>
      <vt:lpstr> Мероприятия по работе с родителями: </vt:lpstr>
      <vt:lpstr> 3 этап. Аналитический. </vt:lpstr>
      <vt:lpstr> Презентация проекта: </vt:lpstr>
      <vt:lpstr> Результаты проектной деятельности: </vt:lpstr>
      <vt:lpstr>УДАЧИ!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Власенко </cp:lastModifiedBy>
  <cp:revision>91</cp:revision>
  <dcterms:modified xsi:type="dcterms:W3CDTF">2018-10-28T18:01:42Z</dcterms:modified>
</cp:coreProperties>
</file>