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7" r:id="rId5"/>
    <p:sldId id="259" r:id="rId6"/>
    <p:sldId id="260" r:id="rId7"/>
    <p:sldId id="271" r:id="rId8"/>
    <p:sldId id="272" r:id="rId9"/>
    <p:sldId id="273" r:id="rId10"/>
    <p:sldId id="261" r:id="rId11"/>
    <p:sldId id="262" r:id="rId12"/>
    <p:sldId id="266" r:id="rId13"/>
    <p:sldId id="267" r:id="rId14"/>
    <p:sldId id="268" r:id="rId15"/>
    <p:sldId id="265" r:id="rId16"/>
    <p:sldId id="263" r:id="rId17"/>
    <p:sldId id="270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1E70-07A9-409A-98DA-099438CBF19A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3AB2-15C7-4079-880A-FCE1ABCBE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1E70-07A9-409A-98DA-099438CBF19A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3AB2-15C7-4079-880A-FCE1ABCBE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0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1E70-07A9-409A-98DA-099438CBF19A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3AB2-15C7-4079-880A-FCE1ABCBE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1E70-07A9-409A-98DA-099438CBF19A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3AB2-15C7-4079-880A-FCE1ABCBE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1E70-07A9-409A-98DA-099438CBF19A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3AB2-15C7-4079-880A-FCE1ABCBE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1E70-07A9-409A-98DA-099438CBF19A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3AB2-15C7-4079-880A-FCE1ABCBE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1E70-07A9-409A-98DA-099438CBF19A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3AB2-15C7-4079-880A-FCE1ABCBE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1E70-07A9-409A-98DA-099438CBF19A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3AB2-15C7-4079-880A-FCE1ABCBE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1E70-07A9-409A-98DA-099438CBF19A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3AB2-15C7-4079-880A-FCE1ABCBE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1E70-07A9-409A-98DA-099438CBF19A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3AB2-15C7-4079-880A-FCE1ABCBE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1E70-07A9-409A-98DA-099438CBF19A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3AB2-15C7-4079-880A-FCE1ABCBE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11E70-07A9-409A-98DA-099438CBF19A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C3AB2-15C7-4079-880A-FCE1ABCBE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5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Метод наглядного моделирования</a:t>
            </a:r>
            <a:endParaRPr lang="ru-RU" b="1" dirty="0">
              <a:solidFill>
                <a:srgbClr val="0070C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Мастер-класс подготовила учитель-логопед </a:t>
            </a:r>
          </a:p>
          <a:p>
            <a:r>
              <a:rPr lang="ru-RU" dirty="0" smtClean="0">
                <a:solidFill>
                  <a:srgbClr val="00B0F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высшей квалификационной категории </a:t>
            </a:r>
          </a:p>
          <a:p>
            <a:r>
              <a:rPr lang="ru-RU" dirty="0" smtClean="0">
                <a:solidFill>
                  <a:srgbClr val="00B0F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Емельянова Юлия Николаевна</a:t>
            </a:r>
            <a:endParaRPr lang="ru-RU" dirty="0">
              <a:solidFill>
                <a:srgbClr val="00B0F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8782" y="199602"/>
            <a:ext cx="763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МАДОУ «Детский сад комбинированного вида №4 «Солнышко»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3204" y="6060558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Арамиль, 2018 год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61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простых предложений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xn--i1abbnckbmcl9fb.xn--p1ai/%D1%81%D1%82%D0%B0%D1%82%D1%8C%D0%B8/595266/im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" y="1825625"/>
            <a:ext cx="5181600" cy="17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70660" y="3712884"/>
            <a:ext cx="2102427" cy="108065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ЭТО?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24300" y="3712883"/>
            <a:ext cx="2102427" cy="108065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(ПОЛЬЗА)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02020" y="4519487"/>
            <a:ext cx="2193347" cy="108065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ДЕЛАЕТ? (ДЕЙСТВИЕ)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lh3.googleusercontent.com/sfL6qsHG2XmMqaM-fg1i9ZO-bn5QjALOBTCigf8wVrBjprBERyzstS1mvz-osJH1Y0VTfiEI2M9iQ0WjtQioUL1ZuF6g910tP3LRa67hBeINgNbQSqSCn4CYdaR0v3KJmvO623aaLmYcavFFGIUfuazrS4DC8zQgGZthuugLplb9wBG2Rq8s-MwcmCOte2vFP3LbCX_4wQkLaGjTpUD7hQUukLmgXBVFixZ3LcvgotHFrGqjdNUfd9sh9NdfsKrmyYLuReEki2-p6VJprRy7UqaeX4bbg3hi8iQ7ApXp62cI8Hb81GhGr9aWeRq7rCCDCjBYfXrBWO_sbEbaWoXyN_lDVsxKRiwZ-xcJWs2-KvzDXWv3HK3obSLmQcayKltefHC2RWESlY3x5S4om0c3lJu45ZuiP3h7YJrSseku6PPpAMGzis0HQ0fd_sWK0BzJqTckYdoqgqxH3PuX5Ewgw4iYQ0yND3e5vBa4NYG7I69qAa9zhCL3g4t60ukErcp_fvn45y_lDd0GRLq9WUmjlR4ziGTbinOxDLCoSdnpeZYDVQrJ3bAEqFX9dqDS9FphE2tFRn-pD-j-6LdSByVtvntx5vlhkQJm=w1411-h794-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287">
            <a:off x="6515098" y="2795311"/>
            <a:ext cx="5181600" cy="29157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лако 10"/>
          <p:cNvSpPr/>
          <p:nvPr/>
        </p:nvSpPr>
        <p:spPr>
          <a:xfrm>
            <a:off x="509155" y="1215736"/>
            <a:ext cx="1174172" cy="727364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8518812" y="1825625"/>
            <a:ext cx="1174172" cy="727364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294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с предлогами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xn--i1abbnckbmcl9fb.xn--p1ai/%D1%81%D1%82%D0%B0%D1%82%D1%8C%D0%B8/595266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1"/>
          <a:stretch/>
        </p:blipFill>
        <p:spPr bwMode="auto">
          <a:xfrm>
            <a:off x="4875880" y="1690688"/>
            <a:ext cx="3545808" cy="4673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xn--i1abbnckbmcl9fb.xn--p1ai/%D1%81%D1%82%D0%B0%D1%82%D1%8C%D0%B8/595266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210" y="1690688"/>
            <a:ext cx="3436072" cy="4673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лако 11"/>
          <p:cNvSpPr/>
          <p:nvPr/>
        </p:nvSpPr>
        <p:spPr>
          <a:xfrm>
            <a:off x="509154" y="1322036"/>
            <a:ext cx="1174172" cy="727364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178" name="Picture 10" descr="http://babyspeech.ru/wp-content/uploads/2016/01/stzCNgsFQg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353">
            <a:off x="367506" y="2458172"/>
            <a:ext cx="4298755" cy="3138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лако 13"/>
          <p:cNvSpPr/>
          <p:nvPr/>
        </p:nvSpPr>
        <p:spPr>
          <a:xfrm>
            <a:off x="4547682" y="1322036"/>
            <a:ext cx="1174172" cy="727364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Мнемотаблицы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02610" y="1752512"/>
            <a:ext cx="4068558" cy="4351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https://dreem-pics.com/uploads/posts/2017-10/1508093216_img0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36" y="2943248"/>
            <a:ext cx="5181600" cy="36271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s04.infourok.ru/uploads/ex/1331/00089eb0-ba96ac07/hello_html_m72e8ef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651"/>
            <a:ext cx="3664269" cy="25305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обучению грамоте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375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запоминания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 звуков.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наглядной модели (схемы) помогает ребёнку увидеть, сколько и какие звуки в слове, последовательность их расположения.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помогает упражняться в дифференциации понятий «гласный-согласный», «согласный твёрдый-мягкий».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места заданного звука в слове используется модель схемы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«лисичка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7" name="Picture 6" descr="https://lh3.googleusercontent.com/46JwCk3rj1jTONErfMVPb64UFwCceHy75grWam7udmOE6ajKJ3-YcWn0JKWpe6u56HnKl1mhhL3ZevEYQ_L5i1KlpsiL0YqQjG9yRoulHsdU1K-PQA0NrhaiJbjPUcE-Ay_ui70g-wkJPzxqzEibYB1eX-hX2gvkHPM84PazzaFf5Ik_LQ4Yzzc6yNqyTjAC3Zr3Sea5WspoTSJoj-RSU_1q5O6PTyntX5MGjm1743X1rWebRWeUt5eebZzwMAOmomCZI3UfSVBBd6Nxxtuqh-OhRvjhQ3HaZht8IWJMbJtVj6c6uClFeL5joawC2vt2FDc2qBqX4j8doJmAXNxE45mq1k0LpTigGMgyx8K0gdh-BeR9I50XPqDqjDBfzQ4uB-V5lhWwTPw02vQgjFkWZLWEaLalYczqqCYkx02ZDiZlbbs_2dPmtGyEV_EQJEBKsmrSZ2pNGCBSthYQjgc9yGYdiLPxEjub5H3wrnElxpMgDwz5cYEzKkdNJMHbAh7ln_ZU1UrJTb-MGhQIvTzLmUGcixKZHfytjkSSZJwyZJR2p8MllObKZfJ4FpXs5tCXC8CsNOHX5QOd2iNMngTwJGxphtib-_Lu=w1411-h794-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691">
            <a:off x="6169087" y="2686486"/>
            <a:ext cx="5181600" cy="29157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65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слов, схемы предложений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ttps://lh3.googleusercontent.com/NI5JP2yaqbV6r1oMP2uSFVV_lGmnWzokL3ngB1-facQqTcB9qdeixiY83T4W-WmjG1eo_IN_p4W9gZpVNkb5HaVg57zM9tsahXFmE-OADzrnIHvssdMqMFgPrj7yutHpz6B5YoucsyKxkMK_RoKkTFI53SCQ3fEeMeMzQDRtkKZlVR7WM77zMf5qUYxETPiY9sSPteKqTQruilComP326Mr2IL75ZLQXzEP_otlq6HBBZIntqPrgYfTG7ZlXA-9wb6xaINYTwVOmg15GWNIIl7c2zWm5Ovfb-osJonb_YfX50H5taHaSrMDDABR17gYgrC1Hu4DvDtXnXb4TBtuOGfrM1a8EFnFlLS0YhYUg3vl6Jf4TRhl4D2tYTLkiZKL8QcqKBMPaiyhxX76BwnMpN1NCtQkDeM6JVuRROfnmC8BONT7Rs8oWj-Pu0Gl8J1PRxeqE1wUZHU3oInXY67i2CmgPw3q4OuWtyLMl83BmR0kYMgS-0N19ymBaTNQUB9GnGAIE8jVN0wAZv1uDjfMDTC36n07xLgkKG6vgDhb6jTcs40xbZl4aVLmJZIXSP9yfedd6x3aZOvfIU0PGDTnp9RxGvmqS46fq=s794-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8" y="1361209"/>
            <a:ext cx="4562115" cy="4562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FvYGDCLL4HoLPRjjIaocIwHnGzqHTuNPpTKpfww1BU2dtOUMwq3rxo93jOch9qP6dA6juV8wtIfpdNCxYy_elR9r2V3Axjii_UOM-P50lde8FYsnpmoGxXleIKWZDB4_AUZBgDEuTSImowdpZ6ZKgKuA4p2Dk4iiLTbJZtQIDf0PgP9DL8KmNhkyHnHG4et6l3ZTkMdg0y85kKokteyVbXbdXgPI5YlQEq3xCg9SXwBq4lpnjRtKJ656KQrKp6FfL_TBsO6PE8Kax-wmO5M7A6P5r3-rd12DdBj1IVC-P43dZ9MHXZc9kygg221cM-DhJ8KOIKpZMSJD87pYZ71wQoopHBajhtA0WE9EbvfOC28WVWOcYzTkm5xGf7nvTgLNNZP-17_uBSoZeZr0t5WlZa_GvwiLwL8_8f2gNMG-MkDj6sAddl1GjHhpfMJg7F1QLZsigjpbjOhIqi3ass2adsDtEdlvwHFNuly-7Oo18s_QOSDpQYkh5rLlYMFIghoLuJ8yywbwXFYTcE7NJP4VyJgl1F3ymnnoySJxfKE9QnBdBXVHAruiLkRA_U1FXLN8XO-9N5htRvEzveF3-f8gXi7lG2-MT31J=w958-h540-no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2" r="15575"/>
          <a:stretch/>
        </p:blipFill>
        <p:spPr bwMode="auto">
          <a:xfrm>
            <a:off x="7325590" y="1361209"/>
            <a:ext cx="4561609" cy="28332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SIXZMyhY7Ceab78ACBz0XvPxk3Bl4q--kBR4Z3-y1iSwXZ4fPmH4nn48BW2k75XDHhR7ehRlo87jmMcr1c9PUvSl5uXoan2DUBuyvBPdNcUAJsS1Cur1_oI6U_cXb-LSLXRUmmB2ad_bhyZy1osnfy45mvaVSzSQB47txskU3Mpeqy-ynMkQ-aQ5FTvZ-NthaUe4JKjONiO3szgMYJvOVb6hzsSHMpSvnluehIB3PYtLxEESKV9nA4-d_SpFOg1PML9cbHUYQZJvISwjuzURxbAs2cs5aWFjRWJAzt_2KznYaTtS1GrkqD7NCqRmuFS4wrWymb0yOzzJzvp5UJACfXjFFS5CBYNisOQl811qBnfplACzChEjB9YrQYhRTsTIx9GZNfJvpbMeIGkAafKl6F95IAU7TABe_26fo7KBhRZ9uN5o37nyd4_RA4xqxjoYEI4INoUMruMINuDqi2XjXXMIRESmaxUrzbWEps8tbz1fAYvb-S-WGlhLrpahNTuCT2lU5gTq4vi2AJB3agGNCgMn7a0ZvAhu0wAO6fE9oZ7xSBogdHse83EZCXKcP4Uy-PQ8aNQAHBRncAcZcC0U_NLzBcg711DZ=w958-h540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20" y="4078251"/>
            <a:ext cx="4700541" cy="26446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0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lh3.googleusercontent.com/pOkPmvwo4cruZhtOZcMlwgn2z9beGqNMvNz3cJM5D76iUU2DiOJLcVkhlI6RA4bfziVeXj2icwH2M0u1o-de0un3oRx-uLXTAX3z5r2Xnssj41bh7h09qykCl_smybigBhtTDWlXRDx5aKB-vzcGXcXmapISi-A2Jiu0dnpIEsekYKfqoQF6BT7WH26ykHhWU3E4UQXKzhtUMB7xY3LswwgAKS5EAC_ZuekqGeTIMzjzveL2cHM6sKLWzKgrSDIKYvs4zynv_5DZUKjUpqdZhdOaa5__EhzujbvWdygTbteV1D9CDNsPGj162vG4uSfAvnrrqdCzBNLplp9_QjI3JLRGcp2R9cIimM8415mj67P2cc3jnuLsC1Wbz6x37F8jJ08AbXp982OoDMUEtFrT0X-W3hDgKRtnWxmkETpAkJivNIgRjIg6UKT1Pt9-SC9-2Nz0A_TaWZXNujzaQfUwuHI6ZU3AKMiGvd32t0kIXsS6wSGKJExoVOVaDp1pPdnezMYCHaSPSBwIt9BYDxadxgYjaKbtwxw3bIsUlGOIc6myBTMmZmsJWbXVL24o3s_YzSEVrdjuzsazgR9JcUGdWTzEJ9BwyFkz=s794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01746"/>
            <a:ext cx="5320435" cy="5320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500" y="355660"/>
            <a:ext cx="11035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предложений и рассказов</a:t>
            </a:r>
            <a:endParaRPr lang="ru-RU" sz="4400" dirty="0"/>
          </a:p>
        </p:txBody>
      </p:sp>
      <p:pic>
        <p:nvPicPr>
          <p:cNvPr id="2050" name="Picture 2" descr="https://lh3.googleusercontent.com/OR382keVcyU7SeTxzEd46yzdWW1ImnXDPhQF6WlQ-7pFJZcp-HUsMS6LWX8SywXoe2SuwA4zdwbfuIMI3ACOg6l-S-R9A0rcnPBK2Nxqq0S2BCGbgG6sewqo-B5rrvGw07hXMYVlE92byybtm3sSy5tCMB9C2UsBiz7-cDLI2tfixmpoA39ZHDq11Tj3wD1dJa915Mx-na58Rq9rdoRTc5hnMUNtvdvzIsYMvGBupGtMvs8_Lx_849Dh3oWSdcw2E1oNPCVj5gjDHjREqtqfJMvbUn-oFWCz_GBa6lAdvJzXeqHocG72OQL0neytq16WNLpY7thauJo1EBMFq0TC-NUmKGw7dauevTZBSaHwTq3fLf2UXrB1P6admiQ3jl4DMHBPybCbHNmIEJbrHkE0YeRQZxnIrT0QG1ozaFOBhSNkkH61fyErJdHQFWx64TKiqP57Sfgm22onjXl-KZXa2rmDNGydZQGSZ-pQT2U6BZchJF0T5sdDC3zKs1pPVyIpQZRu0DcjkKeiyu-1cEnozn13zcnYKhWfHiLthFBDtdCqpv25-dHb6-ILMVSDpaUv9-X0QQ26Vk_OH-TrSCUnm-ZwflgSS8Wt=w958-h540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64" y="2386124"/>
            <a:ext cx="5721055" cy="321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lh3.googleusercontent.com/kg7koheMnScfm_EgXc2xs6FDf8MX8u0X_k0ImfjLBEsiF8uPHCbMRTKzE7l-wiN_oSQgcwWh3QiIc9I-dsNiQHGDcRftGX3butIbi4LrsFyzXA8I7PNFB__5TAj1AhUQGofGJLV2GCNC7LbMnVgkwaUhx8hlL2FRCeztZnqCP1npAp7JjZCOqmbxFMZQ_E_9PpsAIEL8jBMXzyRlbpJ554giWDCZVQLoIogsPiwky3oVXbLEl5IYNbPY_EvCu9LpXhU6wlL86mkOQq0Lxc5ZRgSuNvfqiF9LK7uy5qZqmr6kMTlmMua-0hqepaCj5lBTq68jhCIuKRiS9ghMos_FDksz_0n4oR781b4XimNbCjlbt3YdizCY-Ffg_9qA6w6X9sTWSlbzg_E8nvb-wUd8pvggMgh2bEwpA5sTcl9O1r-evLXiTNk7gj1r0q7sGbqtlH8TXYh13bxqfFI2Jp5nY33UqCvpHlK580-rcxMLprJy2wg-3hfHfVVcc2Wik0u3PxJO0ASlxZS44NumVpnlbz09fK6Yu-lscVc2Snk6ZUlZ7N2BlDPcfZyXw2H9Y8_Mf72X7MtVn3KAytHeTc_MUkt46R3C_o32=w1411-h794-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148586"/>
            <a:ext cx="5181600" cy="29157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lh3.googleusercontent.com/OGGznbGFl1jR66h60rHykjHeY4uf-ZIbQ67-U5-4dlLMmy9WkyI_QpKsH7hyuCXiLBhLdqgm2Eaj3hfBFUvSbov5MHg_XVICC2Y1Ov_1LibUx_DXx9BLLUm7RyeU_MUZgNHktHqy_mj2o8CZprFybcafoIY0oCdDzDg9-pS0guN5bZOmBJt5mVzs9dNFPu_AaYdJQecTFs4ZULW4gK3dUmoBNHcrdbhL2Kk8RIzU8quIi5Q9F2EcB_ogolQV4zxLFKJJVbp72U00DnbF60gbdbUFSRRyuC6bV0ENFkuradYuatWnwmI2lHHA2VoEljfGWHCfvsObNr8h4OhWbZng6H5ZkPD9ANhwXpSLRZb2x8KcpXN37eRGzbgLIXuQOTLWpLMEz-c4GU_QS4Oxf0gezFQmkmJ8S8lj_gNN6mzmB5a8cpsJnknscvlYsZjL8aaVP1Y-ChNE6Ayea_IEjfk6G7p8Oeg8MP8Cxz5xCSWWSBi8EhXTE3IuktmNOrlX9UXmfmA6OicnuKLpzapkoMjOTQZoF0BWejALU2sMZnHvj1ovhCXlsq70i-CmvhACybIjrrMYH4jhpM4sJwMDsJA3vhnYjRcmxlp7=w1411-h794-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8"/>
            <a:ext cx="5181600" cy="29157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xn--i1abbnckbmcl9fb.xn--p1ai/%D1%81%D1%82%D0%B0%D1%82%D1%8C%D0%B8/595266/img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54" y="1565141"/>
            <a:ext cx="2265289" cy="13107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tdkinderlend.ru/d/889187/d/image_13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926" y="4827885"/>
            <a:ext cx="2496296" cy="18222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9"/>
            <a:ext cx="10515600" cy="14828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«Репка»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наглядного моделирования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Модель: вырезанный из желтой бумаги кружок (репка) и шесть полосок разной длины для персонажей.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этап: выразительное чтение сказки, обсуждение с детьми, кого из героев сказки будет заменять та или иная полоска.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этап: по мере прочтения сказки, дети раскладывают заместители в нужном порядке.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449291" y="4301835"/>
            <a:ext cx="976745" cy="10287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13964" y="3023755"/>
            <a:ext cx="374072" cy="2306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75964" y="3387436"/>
            <a:ext cx="374072" cy="194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337964" y="3740727"/>
            <a:ext cx="374072" cy="158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099964" y="4094018"/>
            <a:ext cx="374072" cy="123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861964" y="4488873"/>
            <a:ext cx="374072" cy="84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623964" y="4759036"/>
            <a:ext cx="374072" cy="57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9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3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wLCThbFrmjsNcO7y9YpWhiMgkLcgfvRyFAnTGtq1H4kIYrGpHUOLTFfDdXjp_qhJ_MuW3JPgL-_K7gFyOaOJBQpYfpcdG_ym82FM34EhhOONeB1HbsPTTsqNom3g_ks9gYWJAzuz8zAjPPfZEBlTbjAItsej0NODav4aAj5nmqAUw1qUSNuTDdKaPTkTMQ-31OzggAamFU5AjlmhLSMzKcvBk-mhF1TU6vpK7oh8NF9WvAx3HMuCtV6eWtpxVHC1JKVpTV3cvFTKZvkoDEbTeeSNT_78EdR1KEv0ZUQoZ-3_UimAurw4hoZ9MjF8RHekozEG_5OcyXMWPumZizzUtkvff_F-8a8wO9YBwqAxvFvPA853zY_pUzjlTxDmOMtm6ah7XDwRgtKzYJDpVu1lo8Zn8bcL_yHadQgkrr6blLMDQYMuPHX8Of9FtGNmIutTKaG7RzES4p0sOzvCKlXv4xAvkwAmNPI9VUKCIx5gb302Hx7_UqsbWoiz0VEfFDcAoXNC4VMSf7ZatnVYEZsnRGvD9PgeC4srzx6F0Eppzbo2-ZsT6WnIEbTZ-bfEJOhTkBHp1ZT_hsS1sWDWRquJpwhsr6sZMELS=w447-h794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5272">
            <a:off x="6702421" y="633845"/>
            <a:ext cx="3522234" cy="62564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13.radikal.ru/i186/1210/f3/798b193a8c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3" y="167848"/>
            <a:ext cx="5905484" cy="45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метода наглядного моделирования при формировании связной речи у дошкольников»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50873" cy="44400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с применением наглядно-схематического моделирования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связной речи.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4400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босновать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использования моделирования в коррекционно-развивающей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наглядно-схематического моделирования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педагогов с применением наглядно-схематического моделирования при развитии связной речи.</a:t>
            </a:r>
            <a:endParaRPr lang="ru-RU" dirty="0"/>
          </a:p>
        </p:txBody>
      </p:sp>
      <p:pic>
        <p:nvPicPr>
          <p:cNvPr id="2052" name="Picture 4" descr="https://lh3.googleusercontent.com/sEBCeZLSOXtKPCNibsIi_T9lCph_XH7u6YML3eV-BUL3M9dSnOg01pMFSEbYmS5z3u9OZGM66wWlbbuj_kqaj-9H3Lli8ocCUchNEVTDWn3YyH3ttlO3oLhYud3XMoKFFjFkEhroLZOP9SvH77n9uUYNJtaiPO7IMfLTL9YP_iLfJZunL_aCVVZkxEZEHjZGsUUwWvp6VJGhPjclT_KAdFs-s2rL3lLjv2Fas341RLkv4OFogPYrP2rYttccxDlZ_ouMnwRolic8Mt_My1_GUIZMkaplv3Xt_TAybQUKaBZF18Xi4JU4TMXDqdfBJrkm4hl1IQz5rfcyk6WPBI0GVFwWsf7xe5KLnYl5guDxLXc-kaNrBhAp6UHCG21dBX3xGL0738FT1rFd8H-u9ZleKk88sfxTMLIF0quspMGRD84bjqVJ8GpiI2bq1-tAWjk37gIi0G1FDRORig9-rLX2qpJVVrXuZp-ZlIHKPTSqRh_cJcoRSZzmYGGhdqkQqrzsdEzK6WqzXWtwynwLG-rbg73H_qC4G1VYJvfLjuUf9g99AqF-ZDcc_MfsnMIwDYr8xTsPR1v1wnOfsRZzlv04JRWqgw_vHuwO=w1411-h794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07773"/>
            <a:ext cx="4565650" cy="25691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наглядного моделирования (макетирования)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сложную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зрительно представить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понятия.</a:t>
            </a:r>
          </a:p>
        </p:txBody>
      </p:sp>
      <p:pic>
        <p:nvPicPr>
          <p:cNvPr id="1028" name="Picture 4" descr="https://lh3.googleusercontent.com/fTQ0p-ic8ypB0sFyNEqLxcMpprsJC20I2p3gr6LXKuwjv449zKrw50qFM5z-49VSoRaDckjb8rCZ12mSrcRETbUagCHD6TER3GVqMwzhKf6Z3WOhvbw6xJpdqJui9T3_wTZJ9FTk2q7z67Nrn1RPpYvrt4wtWWZKxphCmHggnFVjunf0MBSoKLQ5jpXNJZLUQxfqMQrLeH5_Zztx6kocOcHLRmYitfLIGlt-mcN1xlv6G1ff2uNnUecYZqn43FrOAilyvGvn0yOjsPOCdRH3BQjYG1BhYx0edCjnpKixRoQI7OWXuNDV8HGxR_r4NYEVxFRqaT50WvvdwY_zEx7RnBS7ziOUU38hsbrEFqEP5bVTJ6L_d5uxoqmXiPzqXeiT3rrTqArO3tQfg4h3biFsYrPy3GX-Owyj7NXAD2uIg0T2kOtlsRtGqWYhbDsgPKcooncxlcbuBsNO_wJ2cC_6LV4LXCn3cQzx88B8V5UZOhAsqbcvfXcg9KVcLny0Z73Z4Tk7jKOG4cOjctwaT85B49e0zAC8WJ2TpI7qKxBDz3spyT_B3CuvFsB5Q_bk0bgQc7Nws-5oCPqGVk4DKftMuu3JdDmRZy7M=w1411-h794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/>
          <a:stretch/>
        </p:blipFill>
        <p:spPr bwMode="auto">
          <a:xfrm>
            <a:off x="6948473" y="2867892"/>
            <a:ext cx="4967822" cy="33090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Наглядное моделирование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b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воспроизведение существенных свойств изучаемого объекта, создание его заместителя и работа с ним.</a:t>
            </a:r>
            <a:r>
              <a:rPr lang="ru-RU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203" y="1783095"/>
            <a:ext cx="11686955" cy="49294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Доступность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моделирования была показана психологами Л.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В. Запорожцем, Н. 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Подъяковым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определяется тем, что в основе моделирования лежит принцип замещения: реальный предмет может быть заменен в деятельности другим предметом, изображением,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знаком.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логопедической работе моделирование выступает как определенный метод познания, с одной стороны, а с другой - как программа для анализа новых явлений.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Возможности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наглядных моделей в ходе коррекционно-развивающего обучения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широки: ребенок 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 представить абстрактные понятия (звук, слово,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работать с ними. Это особенно важно для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поскольку мыслительные задачи у них решаются с преобладающей ролью внешних средств, наглядный материал усваивается лучше вербального (Т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Леонтьев).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7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использования наглядного моделирования в работе с дошкольниками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ызывает интерес и повышает работоспособность;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облегчает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ускоряет процесс запоминания и усвоения материала, формирует приемы работы с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памятью;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видеть главное, систематизировать полученные знания.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https://lh3.googleusercontent.com/8vZ4m1tz-vP_x1bO7hfxsQaO0QDngxR8LJAS7lsikaqCQUsPxwPPcpilk0GcaNCRnV5R2UPB89P5t_WWTmtAht6RTn7UxERLATi8nKze0z3hpsstCGzq-hxSfzWmwzF-qoSx3cT5HOaIK_MdaZ_sa5FGoTG6yWWurFpLvskEfIQuLZL44bQEfjvP_758qcnq5YBrqZ1_Wv_qN9fqW42e0zn6VQzeS8uz90Mz2i3QIqMHGDoFdARuxCpQWOCH_alCctRc_x6fO0edfuFmn4uIj6x9QdFd7LTcfF_ID3-GBmMTJP2EBcpQByy1SD0VIpq2CXVM0B1OqTJK1aYxq61KhHGwNPbq4RQB2t677nc-mHUFAYaD6z9r06gCY5dE1sOw2MozYhbNt8S9QQdcXR2bEht_urVI8qhIiMRUUTiI50Ksb-jVKkOKxaL6in5y22I283abN0ouZKvOWGIi83lWAZvuIqmTO9WlnBTx8DQb-wqaQaE99L0JJ97-6Vc1aK4xO_BmuG0CpMnYKT44OjAGRZtvY7SafBW9kvt-TEwKvjj8YxsZPv8RXWQoQAjxJ4iBb7r84zJK8hAA9hLuOot-Tz0LtUyyYVC3=w1411-h794-no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6" b="2274"/>
          <a:stretch/>
        </p:blipFill>
        <p:spPr bwMode="auto">
          <a:xfrm rot="1026225">
            <a:off x="6289636" y="2771196"/>
            <a:ext cx="5478908" cy="26588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коррекционной работы: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звукопроизношения;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звукового анализа и синтеза слов и представлений о структурных единицах языковой системы (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звук-слово-предложение);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лексико-грамматических категорий;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связной речи;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4" descr="https://lh3.googleusercontent.com/Y1hg1JMMOPKHM9bZO02L6dsaUehIiZYW9mqMKxsU662tEextR6IxpYtypc0FlISPLRkPmqyBgV0YMVBybg7plxmV06kTI3n-O5GFl14gNKp5zMxp3HDRCfyXdASZ6YyzwMQ8On8iwK4EhAKXJDtThTq-JfysZTlMHq71SeLFYiqmOyqFCbVSByNr0vM3pwLqsnbvU0gSVUrVBukakfWnT5Q_91CQtI2vo3I80eP85Af9JD4f53HLeCSHg9Uv-jZhJZLNG5k_USkaVTHnt02H1SMwAYEFgkpsxzwkkhb4tS6nLRZiCcL4ftL22O-Ye6y6uWATyAkAm_6eT9AUrKkRIfBUdeZPy-rvrIx4rLFRTSaKPLXBhfF3rqYXDHu4XI0oE0K_F_RqORcV5kfczrgPNt5FMo7ifPIMIJVQP5E1_UmWkzVQM7y9cNNjbiBDvS1lVEi54-dBtaA6EES58RYQPUv1Cy_OOR3EKxUJj2aeFbT0WexqgHegmfsRiBSLdEgYu8pnbF6k_Z95NX01IPRWZ3Fp-6NIqG9D--Uh6XkG3RUwMt5RIQNBmMSpJDU3P9zx3XuMz0RDTnf2BbXsYeX38NtAHFdTWstO=w1411-h794-no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7"/>
          <a:stretch/>
        </p:blipFill>
        <p:spPr bwMode="auto">
          <a:xfrm>
            <a:off x="6019800" y="2039160"/>
            <a:ext cx="5579918" cy="39242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8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Последовательность 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ействия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моделями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2641" y="1767720"/>
            <a:ext cx="7340010" cy="3962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замещение (сначала модели предлагаются в готовом виде, а затем дети придумывают условные заместители самостоятельно);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использование готовых моделей (начиная со средней группы);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построение моделей: по условиям, по собственному замыслу, по реальной ситуации (со старшей группы).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900igr.net/up/datai/195934/0019-021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3611" r="2713" b="4530"/>
          <a:stretch/>
        </p:blipFill>
        <p:spPr bwMode="auto">
          <a:xfrm>
            <a:off x="2615909" y="3658615"/>
            <a:ext cx="1362003" cy="20720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hkolnie.ru/pars_docs/refs/101/100417/100417_html_m5f0427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9" y="1767720"/>
            <a:ext cx="3533923" cy="9562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n--i1abbnckbmcl9fb.xn--p1ai/%D1%81%D1%82%D0%B0%D1%82%D1%8C%D0%B8/557084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9" y="3093254"/>
            <a:ext cx="1784731" cy="1659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900igr.net/up/datas/132928/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t="39181" r="10131" b="1453"/>
          <a:stretch/>
        </p:blipFill>
        <p:spPr bwMode="auto">
          <a:xfrm>
            <a:off x="8027582" y="5337544"/>
            <a:ext cx="2456120" cy="14353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использованию моделирования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с 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дошкольниками: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881151"/>
            <a:ext cx="10515600" cy="366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вводится в обиход дошкольников при условии сформированности представлений о свойствах и признаках объекта;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Модель должна являться аналогом предмета или явления, все признаки и качества которого моделируются при непосредственном участии ребёнка;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Модель должна быть доступна детям в повседневной жизни;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Модель должна быть лаконичной, и характеризовать только основные качества предмета или явления;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Одновременно можно использовать модели только одного вида.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символов-заместителей при моделировании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используются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http://www.prosdo.ru/ouazoa/%D0%9E%D0%B4%D0%B5%D0%B6%D0%B4%D0%B0.+%D0%9E%D0%B1%D1%83%D0%B2%D1%8C.+%D0%93%D0%BE%D0%BB%D0%BE%D0%B2%D0%BD%D1%8B%D0%B5+%D1%83%D0%B1%D0%BE%D1%80%D1%8Ba/97512_html_m393ee4f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1" y="2499681"/>
            <a:ext cx="4990076" cy="25030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rikolnye-kartinki.ru/img/picture/Feb/03/0f0bb079bc7fc1042bc981f2ebb1e016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57" y="2472545"/>
            <a:ext cx="2732456" cy="27324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udocs.exdat.com/pars_docs/tw_refs/434/433279/433279_html_283e538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t="16498" r="9344" b="4021"/>
          <a:stretch/>
        </p:blipFill>
        <p:spPr bwMode="auto">
          <a:xfrm>
            <a:off x="5984959" y="3838773"/>
            <a:ext cx="2732456" cy="20363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13765" y="6013994"/>
            <a:ext cx="3874843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геометрические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62230" y="1941951"/>
            <a:ext cx="3972113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силуэтные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изображения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9667" y="1941951"/>
            <a:ext cx="3531223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621</Words>
  <Application>Microsoft Office PowerPoint</Application>
  <PresentationFormat>Широкоэкранный</PresentationFormat>
  <Paragraphs>75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Batang</vt:lpstr>
      <vt:lpstr>Arial</vt:lpstr>
      <vt:lpstr>Calibri</vt:lpstr>
      <vt:lpstr>Calibri Light</vt:lpstr>
      <vt:lpstr>Times New Roman</vt:lpstr>
      <vt:lpstr>Тема Office</vt:lpstr>
      <vt:lpstr>Метод наглядного моделирования</vt:lpstr>
      <vt:lpstr>Мастер-класс  «Использование метода наглядного моделирования при формировании связной речи у дошкольников»</vt:lpstr>
      <vt:lpstr>Метод наглядного моделирования (макетирования) развивает</vt:lpstr>
      <vt:lpstr>Наглядное моделирование –  воспроизведение существенных свойств изучаемого объекта, создание его заместителя и работа с ним. </vt:lpstr>
      <vt:lpstr>Актуальность использования наглядного моделирования в работе с дошкольниками</vt:lpstr>
      <vt:lpstr>Направления коррекционной работы:</vt:lpstr>
      <vt:lpstr>Последовательность действия с моделями</vt:lpstr>
      <vt:lpstr>Требования к использованию моделирования в работе с дошкольниками:</vt:lpstr>
      <vt:lpstr>В качестве символов-заместителей при моделировании используются: </vt:lpstr>
      <vt:lpstr>Составление простых предложений</vt:lpstr>
      <vt:lpstr>Предложения с предлогами</vt:lpstr>
      <vt:lpstr>                    Мнемотаблицы</vt:lpstr>
      <vt:lpstr>Подготовка к обучению грамоте</vt:lpstr>
      <vt:lpstr>Схемы слов, схемы предложений</vt:lpstr>
      <vt:lpstr>Презентация PowerPoint</vt:lpstr>
      <vt:lpstr>Профилактика дисграфии</vt:lpstr>
      <vt:lpstr>Сказка «Репка» метод наглядного моделирования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наглядного моделирования</dc:title>
  <dc:creator>Дом</dc:creator>
  <cp:lastModifiedBy>Дом</cp:lastModifiedBy>
  <cp:revision>34</cp:revision>
  <dcterms:created xsi:type="dcterms:W3CDTF">2018-03-04T09:55:16Z</dcterms:created>
  <dcterms:modified xsi:type="dcterms:W3CDTF">2018-03-13T15:49:34Z</dcterms:modified>
</cp:coreProperties>
</file>