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ом" initials="Д" lastIdx="1" clrIdx="0">
    <p:extLst>
      <p:ext uri="{19B8F6BF-5375-455C-9EA6-DF929625EA0E}">
        <p15:presenceInfo xmlns:p15="http://schemas.microsoft.com/office/powerpoint/2012/main" userId="Дом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6CDC-1AE7-4A3B-9896-25A56475035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57F-AEAB-48CE-A3F4-79ADCE12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08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6CDC-1AE7-4A3B-9896-25A56475035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57F-AEAB-48CE-A3F4-79ADCE12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75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6CDC-1AE7-4A3B-9896-25A56475035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57F-AEAB-48CE-A3F4-79ADCE12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5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6CDC-1AE7-4A3B-9896-25A56475035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57F-AEAB-48CE-A3F4-79ADCE12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7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6CDC-1AE7-4A3B-9896-25A56475035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57F-AEAB-48CE-A3F4-79ADCE12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7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6CDC-1AE7-4A3B-9896-25A56475035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57F-AEAB-48CE-A3F4-79ADCE12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82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6CDC-1AE7-4A3B-9896-25A56475035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57F-AEAB-48CE-A3F4-79ADCE12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09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6CDC-1AE7-4A3B-9896-25A56475035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57F-AEAB-48CE-A3F4-79ADCE12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15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6CDC-1AE7-4A3B-9896-25A56475035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57F-AEAB-48CE-A3F4-79ADCE12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9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6CDC-1AE7-4A3B-9896-25A56475035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57F-AEAB-48CE-A3F4-79ADCE12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2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6CDC-1AE7-4A3B-9896-25A56475035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57F-AEAB-48CE-A3F4-79ADCE12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1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76CDC-1AE7-4A3B-9896-25A56475035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1457F-AEAB-48CE-A3F4-79ADCE12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12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1209" y="1579562"/>
            <a:ext cx="9234054" cy="262875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6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Учебно-материальная база логопедического кабинета</a:t>
            </a:r>
            <a:endParaRPr lang="ru-RU" sz="5400" dirty="0">
              <a:solidFill>
                <a:schemeClr val="accent6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25191" y="4727863"/>
            <a:ext cx="6470072" cy="184958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автономное дошкольное образовательное учреждение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«Детский сад комбинированного вида №4 «Солнышко» </a:t>
            </a: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Арамильского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6872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7" y="553750"/>
            <a:ext cx="9351819" cy="12974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коррекции звукопроизношения и слоговой структуры слова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037" y="2095789"/>
            <a:ext cx="6764482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Методическая литература</a:t>
            </a:r>
          </a:p>
          <a:p>
            <a:r>
              <a:rPr lang="ru-RU" dirty="0" smtClean="0"/>
              <a:t>Занимательный и </a:t>
            </a:r>
            <a:r>
              <a:rPr lang="ru-RU" dirty="0"/>
              <a:t>картинный </a:t>
            </a:r>
            <a:r>
              <a:rPr lang="ru-RU" dirty="0" smtClean="0"/>
              <a:t>материал</a:t>
            </a:r>
          </a:p>
          <a:p>
            <a:r>
              <a:rPr lang="ru-RU" dirty="0" smtClean="0"/>
              <a:t>Картотеки на автоматизацию  и дифференциацию звуков в слогах, словах, текстах</a:t>
            </a:r>
          </a:p>
          <a:p>
            <a:r>
              <a:rPr lang="ru-RU" dirty="0" smtClean="0"/>
              <a:t>Наборы предметных картинок с различной слоговой структурой слова</a:t>
            </a:r>
          </a:p>
          <a:p>
            <a:r>
              <a:rPr lang="ru-RU" dirty="0" smtClean="0"/>
              <a:t>Рабочие тетради, печатные задания   </a:t>
            </a:r>
          </a:p>
          <a:p>
            <a:r>
              <a:rPr lang="ru-RU" dirty="0" smtClean="0"/>
              <a:t>Игры настольные и компьютерные «</a:t>
            </a:r>
            <a:r>
              <a:rPr lang="ru-RU" dirty="0" err="1" smtClean="0"/>
              <a:t>Слогодэнс</a:t>
            </a:r>
            <a:r>
              <a:rPr lang="ru-RU" dirty="0" smtClean="0"/>
              <a:t>», «Сумка </a:t>
            </a:r>
            <a:r>
              <a:rPr lang="ru-RU" dirty="0" err="1" smtClean="0"/>
              <a:t>Санты</a:t>
            </a:r>
            <a:r>
              <a:rPr lang="ru-RU" dirty="0" smtClean="0"/>
              <a:t>», «Машки-матрешки», «На все голоса», «Ну, заяц, убеги!», «Приключения Буратино», «Вернисаж» и другие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843" t="12042" r="15687" b="12118"/>
          <a:stretch/>
        </p:blipFill>
        <p:spPr>
          <a:xfrm>
            <a:off x="7575623" y="4271458"/>
            <a:ext cx="2238378" cy="2027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https://lh3.googleusercontent.com/g_RC1fFIMYarHCez_BK_zSFQHDtp1njGoS4G-MchH3oljdVq4mtmXsdC65CpNqBoAFb72y0IqwN6t_qlwp9_ZLSAtP3Ja6QR9ImLTi6rNY1OPjkC4Y5weGhZCkzjDsawnf3LC2XLemM5lsoHOd8_Rop5td4o0cwk2cn4PS159nBiEPa8wi29Y1QkoD0e_Cp5qSkhm5TV345jitGa3fQjRgvgJwAJ0ytonbEQc-Yvlg5O6bJEApEOy7FIwC9URRugnwDdgNo0xKusvQ5k9gZeL-NTvXKnR1_PgxayisHdmv2x0ha_SuOCc4r4C989GyLuoYUWkdgVmkmP0-cYy2nyRnj7knysFZf5t8Q0CB-0d-3daAQZhkFz02EUjp1Y_SgGvUuWGUzloC2mUy4A2_oKd3K-e9XbTEKPSU3GZZ53iIpr6UH_SUv31FLt0Wevh6SwUsXj9crs6vjTD92KwzD0L7sI4TkdlEYH2gp-so5tUpeD4rH9Jd4rtR0xh_iSMqOhdpi_kViI55TZmMh7kptvXJnwZPuCB5MGB3aHgYdzTdaXebD3yHbP3NQDU-2pzdLmQLjt-Cs9CDXQ3OimEWzDlvW2SjEVkkRTOa8=w1411-h794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207" y="3190478"/>
            <a:ext cx="2253793" cy="1268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60" y="2095789"/>
            <a:ext cx="2159041" cy="161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06" y="4944841"/>
            <a:ext cx="2253793" cy="169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00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254" y="365125"/>
            <a:ext cx="9403773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формирования лексико-грамматического строя речи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9252" y="1690688"/>
            <a:ext cx="6504711" cy="50530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Пособия </a:t>
            </a:r>
            <a:r>
              <a:rPr lang="ru-RU" dirty="0"/>
              <a:t>и </a:t>
            </a:r>
            <a:r>
              <a:rPr lang="ru-RU" dirty="0" smtClean="0"/>
              <a:t>игры: </a:t>
            </a:r>
          </a:p>
          <a:p>
            <a:r>
              <a:rPr lang="ru-RU" dirty="0" smtClean="0"/>
              <a:t>на </a:t>
            </a:r>
            <a:r>
              <a:rPr lang="ru-RU" dirty="0"/>
              <a:t>словоизменение и словообразование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отработку предложных конструкций, </a:t>
            </a:r>
          </a:p>
          <a:p>
            <a:r>
              <a:rPr lang="ru-RU" dirty="0" smtClean="0"/>
              <a:t>для </a:t>
            </a:r>
            <a:r>
              <a:rPr lang="ru-RU" dirty="0"/>
              <a:t>формирования </a:t>
            </a:r>
            <a:r>
              <a:rPr lang="ru-RU" dirty="0" smtClean="0"/>
              <a:t>фразы и составления сложных предложений,</a:t>
            </a:r>
          </a:p>
          <a:p>
            <a:r>
              <a:rPr lang="ru-RU" dirty="0"/>
              <a:t>к</a:t>
            </a:r>
            <a:r>
              <a:rPr lang="ru-RU" dirty="0" smtClean="0"/>
              <a:t>артотека </a:t>
            </a:r>
            <a:r>
              <a:rPr lang="ru-RU" dirty="0" err="1" smtClean="0"/>
              <a:t>мнемотаблиц</a:t>
            </a:r>
            <a:r>
              <a:rPr lang="ru-RU" dirty="0" smtClean="0"/>
              <a:t> для составления описательных рассказов по лексическим темам,</a:t>
            </a:r>
          </a:p>
          <a:p>
            <a:r>
              <a:rPr lang="ru-RU" dirty="0" smtClean="0"/>
              <a:t>предметные картинки  на лексические темы, </a:t>
            </a:r>
          </a:p>
          <a:p>
            <a:r>
              <a:rPr lang="ru-RU" dirty="0" smtClean="0"/>
              <a:t>картинки для формирования и расширения определений, предметного и глагольного словаря,</a:t>
            </a:r>
          </a:p>
          <a:p>
            <a:r>
              <a:rPr lang="ru-RU" dirty="0" smtClean="0"/>
              <a:t>компьютерные игры</a:t>
            </a:r>
          </a:p>
          <a:p>
            <a:endParaRPr lang="ru-RU" dirty="0"/>
          </a:p>
        </p:txBody>
      </p:sp>
      <p:pic>
        <p:nvPicPr>
          <p:cNvPr id="9218" name="Picture 2" descr="https://lh3.googleusercontent.com/wDMoE43S1sWDRYsL0G4i8OSmacE-tGlTQd3_zp7g98lVPFCXb_43RGmY25sIny3dKa01Ez6QQaVtFJIXLxTv8zlqR8sFGHAcfjbqOVlNjWcIBXC2vGG-R8ZOJq6DaP_XinBAoTebMtLG8YYWHydcgqnpfAOApKogo1fniRoau84Zuw7j3aLWLnTJyQ3gDl1Onk7BsJPEEpJdoTIK2c9WzPBU2ZKclXogAsmmzX37b9makSRAOdcp51craq7aFfT7yCU8xThApmjfShK3cIRH3DPc5sEy74XCugW5iUXYNPo7ebF1FiKtWAym_uaDB4p07heUR6Xi64hIFpOeJjpdNbFe_93Ldl8hiqOIqY9wNrgWQrETk0ZcTg4jNbjG7jWTYluCG6gWUn9LYSUwC-D_dmemsxRvq0XwEYWR4sGng4puAYdNJEnsZYt5mXf3cMLtyPE_-aYE95M6RVAes4kdUZyBt3KEdGYgB0EjUC7H18kJqRCO6IrIcpAJvmvDXZxsP-colCjEwJJuet-fRPSCn2YIPudXgwTdSJ8cjrObqMMR0qlGE__GhKWbBY-uIhPjfIihjZZ4TxclcUafKAIT1paq3kJ8twkhivA=s794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90688"/>
            <a:ext cx="2805546" cy="28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0559" t="12152" r="15499" b="7934"/>
          <a:stretch/>
        </p:blipFill>
        <p:spPr>
          <a:xfrm>
            <a:off x="9216736" y="4298807"/>
            <a:ext cx="2805546" cy="2337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931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082" y="311727"/>
            <a:ext cx="9434945" cy="105987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развития связной речи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8082" y="1371600"/>
            <a:ext cx="4166754" cy="5257800"/>
          </a:xfrm>
        </p:spPr>
        <p:txBody>
          <a:bodyPr/>
          <a:lstStyle/>
          <a:p>
            <a:r>
              <a:rPr lang="ru-RU" dirty="0" smtClean="0"/>
              <a:t>Игры </a:t>
            </a:r>
            <a:r>
              <a:rPr lang="ru-RU" dirty="0"/>
              <a:t>и пособия, формирующие у детей умение строить собственное </a:t>
            </a:r>
            <a:r>
              <a:rPr lang="ru-RU" dirty="0" smtClean="0"/>
              <a:t>высказывание</a:t>
            </a:r>
          </a:p>
          <a:p>
            <a:r>
              <a:rPr lang="ru-RU" dirty="0" smtClean="0"/>
              <a:t>Наборы </a:t>
            </a:r>
            <a:r>
              <a:rPr lang="ru-RU" dirty="0"/>
              <a:t>предметных и сюжетных картинок для составления разных видов </a:t>
            </a:r>
            <a:r>
              <a:rPr lang="ru-RU" dirty="0" smtClean="0"/>
              <a:t>рассказов</a:t>
            </a:r>
          </a:p>
          <a:p>
            <a:r>
              <a:rPr lang="ru-RU" dirty="0" smtClean="0"/>
              <a:t>Наборы </a:t>
            </a:r>
            <a:r>
              <a:rPr lang="ru-RU" dirty="0"/>
              <a:t>текстов для </a:t>
            </a:r>
            <a:r>
              <a:rPr lang="ru-RU" dirty="0" smtClean="0"/>
              <a:t>пересказов</a:t>
            </a:r>
            <a:endParaRPr lang="ru-RU" dirty="0"/>
          </a:p>
          <a:p>
            <a:r>
              <a:rPr lang="ru-RU" dirty="0" smtClean="0"/>
              <a:t>Компьютерные игры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895" t="12278" r="15782" b="6060"/>
          <a:stretch/>
        </p:blipFill>
        <p:spPr>
          <a:xfrm>
            <a:off x="5444836" y="4239491"/>
            <a:ext cx="2826328" cy="2389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" t="10526" r="13553" b="5263"/>
          <a:stretch/>
        </p:blipFill>
        <p:spPr>
          <a:xfrm rot="1178446">
            <a:off x="5546113" y="1874302"/>
            <a:ext cx="2182090" cy="1662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8" b="12052"/>
          <a:stretch/>
        </p:blipFill>
        <p:spPr>
          <a:xfrm rot="1100912">
            <a:off x="8125691" y="2524991"/>
            <a:ext cx="2701637" cy="1589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ttps://lh3.googleusercontent.com/rwyoGV-8LW4aTMs9STqVS_arrKyjXA43mGO-Qh8S5rxwk0ZftROvs_1c5ni_U0LKYxCHjHQFJ2trncbefJmhN1kZpltF3T151bwp4_MZ_1nZhcJCwGjCFMdFgu6AnGQzTJ_6-44ujWl-r0ziza29_FaSeC5Qkus3GVNr0jgIOK0s5h4UhR75aNNTxc-Yahb9XdoyUTX6qFQ871f2KGT5jRuU-2GvglNGyQKVJGiCAgF9CkzKyKQlyHvM6T4EautEJ4-93kzndGk3RUdpbVMy0pctI1ObBfxmAipIZrnqZg_SS2BohfCKWZNUearGXmD5kGD-5NaUB_gfepHJkQCmht-lNE4Wb_qHc2KMLAFyt9dqA3DckK1mL01YZUcg3D_Y4sOZKPkPOAYiv7z8PUEyADrDc0dB2YKPzEgsnvZynXX1QT8_G9Tv0i3tFQE6CH8NjWZvAnHZygFlkSAueIJu-FDNX_mkRvhHPyY5NmBKhc1ZiwSHHAQHG3mdKWcVdEFldUjzrpUIfp4p2ag_hGKY31wBcdhXSbB1MTKN2UjZ1ImTOzy5SSmPwVeR2JDuINdjf1A2PprtQG4XJXtFnzwf4FGN5H7Pr4mCyVc=w1411-h794-n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606" r="12136" b="23344"/>
          <a:stretch/>
        </p:blipFill>
        <p:spPr bwMode="auto">
          <a:xfrm rot="975402">
            <a:off x="8796140" y="4679644"/>
            <a:ext cx="3213208" cy="1763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42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255" y="365125"/>
            <a:ext cx="9362210" cy="11207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Информационный блок</a:t>
            </a:r>
            <a:endParaRPr lang="ru-RU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9254" y="1485900"/>
            <a:ext cx="5049981" cy="4691063"/>
          </a:xfrm>
        </p:spPr>
        <p:txBody>
          <a:bodyPr/>
          <a:lstStyle/>
          <a:p>
            <a:r>
              <a:rPr lang="ru-RU" dirty="0" smtClean="0"/>
              <a:t>Консультации </a:t>
            </a:r>
            <a:r>
              <a:rPr lang="ru-RU" dirty="0"/>
              <a:t>для </a:t>
            </a:r>
            <a:r>
              <a:rPr lang="ru-RU" dirty="0" smtClean="0"/>
              <a:t>родителей</a:t>
            </a:r>
          </a:p>
          <a:p>
            <a:r>
              <a:rPr lang="ru-RU" dirty="0" smtClean="0"/>
              <a:t>Памятки</a:t>
            </a:r>
          </a:p>
          <a:p>
            <a:r>
              <a:rPr lang="ru-RU" dirty="0" smtClean="0"/>
              <a:t>Буклеты</a:t>
            </a:r>
          </a:p>
          <a:p>
            <a:r>
              <a:rPr lang="ru-RU" dirty="0" smtClean="0"/>
              <a:t>Папки-передвижки.</a:t>
            </a:r>
            <a:endParaRPr lang="ru-RU" dirty="0"/>
          </a:p>
          <a:p>
            <a:endParaRPr lang="ru-RU" dirty="0"/>
          </a:p>
        </p:txBody>
      </p:sp>
      <p:pic>
        <p:nvPicPr>
          <p:cNvPr id="11266" name="Picture 2" descr="https://lh3.googleusercontent.com/UBVqn11ABM-_Tl0fCak-K6QJUgO39xXgJVKur1X389iaeAiPEtEjg929X1JV5CXqvRL6QTj1v6TC7_GKLJYup49mRbguBj4hUV8Z9C4nnyqtXHtOybaofWcKkxUrQ6NNw2mSuGknecsfW-glscIzGf6JLy5PIJSezpj3kWxJylBG-byP8BCGwwLYIotR54ZCe_3IsiUR7VfPWAafc7b9a6NiNOQmD5v5h5JdYN5SNWrGIZ5UzOOEzrWxDV57BQ81rcRZR8GqnlFzgZIZfCc16NzRwE4dliLuKRWt2fVQEPpNhZyUnS_BwGm3SngMJa_0vyL8Or6M7dF6gAF7dLzf7Mjgm3bB1qb1uokm_5LYhVf27i1IOK6ATUHbtwaTSF29n904Vg3bUXcQM2a6y9x1ivpe6iTRYAQ-vN_KfZWivPDDa7eSDwqMgHEdeVpdJRmioix6URWkQDlHztPmDcQLxjo8eYQaXGHZb6jD40jgP3kz0Fh0cyP5OFH__x4K5XUw9iuKU1V5R-gI_o5aowg_ImSvBZ4WGEb-eJXeKIJv2B6qY2EPPOyKo49gmhBSzZRyK8F8ukA1qsvRMsSQObCyEIO-MtzNyYSud8c=w1411-h794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99" y="4192299"/>
            <a:ext cx="4099332" cy="230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r="21164"/>
          <a:stretch/>
        </p:blipFill>
        <p:spPr>
          <a:xfrm>
            <a:off x="2697789" y="4192299"/>
            <a:ext cx="2097075" cy="230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9" b="23295"/>
          <a:stretch/>
        </p:blipFill>
        <p:spPr>
          <a:xfrm>
            <a:off x="5794665" y="2064976"/>
            <a:ext cx="4876800" cy="176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238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65126"/>
            <a:ext cx="9310255" cy="101686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Научно-методический блок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81992"/>
            <a:ext cx="3023755" cy="4794971"/>
          </a:xfrm>
        </p:spPr>
        <p:txBody>
          <a:bodyPr/>
          <a:lstStyle/>
          <a:p>
            <a:r>
              <a:rPr lang="ru-RU" dirty="0" smtClean="0"/>
              <a:t>методическая литература и программно-методическое обеспечение </a:t>
            </a:r>
            <a:r>
              <a:rPr lang="ru-RU" dirty="0" smtClean="0"/>
              <a:t>НОД</a:t>
            </a:r>
            <a:r>
              <a:rPr lang="ru-RU" dirty="0" smtClean="0">
                <a:sym typeface="Symbol" panose="05050102010706020507" pitchFamily="18" charset="2"/>
              </a:rPr>
              <a:t>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ym typeface="Symbol" panose="05050102010706020507" pitchFamily="18" charset="2"/>
              </a:rPr>
              <a:t> </a:t>
            </a:r>
            <a:r>
              <a:rPr lang="ru-RU" sz="1400" dirty="0" smtClean="0">
                <a:sym typeface="Symbol" panose="05050102010706020507" pitchFamily="18" charset="2"/>
              </a:rPr>
              <a:t>Полный перечень представлен в </a:t>
            </a:r>
            <a:r>
              <a:rPr lang="ru-RU" sz="1400" dirty="0" smtClean="0"/>
              <a:t>Адаптированной основной образовательной программе </a:t>
            </a:r>
            <a:r>
              <a:rPr lang="ru-RU" sz="1400" dirty="0"/>
              <a:t>для детей с тяжелыми нарушениями </a:t>
            </a:r>
            <a:r>
              <a:rPr lang="ru-RU" sz="1400" dirty="0" smtClean="0"/>
              <a:t>речи</a:t>
            </a:r>
            <a:r>
              <a:rPr lang="ru-RU" sz="1400" dirty="0" smtClean="0">
                <a:sym typeface="Symbol" panose="05050102010706020507" pitchFamily="18" charset="2"/>
              </a:rPr>
              <a:t>.</a:t>
            </a: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03220"/>
              </p:ext>
            </p:extLst>
          </p:nvPr>
        </p:nvGraphicFramePr>
        <p:xfrm>
          <a:off x="5602288" y="1381992"/>
          <a:ext cx="350202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Документ" r:id="rId3" imgW="6121400" imgH="9473316" progId="Word.Document.12">
                  <p:embed/>
                </p:oleObj>
              </mc:Choice>
              <mc:Fallback>
                <p:oleObj name="Документ" r:id="rId3" imgW="6121400" imgH="94733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02288" y="1381992"/>
                        <a:ext cx="350202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908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472" y="427471"/>
            <a:ext cx="9362210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предметно-пространственной развивающей </a:t>
            </a:r>
            <a:r>
              <a:rPr lang="ru-RU" sz="3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</a:t>
            </a:r>
            <a:endParaRPr lang="ru-RU" sz="3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8472" y="1753035"/>
            <a:ext cx="4478483" cy="1634402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Диагностический блок </a:t>
            </a:r>
            <a:r>
              <a:rPr lang="ru-RU" dirty="0"/>
              <a:t>содержит материалы для </a:t>
            </a:r>
            <a:r>
              <a:rPr lang="ru-RU" dirty="0" smtClean="0"/>
              <a:t>логопедического </a:t>
            </a:r>
            <a:r>
              <a:rPr lang="ru-RU" dirty="0"/>
              <a:t>обследования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https://lh3.googleusercontent.com/PWJ2X6i63pN3cDWnXm3fWQG5S_3VErtc1-Kgybs45yS9rTbERwMZoTtDcrmGEklN_Gv7nxxxSGi_6BJZBhsUIwjitK5RzpHU4ucB95kfW2dNYSnFmoEY3HSSXdtxKnwJVLlyXzmi2tiRS1YUiEBLjxCJ7huA0l1wQxJU2lD1ePFD3zzXBcdcldBDlrWnldz9InIKrC5CuMzTf-vXc91tBxqUnZWX6fGPy3RDB7O2ZvfW9XvjIcTUo26OFl5ID_Ery4N1jZPC_dYBVsG_GjgdiFL64wXlrYu1Qs0iuvMUM2c0ny5nN1iYfbz14hRtacFBLu7SPIBqdq2uk0dsKCGm5LbOxA3BFbVgnZvgntzB8h-SZB9XANhGhjllgvlKAJ4I0S9MMspgpwYgfMcwIBNtHt1k3mzcsgW4WZzzDxVBa0qzDt5O_qREsGqiXcrQ8J2vTe-LOibssF5GEf58IYvAo7ZlTfeM0YrcagGrPF-zgNlPWi6cunQN-xpWYIW3riOuJOddx12HkRH2TPbkZc7gbe6X2GZqqEOqSolVXkbF6J3i4-kfT-zVhVTDpxKngddIptNTiv1xqoD9WCYbkH2sHeDfcU9DIII769c=w1411-h794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745" y="3824117"/>
            <a:ext cx="5101937" cy="2870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voykam.net/wa-data/public/shop/products/16/64/26416/images/455/455.75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301">
            <a:off x="1490764" y="4145974"/>
            <a:ext cx="3554021" cy="22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4" b="25284"/>
          <a:stretch/>
        </p:blipFill>
        <p:spPr>
          <a:xfrm>
            <a:off x="5548745" y="1756064"/>
            <a:ext cx="5094236" cy="1704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210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0426" y="485198"/>
            <a:ext cx="9247909" cy="61649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 smtClean="0"/>
              <a:t>Организационно-планирующий блок </a:t>
            </a:r>
          </a:p>
          <a:p>
            <a:pPr marL="0" indent="0" algn="ctr">
              <a:buNone/>
            </a:pPr>
            <a:r>
              <a:rPr lang="ru-RU" dirty="0" smtClean="0"/>
              <a:t>содержит перечень логопедической документации.</a:t>
            </a:r>
          </a:p>
          <a:p>
            <a:pPr lvl="0"/>
            <a:r>
              <a:rPr lang="ru-RU" dirty="0" smtClean="0"/>
              <a:t>Федеральный закон </a:t>
            </a:r>
            <a:r>
              <a:rPr lang="ru-RU" dirty="0"/>
              <a:t>об образовании в Российской Федерации от 29.12.2012 № 273-ФЗ </a:t>
            </a:r>
          </a:p>
          <a:p>
            <a:pPr lvl="0"/>
            <a:r>
              <a:rPr lang="ru-RU" dirty="0" smtClean="0"/>
              <a:t>Приказ </a:t>
            </a:r>
            <a:r>
              <a:rPr lang="ru-RU" dirty="0"/>
              <a:t>Министерства образования и науки Российской Федерации от 17 октября 2013 г. N 1155 г. Москва «Об утверждении федерального государственного образовательного стандарта дошкольного образования»</a:t>
            </a:r>
          </a:p>
          <a:p>
            <a:pPr lvl="0"/>
            <a:r>
              <a:rPr lang="ru-RU" dirty="0" smtClean="0"/>
              <a:t>Государственная программа </a:t>
            </a:r>
            <a:r>
              <a:rPr lang="ru-RU" dirty="0"/>
              <a:t>Российской Федерации «Развитие </a:t>
            </a:r>
            <a:r>
              <a:rPr lang="ru-RU" dirty="0" smtClean="0"/>
              <a:t>образования</a:t>
            </a:r>
            <a:r>
              <a:rPr lang="ru-RU" dirty="0"/>
              <a:t>» на 2013-2020 годы</a:t>
            </a:r>
          </a:p>
          <a:p>
            <a:pPr lvl="0"/>
            <a:r>
              <a:rPr lang="ru-RU" dirty="0" smtClean="0"/>
              <a:t>Постановление </a:t>
            </a:r>
            <a:r>
              <a:rPr lang="ru-RU" dirty="0"/>
              <a:t>Правительства РФ от 7 февраля 2011 г. N 61 «О Федеральной целевой программе развития образования» на 2011 - 2015 годы</a:t>
            </a:r>
          </a:p>
          <a:p>
            <a:pPr lvl="0"/>
            <a:r>
              <a:rPr lang="ru-RU" dirty="0" smtClean="0"/>
              <a:t>Письмо </a:t>
            </a:r>
            <a:r>
              <a:rPr lang="ru-RU" dirty="0"/>
              <a:t>Министерства образования и науки Российской Федерации от 07.06.2013 № ИР-535/07 «О коррекционном и инклюзивном образовании детей».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61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1210" y="505980"/>
            <a:ext cx="3813464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Коррекционно-развивающий блок </a:t>
            </a:r>
            <a:r>
              <a:rPr lang="ru-RU" dirty="0" smtClean="0"/>
              <a:t>условно разделён на центры, в каждом из которых подобран иллюстративный материал, игры и пособия, стимулирующие речевое развитие.</a:t>
            </a:r>
          </a:p>
          <a:p>
            <a:endParaRPr lang="ru-RU" dirty="0"/>
          </a:p>
        </p:txBody>
      </p:sp>
      <p:pic>
        <p:nvPicPr>
          <p:cNvPr id="2050" name="Picture 2" descr="https://lh3.googleusercontent.com/Nc8DuAr2TehXt1sqEr_VtcF8nRT7ItuqKjeZx9AeS3Hon6R2uowahjELzBpT1Br6S6kq1pf_QSigSj6y-5BDbKvFFrSRrvkQZ3W01Mlq1W8HbQhXsmFWtIuKvvB4bGer6d6xiKa2qTwLH6lYjR9KuzECTc-pw0-j9MuF1PgOSkxJnYdzwFSVpHOVyxvT87hTG3cw3SK3W-iJXosnxqShEBGHqSJ1o_B2oAOvV9nq3WXcAVY8YdozvoUzdwBx6uFiKmkQ9yB9oobYFBw79n0CPz_9c6M421d5phbGIkxtVta3uk_hj8VEdiyHOZR0yq6Gjt4PuYhxr78lpYfbEq495RuOfYISmIYR9pHHIghd5tRJ5I1RXORQOtS-3Cy5xF81Y60LmHAdmZM-wQBXFwT6ZHl2dVvyQGDev4Is60qfcUgWx16QEAvYgEHgKeYLpkbynMVrV231gYPhRNxuhYRRDoXV70z9QOuCoKz0G7-ebi4_MGudbFPK6N4oX0ZizP3RHw2TT9ANFWQeFUm-avN2xM13EHI_HP5qSNIyjocBJX8l95uI101d6CVePp8kbWRkBFtIJ_kgpvvD1owyJvOhHdBflX7H_TbI70A=s794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74" y="1275340"/>
            <a:ext cx="5392881" cy="5392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57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255" y="365125"/>
            <a:ext cx="9320646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развития артикуляционной моторики и мимики содержит: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5344" y="1825624"/>
            <a:ext cx="7512629" cy="480377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Зеркало для подгрупповой и индивидуальной работы, маленькие зеркала </a:t>
            </a:r>
          </a:p>
          <a:p>
            <a:r>
              <a:rPr lang="ru-RU" dirty="0" smtClean="0"/>
              <a:t>Наборы предметных картинок и игр </a:t>
            </a:r>
            <a:r>
              <a:rPr lang="ru-RU" dirty="0"/>
              <a:t>для </a:t>
            </a:r>
            <a:r>
              <a:rPr lang="ru-RU" dirty="0" smtClean="0"/>
              <a:t>артикуляционной </a:t>
            </a:r>
            <a:r>
              <a:rPr lang="ru-RU" dirty="0"/>
              <a:t>и мимической </a:t>
            </a:r>
            <a:r>
              <a:rPr lang="ru-RU" dirty="0" smtClean="0"/>
              <a:t>гимнастики </a:t>
            </a:r>
          </a:p>
          <a:p>
            <a:r>
              <a:rPr lang="ru-RU" dirty="0" smtClean="0"/>
              <a:t>Рабочие </a:t>
            </a:r>
            <a:r>
              <a:rPr lang="ru-RU" dirty="0"/>
              <a:t>альбомы с артикуляционными </a:t>
            </a:r>
            <a:r>
              <a:rPr lang="ru-RU" dirty="0" smtClean="0"/>
              <a:t>сказками </a:t>
            </a:r>
            <a:r>
              <a:rPr lang="ru-RU" dirty="0"/>
              <a:t>и соответствующим занимательным </a:t>
            </a:r>
            <a:r>
              <a:rPr lang="ru-RU" dirty="0" smtClean="0"/>
              <a:t>материалом </a:t>
            </a:r>
            <a:r>
              <a:rPr lang="ru-RU" dirty="0"/>
              <a:t>для формирования размеренного темпа речи и развития моторной </a:t>
            </a:r>
            <a:r>
              <a:rPr lang="ru-RU" dirty="0" smtClean="0"/>
              <a:t>координации </a:t>
            </a:r>
          </a:p>
          <a:p>
            <a:r>
              <a:rPr lang="ru-RU" dirty="0" smtClean="0"/>
              <a:t>Логопедические игрушки «</a:t>
            </a:r>
            <a:r>
              <a:rPr lang="ru-RU" dirty="0" err="1" smtClean="0"/>
              <a:t>Бегемотик</a:t>
            </a:r>
            <a:r>
              <a:rPr lang="ru-RU" dirty="0" smtClean="0"/>
              <a:t> </a:t>
            </a:r>
            <a:r>
              <a:rPr lang="ru-RU" dirty="0" err="1" smtClean="0"/>
              <a:t>Жужа</a:t>
            </a:r>
            <a:r>
              <a:rPr lang="ru-RU" dirty="0" smtClean="0"/>
              <a:t>» и «Обезьянка </a:t>
            </a:r>
            <a:r>
              <a:rPr lang="ru-RU" dirty="0" err="1"/>
              <a:t>Ч</a:t>
            </a:r>
            <a:r>
              <a:rPr lang="ru-RU" dirty="0" err="1" smtClean="0"/>
              <a:t>ича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Компьютерные игры «</a:t>
            </a:r>
            <a:r>
              <a:rPr lang="ru-RU" dirty="0" err="1" smtClean="0"/>
              <a:t>Мерсибо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884" t="8512" r="18096" b="4502"/>
          <a:stretch/>
        </p:blipFill>
        <p:spPr>
          <a:xfrm>
            <a:off x="6930736" y="5732448"/>
            <a:ext cx="1495688" cy="1125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www.kirovchanka.ru/assets/images/Articles/mama/zdorovie/monkey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r="10742"/>
          <a:stretch/>
        </p:blipFill>
        <p:spPr bwMode="auto">
          <a:xfrm rot="20669022">
            <a:off x="-259774" y="5161690"/>
            <a:ext cx="1826021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v3toys.ru/kiwi-public-data/Kiwi_Img/59b064749a8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00" b="88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01" b="15496"/>
          <a:stretch/>
        </p:blipFill>
        <p:spPr bwMode="auto">
          <a:xfrm>
            <a:off x="7041626" y="4104410"/>
            <a:ext cx="1676347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3.googleusercontent.com/HOLuLidwmxBOHjTfTLzA_Gl4UIdFqK6metY4_5LDzcrlBMI5AObPE8YY3cCvbhC4q-wWcX0qyvt4vXRdtPqCb0ab5CIGDczvObTJqz4MzH_DMaTuAy0ZgJKXpyL434RFtNXE2LSmrfAi-batJOTN8BcHRtMfyQLZ-1eVAyhfLMY1FBuEgamAqdXIfglbDVPMK3JOEeJnH0tGRWm8JTeNXfbI8SfxFscIlt42uEMOXflCxO6CwuOcP2A90Tzp4CNw5NIoEQ5K7z7FJJIYHltnL4cEeeE4_UVSwppLH5YoNXfg-APDes4AXGaVwL3PPOaKwPcrvk6I9-7-fMbLMen17Jw68TwD3RawOInHUyo1TmoTWxZwcmA3B1I2-n3hTgIfqUklcbm99IyY2BClkuH2j0VNqS3yKQFrVSNm6CIyssGOfW1oIOg16wrYq8yzVGvMyOyr8ssxODNjFGhg2jDNctCw6h29SU71PSYj70tWv2D3ql680iqtIxve5mAQQ59ZcxKMnzfgsfkJuwU677ry9uBr1MaBTIwJCLsPz0iE2AtPtWI9Rz9TaECvuuRBRrRe4C7Y6fgoHA09srxyUiWa9j0FPdlJHaeul_0=s794-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972" y="2857499"/>
            <a:ext cx="3377045" cy="3377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71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254" y="365125"/>
            <a:ext cx="9372601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нормализации </a:t>
            </a:r>
            <a:br>
              <a:rPr lang="ru-RU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дыхания и голоса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9254" y="1825625"/>
            <a:ext cx="5953991" cy="4866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Дыхательные тренажёры (воротца, трубочки и др.)</a:t>
            </a:r>
          </a:p>
          <a:p>
            <a:r>
              <a:rPr lang="ru-RU" dirty="0" smtClean="0"/>
              <a:t>Вертушки </a:t>
            </a:r>
            <a:endParaRPr lang="ru-RU" dirty="0" smtClean="0"/>
          </a:p>
          <a:p>
            <a:r>
              <a:rPr lang="ru-RU" dirty="0" smtClean="0"/>
              <a:t>Султанчики </a:t>
            </a:r>
            <a:endParaRPr lang="ru-RU" dirty="0" smtClean="0"/>
          </a:p>
          <a:p>
            <a:r>
              <a:rPr lang="ru-RU" dirty="0"/>
              <a:t>М</a:t>
            </a:r>
            <a:r>
              <a:rPr lang="ru-RU" dirty="0" smtClean="0"/>
              <a:t>узыкальные </a:t>
            </a:r>
            <a:r>
              <a:rPr lang="ru-RU" dirty="0" smtClean="0"/>
              <a:t>инструменты (губные гармошки)</a:t>
            </a:r>
            <a:endParaRPr lang="ru-RU" dirty="0" smtClean="0"/>
          </a:p>
          <a:p>
            <a:r>
              <a:rPr lang="ru-RU" dirty="0" smtClean="0"/>
              <a:t>Картотека </a:t>
            </a:r>
            <a:r>
              <a:rPr lang="ru-RU" dirty="0"/>
              <a:t>дыхательных </a:t>
            </a:r>
            <a:r>
              <a:rPr lang="ru-RU" dirty="0" smtClean="0"/>
              <a:t>упражнений</a:t>
            </a:r>
          </a:p>
          <a:p>
            <a:r>
              <a:rPr lang="ru-RU" dirty="0" smtClean="0"/>
              <a:t>Раздаточный материал на </a:t>
            </a:r>
            <a:r>
              <a:rPr lang="ru-RU" dirty="0" err="1" smtClean="0"/>
              <a:t>поддувание</a:t>
            </a:r>
            <a:r>
              <a:rPr lang="ru-RU" dirty="0" smtClean="0"/>
              <a:t> и сдувание</a:t>
            </a:r>
          </a:p>
          <a:p>
            <a:r>
              <a:rPr lang="ru-RU" dirty="0" smtClean="0"/>
              <a:t>Компьютерные игры «Снежинка», «Букет для мамы», «Вертолет», «Рассмеши усача» и другие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419" t="16204" r="15222" b="8376"/>
          <a:stretch/>
        </p:blipFill>
        <p:spPr>
          <a:xfrm>
            <a:off x="9258300" y="4609203"/>
            <a:ext cx="2619388" cy="2082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://itd2.mycdn.me/image?id=855205892511&amp;t=20&amp;plc=WEB&amp;tkn=*tpGCyG1DSu-7wPN3EQ-fMOe-A0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4" r="24672" b="11636"/>
          <a:stretch/>
        </p:blipFill>
        <p:spPr bwMode="auto">
          <a:xfrm>
            <a:off x="7564581" y="3314845"/>
            <a:ext cx="1392382" cy="1624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aam.ru/upload/blogs/ae96ef73ffa7350683e94d4c6b00c3b2.jp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3" b="8895"/>
          <a:stretch/>
        </p:blipFill>
        <p:spPr bwMode="auto">
          <a:xfrm>
            <a:off x="7071240" y="1647858"/>
            <a:ext cx="1906506" cy="136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3.googleusercontent.com/IOSVFTFU7L3SaXKmpUMf7VYiz8aygkKy0rvqUZLUTMaudn7d4AtgwWdK0Scq0SbsO6GAG4T0k_9UCP7tf52n1uOTf3Uc7vptw62zijPIm-Ql-qXB55gaC4dE0VvsS3zi_b5xhIWPwGPQz1E7GTAzN7MToQ9D4tJ9JgulFCElzArGzoHsuWYRSI-XxCDvpLofWcLsq7SAFlPFsVo17lPjiAVHdeqFNFWIpuPG7oSPs5c7zDDnAN0E6l4nhhgygP3rz6sJ6OsfhaEpGe14lggXhDP6JNeJ9wk1tSorpR902w2z4pz1h6tAqK7fwJEh3Ajs1L1Zkmp8FXM0UcKeqWMM7J31IzjGWWmJkmG02b-09iAf8RxN0lbNvVRarbnqp4WyXzb9gorqzRKTyPMYknMKC9m5M_9ZUNaTIA_RR-MsVvLsrZfrj9ATCXt0snHB2wbs4XQj-mLKdxZ8jRyvHlRAjaBhB-afVaoti76JvC5hIIIyxA56g1jwfIcj6nHqu2m1VPGsUEJblkgiQx25RKPMKCvdsDS9wGcZlWZSzt0PWinbRm2Mp2EOeBGmMHkThg_cd4iOqp55nVSQ18r2daFtj6rvUiDigXxE0fI=w1411-h794-n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5"/>
          <a:stretch/>
        </p:blipFill>
        <p:spPr bwMode="auto">
          <a:xfrm>
            <a:off x="6494318" y="5237933"/>
            <a:ext cx="2483428" cy="145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22443" r="6890" b="11932"/>
          <a:stretch/>
        </p:blipFill>
        <p:spPr>
          <a:xfrm>
            <a:off x="9258299" y="2730709"/>
            <a:ext cx="2619388" cy="152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419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864" y="365125"/>
            <a:ext cx="9341427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развития мелкой моторики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8864" y="1392382"/>
            <a:ext cx="7533409" cy="513310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разнообразные </a:t>
            </a:r>
            <a:r>
              <a:rPr lang="ru-RU" dirty="0" smtClean="0"/>
              <a:t>конструкторы, шнуровки</a:t>
            </a:r>
            <a:r>
              <a:rPr lang="ru-RU" dirty="0"/>
              <a:t>, </a:t>
            </a:r>
            <a:r>
              <a:rPr lang="ru-RU" dirty="0" smtClean="0"/>
              <a:t>мозаики </a:t>
            </a:r>
          </a:p>
          <a:p>
            <a:r>
              <a:rPr lang="ru-RU" dirty="0" smtClean="0"/>
              <a:t>пирамидки</a:t>
            </a:r>
            <a:r>
              <a:rPr lang="ru-RU" dirty="0"/>
              <a:t>, </a:t>
            </a:r>
            <a:r>
              <a:rPr lang="ru-RU" dirty="0" smtClean="0"/>
              <a:t>матрёшки</a:t>
            </a:r>
          </a:p>
          <a:p>
            <a:r>
              <a:rPr lang="ru-RU" dirty="0"/>
              <a:t>п</a:t>
            </a:r>
            <a:r>
              <a:rPr lang="ru-RU" dirty="0" smtClean="0"/>
              <a:t>альчиковый и перчаточный театры</a:t>
            </a:r>
          </a:p>
          <a:p>
            <a:r>
              <a:rPr lang="ru-RU" dirty="0"/>
              <a:t>п</a:t>
            </a:r>
            <a:r>
              <a:rPr lang="ru-RU" dirty="0" smtClean="0"/>
              <a:t>альчиковые бассейны с различными наполнителями</a:t>
            </a:r>
          </a:p>
          <a:p>
            <a:r>
              <a:rPr lang="ru-RU" dirty="0" smtClean="0"/>
              <a:t>мелкие игрушки</a:t>
            </a:r>
          </a:p>
          <a:p>
            <a:r>
              <a:rPr lang="ru-RU" dirty="0" smtClean="0"/>
              <a:t>игры </a:t>
            </a:r>
            <a:r>
              <a:rPr lang="ru-RU" dirty="0"/>
              <a:t>с </a:t>
            </a:r>
            <a:r>
              <a:rPr lang="ru-RU" dirty="0" smtClean="0"/>
              <a:t>пуговицами</a:t>
            </a:r>
          </a:p>
          <a:p>
            <a:r>
              <a:rPr lang="ru-RU" dirty="0" smtClean="0"/>
              <a:t>сенсорные коврики, лото, настенное панно </a:t>
            </a:r>
          </a:p>
          <a:p>
            <a:r>
              <a:rPr lang="ru-RU" dirty="0"/>
              <a:t>т</a:t>
            </a:r>
            <a:r>
              <a:rPr lang="ru-RU" dirty="0" smtClean="0"/>
              <a:t>рафареты</a:t>
            </a:r>
            <a:r>
              <a:rPr lang="ru-RU" dirty="0"/>
              <a:t>, </a:t>
            </a:r>
            <a:r>
              <a:rPr lang="ru-RU" dirty="0" smtClean="0"/>
              <a:t>обводки, разрезные картинки, кубики</a:t>
            </a:r>
          </a:p>
          <a:p>
            <a:r>
              <a:rPr lang="ru-RU" dirty="0" smtClean="0"/>
              <a:t>массажные </a:t>
            </a:r>
            <a:r>
              <a:rPr lang="ru-RU" dirty="0"/>
              <a:t>мячики, </a:t>
            </a:r>
            <a:r>
              <a:rPr lang="ru-RU" dirty="0" smtClean="0"/>
              <a:t>шнуровки</a:t>
            </a:r>
          </a:p>
          <a:p>
            <a:r>
              <a:rPr lang="ru-RU" dirty="0"/>
              <a:t>к</a:t>
            </a:r>
            <a:r>
              <a:rPr lang="ru-RU" dirty="0" smtClean="0"/>
              <a:t>артотеки пальчиковых игр</a:t>
            </a:r>
          </a:p>
          <a:p>
            <a:r>
              <a:rPr lang="ru-RU" dirty="0" smtClean="0"/>
              <a:t>компьютерные игры «Настольные пальчики», «Ручные приведения», «Бегом за жуком» и другие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349" t="16946" r="15000" b="26248"/>
          <a:stretch/>
        </p:blipFill>
        <p:spPr>
          <a:xfrm>
            <a:off x="8935650" y="5164284"/>
            <a:ext cx="2494882" cy="1485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s://lh3.googleusercontent.com/rlm87yju4M-NA9CigcyYN7FIAKTFytRMnSjGu9a6EOZBYJKl_ikhhCw5bbwMvzTppWMgk23SIoGQu3Pk77bvyVVajscHf3ETZzSG2a-7I0xEbaARozgsPLG9ZA1M6w0XSchCvEIf0SYRcgg8gU2QXf8KA0863E9dnwjVhHRHmtoxP-3MnciAWUmngsgylIN2avoBJC5MBv1czFThagdfHpWhdpcp-cEUSB1hy9UyvSO4ptwBZHVMOvvDEM7-KJ5f98KnZSQF_249GIYQo4zPt3ufDo6K5c_SW8n6HYovPLwd2-G61vwqd0PXkmejVp_UMo5tCjgTja_4yS-2D9SF7gpdIvOgO0sMzeZQw4Z5VFBqj1yrS51t6uKqBMQxNVhM3potDnJS9DXbHKlO8s3cEr9v8FhxvIai0kP3Ba9O83XGGlnZ8i7dl2HccW930sJmE9S3uOhdvZ0kUR73yeo5lnwMw4Y6X6qxjB3i5g8K5QvDnOPb694UBWg0RhqY0ktJnTGjiKe3-MbKB-w3UIsDaDMn0sDkucnRj_Wl-ZnRaAVqQ-LC4JsAzdyfFOtcdsGJDUagZCCAKYdSAHyEzLskzjzt2KPS2ivBlDI=s794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486" y="1392382"/>
            <a:ext cx="3647210" cy="36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5398" r="3054" b="11363"/>
          <a:stretch/>
        </p:blipFill>
        <p:spPr>
          <a:xfrm>
            <a:off x="125081" y="5815585"/>
            <a:ext cx="1443947" cy="997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330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644" y="365125"/>
            <a:ext cx="9341429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развития </a:t>
            </a:r>
            <a:br>
              <a:rPr lang="ru-RU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фонематического слуха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644" y="1825625"/>
            <a:ext cx="8094520" cy="48661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Пособия </a:t>
            </a:r>
            <a:r>
              <a:rPr lang="ru-RU" dirty="0"/>
              <a:t>для различения неречевых звуков: музыкальные и звучащие </a:t>
            </a:r>
            <a:r>
              <a:rPr lang="ru-RU" dirty="0" smtClean="0"/>
              <a:t>игрушки, </a:t>
            </a:r>
            <a:r>
              <a:rPr lang="ru-RU" dirty="0" smtClean="0"/>
              <a:t>диски со звуками природы, компьютерные </a:t>
            </a:r>
            <a:r>
              <a:rPr lang="ru-RU" dirty="0" smtClean="0"/>
              <a:t>игры «Тик-так-звуки», «Пожужжим», «Волшебник», «Фея»</a:t>
            </a:r>
          </a:p>
          <a:p>
            <a:r>
              <a:rPr lang="ru-RU" dirty="0" smtClean="0"/>
              <a:t>Материал </a:t>
            </a:r>
            <a:r>
              <a:rPr lang="ru-RU" dirty="0"/>
              <a:t>для различения речевых </a:t>
            </a:r>
            <a:r>
              <a:rPr lang="ru-RU" dirty="0" smtClean="0"/>
              <a:t>звуков:</a:t>
            </a:r>
          </a:p>
          <a:p>
            <a:pPr marL="0" indent="0">
              <a:buNone/>
            </a:pPr>
            <a:r>
              <a:rPr lang="ru-RU" dirty="0" smtClean="0"/>
              <a:t>альбомы на дифференциацию звуков, слогов и слов; </a:t>
            </a:r>
          </a:p>
          <a:p>
            <a:pPr marL="0" indent="0">
              <a:buNone/>
            </a:pPr>
            <a:r>
              <a:rPr lang="ru-RU" dirty="0" smtClean="0"/>
              <a:t>настольные игры;</a:t>
            </a:r>
          </a:p>
          <a:p>
            <a:pPr marL="0" indent="0">
              <a:buNone/>
            </a:pPr>
            <a:r>
              <a:rPr lang="ru-RU" dirty="0" smtClean="0"/>
              <a:t>карточки с заданиями, </a:t>
            </a:r>
          </a:p>
          <a:p>
            <a:pPr marL="0" indent="0">
              <a:buNone/>
            </a:pPr>
            <a:r>
              <a:rPr lang="ru-RU" dirty="0" smtClean="0"/>
              <a:t>рабочие тетради; </a:t>
            </a:r>
          </a:p>
          <a:p>
            <a:pPr marL="0" indent="0">
              <a:buNone/>
            </a:pPr>
            <a:r>
              <a:rPr lang="ru-RU" dirty="0" smtClean="0"/>
              <a:t>компьютерные игры «Лабиринты Али-бабы», «Звуковая </a:t>
            </a:r>
            <a:r>
              <a:rPr lang="ru-RU" dirty="0" err="1" smtClean="0"/>
              <a:t>меморина</a:t>
            </a:r>
            <a:r>
              <a:rPr lang="ru-RU" dirty="0" smtClean="0"/>
              <a:t>», «Свинки-копилки», «Ку-ку-бум», «Правильный банан», «</a:t>
            </a:r>
            <a:r>
              <a:rPr lang="ru-RU" dirty="0" err="1" smtClean="0"/>
              <a:t>Угадайка</a:t>
            </a:r>
            <a:r>
              <a:rPr lang="ru-RU" dirty="0" smtClean="0"/>
              <a:t>», «Пять китайских братьев» и другие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419" t="15706" r="15973" b="8539"/>
          <a:stretch/>
        </p:blipFill>
        <p:spPr>
          <a:xfrm>
            <a:off x="9241400" y="4582391"/>
            <a:ext cx="2604236" cy="210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https://lh3.googleusercontent.com/Y7RN6JqYun8gfxYFGfZxa9HIsXEilxuykQE-yFxFjrDsEIPUGtFG5BOCC7pzmn59NlSxql5VvAC1yFSwiQvssAif6hLTl_PsOr4X9gsryN6lupvKlyZ4ZFEi9z4rDgUkG7n8t2n34zgqXXuJ8UWWZpl7B27t0oa3pgxDPJUqhff9fpmt0dOw4c6af9VilOQiRUT10_fVEsM-LStViHQZH1bpLk6VBd2j11bJr2HWA7Kpg2SCq-LVRFcBFqhpTONQybUsa707YAhYDs7NCCi4Y11R7IPXPgKJnKEz65SeiPuxnqpwCcZVCmInz8JlZGeJkMS2fU0wmx71OWYyde-eUgesIyLDv4CFfj1f6Wgzi58FqfivR8998bN0ALIuE4stHAdBecI3lvZn5TS_glf53cgya8hKU9Pmi1FhN3uaPtmBzsHI2M3AqYapWwjBxfM6XK3kWc4LMOsXJAy5urShOF_1UKnddVtz86k_MScZJ_EyFU7SpTUX1XkUNQs5Q-ReDVly7TjHy2dROY_GTFAgxTBahfsrgqB34Qfv8a8XfMe66j83EoqzUUBOVfljc1_RFiXv6vzR8mbpvTYI1PErxnqNlf9608baHy0=s794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400" y="1746941"/>
            <a:ext cx="2601775" cy="26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8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255" y="467591"/>
            <a:ext cx="9403772" cy="11191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развития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психологической базы речи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9254" y="1825625"/>
            <a:ext cx="7595755" cy="2008620"/>
          </a:xfrm>
        </p:spPr>
        <p:txBody>
          <a:bodyPr>
            <a:normAutofit/>
          </a:bodyPr>
          <a:lstStyle/>
          <a:p>
            <a:r>
              <a:rPr lang="ru-RU" dirty="0" smtClean="0"/>
              <a:t>Игры </a:t>
            </a:r>
            <a:r>
              <a:rPr lang="ru-RU" dirty="0"/>
              <a:t>и пособия для развития высших психических функций: памяти, внимания, мышления, интеллектуальных </a:t>
            </a:r>
            <a:r>
              <a:rPr lang="ru-RU" dirty="0" smtClean="0"/>
              <a:t>способностей в печатном и интерактивном вариантах.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233" t="13151" r="16313" b="8242"/>
          <a:stretch/>
        </p:blipFill>
        <p:spPr>
          <a:xfrm>
            <a:off x="6764483" y="3834245"/>
            <a:ext cx="3546038" cy="2933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https://lh3.googleusercontent.com/JAnmD0Xvr5H4eZ55GvFaXkBFJvR2N4W-4lNZXAQCX_c3_UEw9i_4jkz39qKERMusVykjLMA18Vu6sLHy1g5Lh79ahltxm0EANvISzjx9s5zql_zB6Gmji0mIeyavXwcpVmdOFhkEvIMhlPJl97f5dcuuh24LDT6qzdP_vjyhymxYSfvcVZ99Q_3ID1BMav9zfIij0NkY_fHNmhn6t865pWBVOyj6-VCj_LHFm1riPffiV38SpD8pifBkc-lvrPQ8QH0WmYHN3C_Ve0BFGMjgb4xIEo2ORq6wtfM6Bp01gDGovMOMQM8FWP-h-gBvybjUMfgU8VDcFza8Yspq7TvZV_aZXxGZFKzGWWHNxRgTinauAEAHBfST2UpQ7zlrPSNJOU4QfH9lY37Ye1ZgDFrZRhXPnguzQUmYbFj24znjacwtTW3ZcJoCTETBzxItuA4uC8yPsuUW-tMaqYWtn7Km-eJWjLtxPhyjKlxSpZcxXA9Mtoh7jQskQki2s5JRN7AMkdwkypF21LD424qVkLDiwXLeGYMrypY0kAeKYZMz7DGFq8CSXhBmmR93B1dtTd3uQnIY_da_hF5H-KSwr7FugAYN8rx9K-MnD_Q=w1411-h794-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0"/>
          <a:stretch/>
        </p:blipFill>
        <p:spPr bwMode="auto">
          <a:xfrm>
            <a:off x="1598206" y="3834245"/>
            <a:ext cx="4573995" cy="2933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3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691</TotalTime>
  <Words>554</Words>
  <Application>Microsoft Office PowerPoint</Application>
  <PresentationFormat>Широкоэкранный</PresentationFormat>
  <Paragraphs>79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Batang</vt:lpstr>
      <vt:lpstr>Arial</vt:lpstr>
      <vt:lpstr>Calibri</vt:lpstr>
      <vt:lpstr>Calibri Light</vt:lpstr>
      <vt:lpstr>Symbol</vt:lpstr>
      <vt:lpstr>Тема Office</vt:lpstr>
      <vt:lpstr>Документ Microsoft Word</vt:lpstr>
      <vt:lpstr>Учебно-материальная база логопедического кабинета</vt:lpstr>
      <vt:lpstr>Оборудование предметно-пространственной развивающей среды</vt:lpstr>
      <vt:lpstr>Презентация PowerPoint</vt:lpstr>
      <vt:lpstr>Презентация PowerPoint</vt:lpstr>
      <vt:lpstr>Центр развития артикуляционной моторики и мимики содержит:</vt:lpstr>
      <vt:lpstr>Центр нормализации  дыхания и голоса</vt:lpstr>
      <vt:lpstr>Центр развития мелкой моторики</vt:lpstr>
      <vt:lpstr>Центр развития  фонематического слуха</vt:lpstr>
      <vt:lpstr> Центр развития  психологической базы речи </vt:lpstr>
      <vt:lpstr> Центр коррекции звукопроизношения и слоговой структуры слова </vt:lpstr>
      <vt:lpstr>Центр формирования лексико-грамматического строя речи</vt:lpstr>
      <vt:lpstr>Центр развития связной речи</vt:lpstr>
      <vt:lpstr>Информационный блок</vt:lpstr>
      <vt:lpstr>Научно-методический блок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31</cp:revision>
  <dcterms:created xsi:type="dcterms:W3CDTF">2017-12-03T15:18:43Z</dcterms:created>
  <dcterms:modified xsi:type="dcterms:W3CDTF">2017-12-06T18:14:20Z</dcterms:modified>
</cp:coreProperties>
</file>