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8" r:id="rId10"/>
    <p:sldId id="269" r:id="rId11"/>
    <p:sldId id="270" r:id="rId12"/>
    <p:sldId id="271" r:id="rId13"/>
    <p:sldId id="265" r:id="rId14"/>
    <p:sldId id="263" r:id="rId15"/>
    <p:sldId id="264" r:id="rId16"/>
    <p:sldId id="26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01.03.2023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01.03.2023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1772816"/>
            <a:ext cx="7772400" cy="147002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ПРЕЗЕНТАЦИЯ ПРОЕКТА</a:t>
            </a:r>
            <a:br>
              <a:rPr lang="ru-RU" b="1" dirty="0">
                <a:ln/>
                <a:solidFill>
                  <a:schemeClr val="accent3"/>
                </a:solidFill>
              </a:rPr>
            </a:br>
            <a:r>
              <a:rPr lang="ru-RU" b="1" dirty="0">
                <a:ln/>
                <a:solidFill>
                  <a:schemeClr val="accent3"/>
                </a:solidFill>
              </a:rPr>
              <a:t>«Огород на окне»</a:t>
            </a:r>
          </a:p>
        </p:txBody>
      </p:sp>
      <p:sp>
        <p:nvSpPr>
          <p:cNvPr id="3" name="Подзаголовок 2"/>
          <p:cNvSpPr>
            <a:spLocks noGrp="1"/>
          </p:cNvSpPr>
          <p:nvPr>
            <p:ph type="subTitle" idx="1"/>
          </p:nvPr>
        </p:nvSpPr>
        <p:spPr>
          <a:xfrm>
            <a:off x="2627784" y="4437112"/>
            <a:ext cx="6400800" cy="1752600"/>
          </a:xfrm>
        </p:spPr>
        <p:txBody>
          <a:bodyPr>
            <a:normAutofit fontScale="92500" lnSpcReduction="10000"/>
          </a:bodyPr>
          <a:lstStyle/>
          <a:p>
            <a:r>
              <a:rPr lang="ru-RU" sz="2800" dirty="0">
                <a:solidFill>
                  <a:srgbClr val="FFC000"/>
                </a:solidFill>
              </a:rPr>
              <a:t>Составители:</a:t>
            </a:r>
          </a:p>
          <a:p>
            <a:r>
              <a:rPr lang="ru-RU" sz="2800" dirty="0">
                <a:solidFill>
                  <a:srgbClr val="FFC000"/>
                </a:solidFill>
              </a:rPr>
              <a:t>Константинова М.А воспитатель</a:t>
            </a:r>
            <a:r>
              <a:rPr lang="ru-RU" sz="2800">
                <a:solidFill>
                  <a:srgbClr val="FFC000"/>
                </a:solidFill>
              </a:rPr>
              <a:t>, СЗД,</a:t>
            </a:r>
            <a:endParaRPr lang="ru-RU" sz="2800" dirty="0">
              <a:solidFill>
                <a:srgbClr val="FFC000"/>
              </a:solidFill>
            </a:endParaRPr>
          </a:p>
          <a:p>
            <a:r>
              <a:rPr lang="ru-RU" sz="2800" dirty="0">
                <a:solidFill>
                  <a:srgbClr val="FFC000"/>
                </a:solidFill>
              </a:rPr>
              <a:t>Власенко Нина Владимировна воспитатель, </a:t>
            </a:r>
            <a:r>
              <a:rPr lang="en-US" sz="2800" dirty="0">
                <a:solidFill>
                  <a:srgbClr val="FFC000"/>
                </a:solidFill>
              </a:rPr>
              <a:t>I</a:t>
            </a:r>
            <a:r>
              <a:rPr lang="ru-RU" sz="2800" dirty="0">
                <a:solidFill>
                  <a:srgbClr val="FFC000"/>
                </a:solidFill>
              </a:rPr>
              <a:t> кв.категория</a:t>
            </a:r>
          </a:p>
        </p:txBody>
      </p:sp>
      <p:sp>
        <p:nvSpPr>
          <p:cNvPr id="4" name="TextBox 3"/>
          <p:cNvSpPr txBox="1"/>
          <p:nvPr/>
        </p:nvSpPr>
        <p:spPr>
          <a:xfrm>
            <a:off x="2411760" y="332656"/>
            <a:ext cx="6515181" cy="369332"/>
          </a:xfrm>
          <a:prstGeom prst="rect">
            <a:avLst/>
          </a:prstGeom>
          <a:noFill/>
        </p:spPr>
        <p:txBody>
          <a:bodyPr wrap="none" rtlCol="0">
            <a:spAutoFit/>
          </a:bodyPr>
          <a:lstStyle/>
          <a:p>
            <a:r>
              <a:rPr lang="ru-RU" dirty="0">
                <a:solidFill>
                  <a:srgbClr val="FFC000"/>
                </a:solidFill>
              </a:rPr>
              <a:t>МАДОУ «Детский сад комбинированного вида №4»Солнышко» </a:t>
            </a:r>
          </a:p>
        </p:txBody>
      </p:sp>
      <p:sp>
        <p:nvSpPr>
          <p:cNvPr id="5" name="TextBox 4"/>
          <p:cNvSpPr txBox="1"/>
          <p:nvPr/>
        </p:nvSpPr>
        <p:spPr>
          <a:xfrm>
            <a:off x="3779912" y="6309320"/>
            <a:ext cx="1577676" cy="369332"/>
          </a:xfrm>
          <a:prstGeom prst="rect">
            <a:avLst/>
          </a:prstGeom>
          <a:noFill/>
        </p:spPr>
        <p:txBody>
          <a:bodyPr wrap="none" rtlCol="0">
            <a:spAutoFit/>
          </a:bodyPr>
          <a:lstStyle/>
          <a:p>
            <a:r>
              <a:rPr lang="ru-RU" dirty="0"/>
              <a:t>Арамиль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Продуктивная деятельность</a:t>
            </a:r>
          </a:p>
        </p:txBody>
      </p:sp>
      <p:pic>
        <p:nvPicPr>
          <p:cNvPr id="4" name="Picture 4" descr="C:\Users\Николай\Downloads\IMG-20220317-WA0008.jpg"/>
          <p:cNvPicPr>
            <a:picLocks noGrp="1" noChangeAspect="1" noChangeArrowheads="1"/>
          </p:cNvPicPr>
          <p:nvPr>
            <p:ph idx="1"/>
          </p:nvPr>
        </p:nvPicPr>
        <p:blipFill>
          <a:blip r:embed="rId2" cstate="print"/>
          <a:srcRect/>
          <a:stretch>
            <a:fillRect/>
          </a:stretch>
        </p:blipFill>
        <p:spPr bwMode="auto">
          <a:xfrm>
            <a:off x="1475656" y="2636912"/>
            <a:ext cx="2584382" cy="3445843"/>
          </a:xfrm>
          <a:prstGeom prst="rect">
            <a:avLst/>
          </a:prstGeom>
          <a:noFill/>
        </p:spPr>
      </p:pic>
      <p:pic>
        <p:nvPicPr>
          <p:cNvPr id="5" name="Picture 5" descr="C:\Users\Николай\Downloads\IMG-20220317-WA0006.jpg"/>
          <p:cNvPicPr>
            <a:picLocks noChangeAspect="1" noChangeArrowheads="1"/>
          </p:cNvPicPr>
          <p:nvPr/>
        </p:nvPicPr>
        <p:blipFill>
          <a:blip r:embed="rId3" cstate="print"/>
          <a:srcRect/>
          <a:stretch>
            <a:fillRect/>
          </a:stretch>
        </p:blipFill>
        <p:spPr bwMode="auto">
          <a:xfrm>
            <a:off x="4716016" y="1412776"/>
            <a:ext cx="2519010" cy="3358680"/>
          </a:xfrm>
          <a:prstGeom prst="rect">
            <a:avLst/>
          </a:prstGeom>
          <a:noFill/>
        </p:spPr>
      </p:pic>
      <p:sp>
        <p:nvSpPr>
          <p:cNvPr id="6" name="TextBox 5"/>
          <p:cNvSpPr txBox="1"/>
          <p:nvPr/>
        </p:nvSpPr>
        <p:spPr>
          <a:xfrm>
            <a:off x="4355976" y="4941168"/>
            <a:ext cx="3380990" cy="369332"/>
          </a:xfrm>
          <a:prstGeom prst="rect">
            <a:avLst/>
          </a:prstGeom>
          <a:noFill/>
        </p:spPr>
        <p:txBody>
          <a:bodyPr wrap="none" rtlCol="0">
            <a:spAutoFit/>
          </a:bodyPr>
          <a:lstStyle/>
          <a:p>
            <a:r>
              <a:rPr lang="ru-RU" dirty="0"/>
              <a:t>Рисование «Вершки и корешки»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Пальчиковые игры</a:t>
            </a:r>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Работа с родителями</a:t>
            </a:r>
          </a:p>
        </p:txBody>
      </p:sp>
      <p:pic>
        <p:nvPicPr>
          <p:cNvPr id="1026" name="Picture 2" descr="C:\Users\Николай\Downloads\20220322_171130.jpg"/>
          <p:cNvPicPr>
            <a:picLocks noGrp="1" noChangeAspect="1" noChangeArrowheads="1"/>
          </p:cNvPicPr>
          <p:nvPr>
            <p:ph idx="1"/>
          </p:nvPr>
        </p:nvPicPr>
        <p:blipFill>
          <a:blip r:embed="rId2" cstate="print"/>
          <a:srcRect/>
          <a:stretch>
            <a:fillRect/>
          </a:stretch>
        </p:blipFill>
        <p:spPr bwMode="auto">
          <a:xfrm rot="5400000">
            <a:off x="335952" y="2768504"/>
            <a:ext cx="3356992" cy="25177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0" y="5661248"/>
            <a:ext cx="3777316" cy="369332"/>
          </a:xfrm>
          <a:prstGeom prst="rect">
            <a:avLst/>
          </a:prstGeom>
          <a:noFill/>
        </p:spPr>
        <p:txBody>
          <a:bodyPr wrap="none" rtlCol="0">
            <a:spAutoFit/>
          </a:bodyPr>
          <a:lstStyle/>
          <a:p>
            <a:r>
              <a:rPr lang="ru-RU" dirty="0"/>
              <a:t>Посадка семян цветов с родителями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38138"/>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br>
              <a:rPr lang="ru-RU"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По реализации проекта были получены следующие результаты:</a:t>
            </a:r>
            <a:b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467544" y="1628800"/>
            <a:ext cx="8229600" cy="4525963"/>
          </a:xfrm>
        </p:spPr>
        <p:txBody>
          <a:bodyPr>
            <a:normAutofit fontScale="47500" lnSpcReduction="20000"/>
          </a:bodyPr>
          <a:lstStyle/>
          <a:p>
            <a:pPr algn="ctr">
              <a:buNone/>
            </a:pPr>
            <a:r>
              <a:rPr lang="ru-RU" sz="6700" b="1" dirty="0"/>
              <a:t>Дети:</a:t>
            </a:r>
            <a:endParaRPr lang="ru-RU" sz="6700" dirty="0"/>
          </a:p>
          <a:p>
            <a:r>
              <a:rPr lang="ru-RU" dirty="0"/>
              <a:t>Дети познакомились с дикорастущими и культурными растениями.</a:t>
            </a:r>
          </a:p>
          <a:p>
            <a:r>
              <a:rPr lang="ru-RU" dirty="0"/>
              <a:t>У детей формируется интерес к опытнической и исследовательской деятельности по выращиванию культурных растений в комнатных условиях.</a:t>
            </a:r>
          </a:p>
          <a:p>
            <a:pPr lvl="0"/>
            <a:r>
              <a:rPr lang="ru-RU" dirty="0"/>
              <a:t>В результате практической и опытнической деятельности дети получили</a:t>
            </a:r>
          </a:p>
          <a:p>
            <a:r>
              <a:rPr lang="ru-RU" dirty="0"/>
              <a:t>необходимые условия для роста растений.</a:t>
            </a:r>
          </a:p>
          <a:p>
            <a:pPr lvl="0"/>
            <a:r>
              <a:rPr lang="ru-RU" dirty="0"/>
              <a:t>Дети увидели многообразие посевного материала.</a:t>
            </a:r>
          </a:p>
          <a:p>
            <a:pPr lvl="0"/>
            <a:r>
              <a:rPr lang="ru-RU" dirty="0"/>
              <a:t>Дети стали бережно относится к растительному миру.</a:t>
            </a:r>
          </a:p>
          <a:p>
            <a:pPr lvl="0"/>
            <a:r>
              <a:rPr lang="ru-RU" dirty="0"/>
              <a:t>В группе был создан огород на окне.</a:t>
            </a:r>
          </a:p>
          <a:p>
            <a:r>
              <a:rPr lang="ru-RU" dirty="0"/>
              <a:t>Дети стали более уважительно относится к труду.</a:t>
            </a:r>
          </a:p>
          <a:p>
            <a:r>
              <a:rPr lang="ru-RU" dirty="0"/>
              <a:t>Из  семечки, луковицы, зернышка можно вырастить растение. Создав огород на окне, мы вырастим лук, цветочную рассаду, рассаду томатов, перца, прорастим расточки у клубней картошки, кукурузу,  семена подсолнуха и огурцов. У детей появится интерес к растениям. Они смогут различать некоторые виды растений, узнают особенности строения растения, научаться правильно ухаживать за ними. Дети узнают много интересного из жизни растений, исследуют опытным путем условия необходимые для их роста. Дети научаться наблюдать и делать  первые выводы.</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b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dirty="0"/>
              <a:t>Родители.</a:t>
            </a:r>
            <a:br>
              <a:rPr lang="ru-RU" dirty="0"/>
            </a:b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2123728" y="1124744"/>
            <a:ext cx="6923112" cy="4525963"/>
          </a:xfrm>
        </p:spPr>
        <p:txBody>
          <a:bodyPr/>
          <a:lstStyle/>
          <a:p>
            <a:pPr>
              <a:buNone/>
            </a:pPr>
            <a:r>
              <a:rPr lang="ru-RU" dirty="0"/>
              <a:t> </a:t>
            </a:r>
          </a:p>
          <a:p>
            <a:r>
              <a:rPr lang="ru-RU" dirty="0"/>
              <a:t>Родители приняли активное участие в проекте «Огород на окне».</a:t>
            </a:r>
          </a:p>
          <a:p>
            <a:pPr lvl="0"/>
            <a:r>
              <a:rPr lang="ru-RU" dirty="0"/>
              <a:t>Обогащение родительского опыта приемами взаимодействия и сотрудничества с ребенком в семье.</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b="1" dirty="0"/>
            </a:br>
            <a:r>
              <a:rPr lang="ru-RU" b="1" dirty="0"/>
              <a:t>Педагоги.</a:t>
            </a:r>
            <a:br>
              <a:rPr lang="ru-RU" dirty="0"/>
            </a:br>
            <a:endParaRPr lang="ru-RU" dirty="0"/>
          </a:p>
        </p:txBody>
      </p:sp>
      <p:sp>
        <p:nvSpPr>
          <p:cNvPr id="3" name="Содержимое 2"/>
          <p:cNvSpPr>
            <a:spLocks noGrp="1"/>
          </p:cNvSpPr>
          <p:nvPr>
            <p:ph idx="1"/>
          </p:nvPr>
        </p:nvSpPr>
        <p:spPr>
          <a:xfrm>
            <a:off x="2339752" y="1600200"/>
            <a:ext cx="6347048" cy="4525963"/>
          </a:xfrm>
        </p:spPr>
        <p:txBody>
          <a:bodyPr/>
          <a:lstStyle/>
          <a:p>
            <a:r>
              <a:rPr lang="ru-RU" dirty="0"/>
              <a:t>Повышение педагогической компетенции в данном направлении, поиск путей реализации задач. Реализация на практике новых методик работы с детьми. </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b="1" dirty="0"/>
            </a:br>
            <a:r>
              <a:rPr lang="ru-RU" b="1" dirty="0"/>
              <a:t>Выводы:</a:t>
            </a:r>
            <a:br>
              <a:rPr lang="ru-RU" dirty="0"/>
            </a:br>
            <a:endParaRPr lang="ru-RU" dirty="0"/>
          </a:p>
        </p:txBody>
      </p:sp>
      <p:sp>
        <p:nvSpPr>
          <p:cNvPr id="3" name="Содержимое 2"/>
          <p:cNvSpPr>
            <a:spLocks noGrp="1"/>
          </p:cNvSpPr>
          <p:nvPr>
            <p:ph idx="1"/>
          </p:nvPr>
        </p:nvSpPr>
        <p:spPr/>
        <p:txBody>
          <a:bodyPr>
            <a:normAutofit fontScale="77500" lnSpcReduction="20000"/>
          </a:bodyPr>
          <a:lstStyle/>
          <a:p>
            <a:r>
              <a:rPr lang="ru-RU" dirty="0"/>
              <a:t>    На основании этих результатов можно сделать вывод, что уровень интереса детей среднего дошкольного возраста к исследовательской деятельности в познании растительного мира значительно вырос. Дети стали различать растения, познакомились с условиями их роста, научились ухаживать за растениями. </a:t>
            </a:r>
          </a:p>
          <a:p>
            <a:r>
              <a:rPr lang="ru-RU" dirty="0"/>
              <a:t>    Данный проект подтвердил, что и в дальнейшем необходимо способствовать слиянию ребенка с природой, формировать эстетическое отношение к ней, углублять знания, совершенствовать навыки, поддерживать индивидуальность. И тогда ребенок проявит интерес к познавательно-исследовательской деятельности, будут самостоятельно и творчески осваивать новые способы исследований.</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Паспорт проекта</a:t>
            </a:r>
          </a:p>
        </p:txBody>
      </p:sp>
      <p:sp>
        <p:nvSpPr>
          <p:cNvPr id="3" name="Содержимое 2"/>
          <p:cNvSpPr>
            <a:spLocks noGrp="1"/>
          </p:cNvSpPr>
          <p:nvPr>
            <p:ph idx="1"/>
          </p:nvPr>
        </p:nvSpPr>
        <p:spPr>
          <a:xfrm>
            <a:off x="2580928" y="1412776"/>
            <a:ext cx="6563072" cy="4525963"/>
          </a:xfrm>
        </p:spPr>
        <p:txBody>
          <a:bodyPr>
            <a:normAutofit fontScale="70000" lnSpcReduction="20000"/>
          </a:bodyPr>
          <a:lstStyle/>
          <a:p>
            <a:r>
              <a:rPr lang="ru-RU" b="1" dirty="0"/>
              <a:t>Тема:</a:t>
            </a:r>
            <a:r>
              <a:rPr lang="ru-RU" dirty="0"/>
              <a:t> «Огород на окне»</a:t>
            </a:r>
          </a:p>
          <a:p>
            <a:r>
              <a:rPr lang="ru-RU" b="1" dirty="0"/>
              <a:t>Авторы проекта:</a:t>
            </a:r>
            <a:r>
              <a:rPr lang="ru-RU" dirty="0"/>
              <a:t> Власенко Нина Владимировна, воспитатель, </a:t>
            </a:r>
            <a:r>
              <a:rPr lang="en-US" dirty="0"/>
              <a:t>I </a:t>
            </a:r>
            <a:r>
              <a:rPr lang="ru-RU" dirty="0"/>
              <a:t>кв. категория</a:t>
            </a:r>
          </a:p>
          <a:p>
            <a:pPr>
              <a:buNone/>
            </a:pPr>
            <a:r>
              <a:rPr lang="ru-RU" dirty="0" err="1"/>
              <a:t>Грехова</a:t>
            </a:r>
            <a:r>
              <a:rPr lang="ru-RU" dirty="0"/>
              <a:t> Ольга Валерьевна, воспитатель </a:t>
            </a:r>
          </a:p>
          <a:p>
            <a:r>
              <a:rPr lang="ru-RU" b="1" dirty="0"/>
              <a:t>Продолжительность проекта</a:t>
            </a:r>
            <a:r>
              <a:rPr lang="ru-RU" dirty="0"/>
              <a:t>: среднесрочный (с 01.03 2022 г. по 31.03.2022 г.)</a:t>
            </a:r>
          </a:p>
          <a:p>
            <a:r>
              <a:rPr lang="ru-RU" b="1" dirty="0"/>
              <a:t>Тип проекта: </a:t>
            </a:r>
            <a:r>
              <a:rPr lang="ru-RU" dirty="0"/>
              <a:t>творческий, познавательно-исследовательский. </a:t>
            </a:r>
            <a:br>
              <a:rPr lang="ru-RU" dirty="0"/>
            </a:br>
            <a:endParaRPr lang="ru-RU" dirty="0"/>
          </a:p>
          <a:p>
            <a:r>
              <a:rPr lang="ru-RU" b="1" dirty="0"/>
              <a:t>Участники проекта:</a:t>
            </a:r>
            <a:r>
              <a:rPr lang="ru-RU" dirty="0"/>
              <a:t> дети логопедической группы, воспитатели, родители.</a:t>
            </a:r>
          </a:p>
          <a:p>
            <a:r>
              <a:rPr lang="ru-RU" b="1" dirty="0"/>
              <a:t>Формы работы:</a:t>
            </a:r>
            <a:r>
              <a:rPr lang="ru-RU" dirty="0"/>
              <a:t> продуктивная, познавательная, игровая, работа с родителями</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Проблема</a:t>
            </a:r>
          </a:p>
        </p:txBody>
      </p:sp>
      <p:sp>
        <p:nvSpPr>
          <p:cNvPr id="3" name="Содержимое 2"/>
          <p:cNvSpPr>
            <a:spLocks noGrp="1"/>
          </p:cNvSpPr>
          <p:nvPr>
            <p:ph idx="1"/>
          </p:nvPr>
        </p:nvSpPr>
        <p:spPr>
          <a:xfrm>
            <a:off x="2339752" y="1600200"/>
            <a:ext cx="6347048" cy="4525963"/>
          </a:xfrm>
        </p:spPr>
        <p:txBody>
          <a:bodyPr/>
          <a:lstStyle/>
          <a:p>
            <a:pPr>
              <a:buNone/>
            </a:pPr>
            <a:r>
              <a:rPr lang="ru-RU" b="1" dirty="0"/>
              <a:t> </a:t>
            </a:r>
            <a:r>
              <a:rPr lang="ru-RU" dirty="0"/>
              <a:t>Уровень знаний детей о природе поверхностный, отношение к её объектам бессистемны, что мешает познавать окружающий мир, умение видеть красоту природы, умение радоваться ей.</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Цель </a:t>
            </a:r>
          </a:p>
        </p:txBody>
      </p:sp>
      <p:sp>
        <p:nvSpPr>
          <p:cNvPr id="3" name="Содержимое 2"/>
          <p:cNvSpPr>
            <a:spLocks noGrp="1"/>
          </p:cNvSpPr>
          <p:nvPr>
            <p:ph idx="1"/>
          </p:nvPr>
        </p:nvSpPr>
        <p:spPr>
          <a:xfrm>
            <a:off x="2570584" y="1268760"/>
            <a:ext cx="6573416" cy="4525963"/>
          </a:xfrm>
        </p:spPr>
        <p:txBody>
          <a:bodyPr/>
          <a:lstStyle/>
          <a:p>
            <a:pPr>
              <a:buNone/>
            </a:pPr>
            <a:r>
              <a:rPr lang="ru-RU" dirty="0"/>
              <a:t>Формирование у детей интереса к опытнической и исследовательской деятельности по выращиванию культурных растений в комнатных условиях, воспитания у детей любви к природе, создания в группе огорода на подоконнике.</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b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Задачи:</a:t>
            </a:r>
            <a:b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p:txBody>
          <a:bodyPr>
            <a:normAutofit fontScale="62500" lnSpcReduction="20000"/>
          </a:bodyPr>
          <a:lstStyle/>
          <a:p>
            <a:pPr lvl="0"/>
            <a:r>
              <a:rPr lang="ru-RU" dirty="0"/>
              <a:t>Обогащение и расширение представлений детей о растениях, учить ухаживать за ними в комнатных условиях.</a:t>
            </a:r>
          </a:p>
          <a:p>
            <a:pPr lvl="0"/>
            <a:r>
              <a:rPr lang="ru-RU" dirty="0"/>
              <a:t>Выяснить, что нужно растениям для роста и развития? (обогащать представление детей о необходимости света, тепла, влаги, почвы для роста растений). Способы выращивания.</a:t>
            </a:r>
          </a:p>
          <a:p>
            <a:pPr lvl="0"/>
            <a:r>
              <a:rPr lang="ru-RU" dirty="0"/>
              <a:t>Развивать интерес к развитию и росту растений.</a:t>
            </a:r>
          </a:p>
          <a:p>
            <a:pPr lvl="0"/>
            <a:r>
              <a:rPr lang="ru-RU" dirty="0"/>
              <a:t>Обогащать, расширять и активизировать словарь детей за счёт загадок, пословиц, поговорок, сказок, стихов, экологических игр.</a:t>
            </a:r>
          </a:p>
          <a:p>
            <a:pPr lvl="0"/>
            <a:r>
              <a:rPr lang="ru-RU" dirty="0"/>
              <a:t>Развивать связную речь через составление описательных рассказов о растениях: как сажали, появление всходов, способы ухода.</a:t>
            </a:r>
          </a:p>
          <a:p>
            <a:pPr lvl="0"/>
            <a:r>
              <a:rPr lang="ru-RU" dirty="0"/>
              <a:t>Развитие творческих способностей через продуктивную деятельность.</a:t>
            </a:r>
          </a:p>
          <a:p>
            <a:pPr lvl="0"/>
            <a:r>
              <a:rPr lang="ru-RU" dirty="0"/>
              <a:t>Воспитывать любознательность и наблюдательность. Воспитывать уважение к труду, бережное отношение к его результатам.</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Этапы работы над проектом:</a:t>
            </a:r>
            <a:b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p:txBody>
          <a:bodyPr>
            <a:normAutofit fontScale="62500" lnSpcReduction="20000"/>
          </a:bodyPr>
          <a:lstStyle/>
          <a:p>
            <a:pPr lvl="0"/>
            <a:r>
              <a:rPr lang="ru-RU" b="1" dirty="0"/>
              <a:t>Ознакомительный (подготовительный) : </a:t>
            </a:r>
            <a:endParaRPr lang="ru-RU" dirty="0"/>
          </a:p>
          <a:p>
            <a:r>
              <a:rPr lang="ru-RU" dirty="0"/>
              <a:t>определение цели и задач проекта. Сбор информационного материала, создание условий для организации работы в «огороде на окне», закупка семян, оборудования для огорода на окне, составление плана мероприятий по организации детской деятельности.</a:t>
            </a:r>
          </a:p>
          <a:p>
            <a:pPr lvl="0"/>
            <a:r>
              <a:rPr lang="ru-RU" b="1" dirty="0"/>
              <a:t>Основной (или этап реализации проекта):</a:t>
            </a:r>
            <a:endParaRPr lang="ru-RU" dirty="0"/>
          </a:p>
          <a:p>
            <a:r>
              <a:rPr lang="ru-RU" dirty="0"/>
              <a:t> проводятся запланированные мероприятия для реализации проекта (беседы, опыты, эксперименты, творческая деятельность, рассматривание иллюстраций, чтение, отгадывание загадок).</a:t>
            </a:r>
          </a:p>
          <a:p>
            <a:pPr lvl="0"/>
            <a:r>
              <a:rPr lang="ru-RU" b="1" dirty="0"/>
              <a:t>Заключительный: </a:t>
            </a:r>
            <a:endParaRPr lang="ru-RU" dirty="0"/>
          </a:p>
          <a:p>
            <a:r>
              <a:rPr lang="ru-RU" dirty="0"/>
              <a:t>совместная (воспитатели, дети, родители)  высадка растений на территории детского сада; оформление фотовыставки «Наш огород на окне», наблюдение и уход за растениями в течении летнего периода.</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Ожидаемый результат:</a:t>
            </a:r>
            <a:b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p:txBody>
          <a:bodyPr>
            <a:normAutofit fontScale="70000" lnSpcReduction="20000"/>
          </a:bodyPr>
          <a:lstStyle/>
          <a:p>
            <a:pPr lvl="0"/>
            <a:r>
              <a:rPr lang="ru-RU" dirty="0"/>
              <a:t>Дети познакомятся с культурными и дико растущими растениями.</a:t>
            </a:r>
          </a:p>
          <a:p>
            <a:pPr lvl="0"/>
            <a:r>
              <a:rPr lang="ru-RU" dirty="0"/>
              <a:t>С помощью опытнической работы дети получат необходимые условия для роста растений.</a:t>
            </a:r>
          </a:p>
          <a:p>
            <a:pPr lvl="0"/>
            <a:r>
              <a:rPr lang="ru-RU" dirty="0"/>
              <a:t>С помощью исследовательской работы дети должны будут выявить многообразие и разнообразие посевного материала.</a:t>
            </a:r>
          </a:p>
          <a:p>
            <a:pPr lvl="0"/>
            <a:r>
              <a:rPr lang="ru-RU" dirty="0"/>
              <a:t>У детей будет формироваться бережное отношение к растительному миру.</a:t>
            </a:r>
          </a:p>
          <a:p>
            <a:pPr lvl="0"/>
            <a:r>
              <a:rPr lang="ru-RU" dirty="0"/>
              <a:t>Формировать у детей уважительное отношение к труду.</a:t>
            </a:r>
          </a:p>
          <a:p>
            <a:pPr lvl="0"/>
            <a:r>
              <a:rPr lang="ru-RU" dirty="0"/>
              <a:t>Создание в группе огорода на подоконнике.</a:t>
            </a:r>
          </a:p>
          <a:p>
            <a:pPr lvl="0"/>
            <a:r>
              <a:rPr lang="ru-RU" dirty="0"/>
              <a:t>Создание дневника наблюдений для фиксации наблюдений за растениями в огороде на подоконнике.</a:t>
            </a:r>
          </a:p>
          <a:p>
            <a:pPr lvl="0"/>
            <a:r>
              <a:rPr lang="ru-RU" dirty="0"/>
              <a:t>Активное участие родителей в реализации проекта.</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иколай\Downloads\IMG-20220317-WA0001.jpg"/>
          <p:cNvPicPr>
            <a:picLocks noGrp="1" noChangeAspect="1" noChangeArrowheads="1"/>
          </p:cNvPicPr>
          <p:nvPr>
            <p:ph idx="4294967295"/>
          </p:nvPr>
        </p:nvPicPr>
        <p:blipFill>
          <a:blip r:embed="rId2" cstate="print"/>
          <a:srcRect/>
          <a:stretch>
            <a:fillRect/>
          </a:stretch>
        </p:blipFill>
        <p:spPr bwMode="auto">
          <a:xfrm>
            <a:off x="899592" y="2852936"/>
            <a:ext cx="2076450" cy="2768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7" name="Picture 3" descr="C:\Users\Николай\Downloads\IMG-20220316-WA0001.jpg"/>
          <p:cNvPicPr>
            <a:picLocks noChangeAspect="1" noChangeArrowheads="1"/>
          </p:cNvPicPr>
          <p:nvPr/>
        </p:nvPicPr>
        <p:blipFill>
          <a:blip r:embed="rId3" cstate="print"/>
          <a:srcRect/>
          <a:stretch>
            <a:fillRect/>
          </a:stretch>
        </p:blipFill>
        <p:spPr bwMode="auto">
          <a:xfrm>
            <a:off x="6948264" y="1628800"/>
            <a:ext cx="2016224" cy="35843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8" name="Picture 4" descr="C:\Users\Николай\Downloads\IMG-20220317-WA0000.jpg"/>
          <p:cNvPicPr>
            <a:picLocks noChangeAspect="1" noChangeArrowheads="1"/>
          </p:cNvPicPr>
          <p:nvPr/>
        </p:nvPicPr>
        <p:blipFill>
          <a:blip r:embed="rId4" cstate="print"/>
          <a:srcRect/>
          <a:stretch>
            <a:fillRect/>
          </a:stretch>
        </p:blipFill>
        <p:spPr bwMode="auto">
          <a:xfrm>
            <a:off x="3563888" y="548680"/>
            <a:ext cx="2646294" cy="35283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467544" y="5589240"/>
            <a:ext cx="3134833" cy="369332"/>
          </a:xfrm>
          <a:prstGeom prst="rect">
            <a:avLst/>
          </a:prstGeom>
          <a:noFill/>
        </p:spPr>
        <p:txBody>
          <a:bodyPr wrap="none" rtlCol="0">
            <a:spAutoFit/>
          </a:bodyPr>
          <a:lstStyle/>
          <a:p>
            <a:r>
              <a:rPr lang="ru-RU" dirty="0"/>
              <a:t>Оформление огорода на окне</a:t>
            </a:r>
          </a:p>
        </p:txBody>
      </p:sp>
      <p:sp>
        <p:nvSpPr>
          <p:cNvPr id="8" name="TextBox 7"/>
          <p:cNvSpPr txBox="1"/>
          <p:nvPr/>
        </p:nvSpPr>
        <p:spPr>
          <a:xfrm>
            <a:off x="4067944" y="4077072"/>
            <a:ext cx="1490729" cy="369332"/>
          </a:xfrm>
          <a:prstGeom prst="rect">
            <a:avLst/>
          </a:prstGeom>
          <a:noFill/>
        </p:spPr>
        <p:txBody>
          <a:bodyPr wrap="none" rtlCol="0">
            <a:spAutoFit/>
          </a:bodyPr>
          <a:lstStyle/>
          <a:p>
            <a:r>
              <a:rPr lang="ru-RU" dirty="0"/>
              <a:t>Посадка лука</a:t>
            </a:r>
          </a:p>
        </p:txBody>
      </p:sp>
      <p:sp>
        <p:nvSpPr>
          <p:cNvPr id="9" name="TextBox 8"/>
          <p:cNvSpPr txBox="1"/>
          <p:nvPr/>
        </p:nvSpPr>
        <p:spPr>
          <a:xfrm>
            <a:off x="7092280" y="5085184"/>
            <a:ext cx="1709763" cy="369332"/>
          </a:xfrm>
          <a:prstGeom prst="rect">
            <a:avLst/>
          </a:prstGeom>
          <a:noFill/>
        </p:spPr>
        <p:txBody>
          <a:bodyPr wrap="none" rtlCol="0">
            <a:spAutoFit/>
          </a:bodyPr>
          <a:lstStyle/>
          <a:p>
            <a:r>
              <a:rPr lang="ru-RU" dirty="0"/>
              <a:t>Огород на окне</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Дидактические игры</a:t>
            </a:r>
          </a:p>
        </p:txBody>
      </p:sp>
      <p:pic>
        <p:nvPicPr>
          <p:cNvPr id="2050" name="Picture 2" descr="C:\Users\Николай\Downloads\IMG-20220317-WA0011.jpg"/>
          <p:cNvPicPr>
            <a:picLocks noGrp="1" noChangeAspect="1" noChangeArrowheads="1"/>
          </p:cNvPicPr>
          <p:nvPr>
            <p:ph idx="1"/>
          </p:nvPr>
        </p:nvPicPr>
        <p:blipFill>
          <a:blip r:embed="rId2" cstate="print"/>
          <a:srcRect/>
          <a:stretch>
            <a:fillRect/>
          </a:stretch>
        </p:blipFill>
        <p:spPr bwMode="auto">
          <a:xfrm>
            <a:off x="2987824" y="1628800"/>
            <a:ext cx="2386360" cy="3181814"/>
          </a:xfrm>
          <a:prstGeom prst="rect">
            <a:avLst/>
          </a:prstGeom>
          <a:noFill/>
        </p:spPr>
      </p:pic>
      <p:pic>
        <p:nvPicPr>
          <p:cNvPr id="2051" name="Picture 3" descr="C:\Users\Николай\Downloads\IMG-20220317-WA0003.jpg"/>
          <p:cNvPicPr>
            <a:picLocks noChangeAspect="1" noChangeArrowheads="1"/>
          </p:cNvPicPr>
          <p:nvPr/>
        </p:nvPicPr>
        <p:blipFill>
          <a:blip r:embed="rId3" cstate="print"/>
          <a:srcRect/>
          <a:stretch>
            <a:fillRect/>
          </a:stretch>
        </p:blipFill>
        <p:spPr bwMode="auto">
          <a:xfrm>
            <a:off x="323528" y="2636912"/>
            <a:ext cx="2483006" cy="3310675"/>
          </a:xfrm>
          <a:prstGeom prst="rect">
            <a:avLst/>
          </a:prstGeom>
          <a:noFill/>
        </p:spPr>
      </p:pic>
      <p:sp>
        <p:nvSpPr>
          <p:cNvPr id="6" name="TextBox 5"/>
          <p:cNvSpPr txBox="1"/>
          <p:nvPr/>
        </p:nvSpPr>
        <p:spPr>
          <a:xfrm>
            <a:off x="2843808" y="4941168"/>
            <a:ext cx="3266663" cy="369332"/>
          </a:xfrm>
          <a:prstGeom prst="rect">
            <a:avLst/>
          </a:prstGeom>
          <a:noFill/>
        </p:spPr>
        <p:txBody>
          <a:bodyPr wrap="none" rtlCol="0">
            <a:spAutoFit/>
          </a:bodyPr>
          <a:lstStyle/>
          <a:p>
            <a:r>
              <a:rPr lang="ru-RU" dirty="0"/>
              <a:t>Рассматривание семян овощей</a:t>
            </a:r>
          </a:p>
        </p:txBody>
      </p:sp>
      <p:sp>
        <p:nvSpPr>
          <p:cNvPr id="9" name="TextBox 8"/>
          <p:cNvSpPr txBox="1"/>
          <p:nvPr/>
        </p:nvSpPr>
        <p:spPr>
          <a:xfrm>
            <a:off x="827584" y="5877272"/>
            <a:ext cx="1872208" cy="369332"/>
          </a:xfrm>
          <a:prstGeom prst="rect">
            <a:avLst/>
          </a:prstGeom>
          <a:noFill/>
        </p:spPr>
        <p:txBody>
          <a:bodyPr wrap="square" rtlCol="0">
            <a:spAutoFit/>
          </a:bodyPr>
          <a:lstStyle/>
          <a:p>
            <a:r>
              <a:rPr lang="ru-RU" dirty="0"/>
              <a:t>«Подбери пару»</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455</Words>
  <Application>Microsoft Office PowerPoint</Application>
  <PresentationFormat>Экран (4:3)</PresentationFormat>
  <Paragraphs>73</Paragraphs>
  <Slides>16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16</vt:i4>
      </vt:variant>
    </vt:vector>
  </HeadingPairs>
  <TitlesOfParts>
    <vt:vector size="19" baseType="lpstr">
      <vt:lpstr>Arial</vt:lpstr>
      <vt:lpstr>Calibri</vt:lpstr>
      <vt:lpstr>Тема Office</vt:lpstr>
      <vt:lpstr>ПРЕЗЕНТАЦИЯ ПРОЕКТА «Огород на окне»</vt:lpstr>
      <vt:lpstr>Паспорт проекта</vt:lpstr>
      <vt:lpstr>Проблема</vt:lpstr>
      <vt:lpstr>Цель </vt:lpstr>
      <vt:lpstr> Задачи: </vt:lpstr>
      <vt:lpstr>Этапы работы над проектом: </vt:lpstr>
      <vt:lpstr>Ожидаемый результат: </vt:lpstr>
      <vt:lpstr>Презентация PowerPoint</vt:lpstr>
      <vt:lpstr>Дидактические игры</vt:lpstr>
      <vt:lpstr>Продуктивная деятельность</vt:lpstr>
      <vt:lpstr>Пальчиковые игры</vt:lpstr>
      <vt:lpstr>Работа с родителями</vt:lpstr>
      <vt:lpstr> По реализации проекта были получены следующие результаты: </vt:lpstr>
      <vt:lpstr> Родители. </vt:lpstr>
      <vt:lpstr> Педагоги. </vt:lpstr>
      <vt:lpstr> Выводы: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Николай</dc:creator>
  <cp:lastModifiedBy>NV Gr.4</cp:lastModifiedBy>
  <cp:revision>63</cp:revision>
  <dcterms:created xsi:type="dcterms:W3CDTF">2022-03-15T08:57:05Z</dcterms:created>
  <dcterms:modified xsi:type="dcterms:W3CDTF">2023-03-01T05:05:45Z</dcterms:modified>
</cp:coreProperties>
</file>