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60" r:id="rId4"/>
    <p:sldId id="264" r:id="rId5"/>
    <p:sldId id="265" r:id="rId6"/>
    <p:sldId id="261" r:id="rId7"/>
    <p:sldId id="262" r:id="rId8"/>
    <p:sldId id="263" r:id="rId9"/>
    <p:sldId id="266" r:id="rId10"/>
  </p:sldIdLst>
  <p:sldSz cx="9144000" cy="6858000" type="screen4x3"/>
  <p:notesSz cx="6858000" cy="9144000"/>
  <p:defaultTextStyle>
    <a:defPPr>
      <a:defRPr lang="ru-RU"/>
    </a:defPPr>
    <a:lvl1pPr marL="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4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2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s51.radikal.ru/i133/1105/e1/da7de65c9e67.png"/>
          <p:cNvPicPr>
            <a:picLocks noChangeAspect="1" noChangeArrowheads="1"/>
          </p:cNvPicPr>
          <p:nvPr/>
        </p:nvPicPr>
        <p:blipFill>
          <a:blip r:embed="rId2" cstate="print"/>
          <a:srcRect l="2206" t="2581" r="3989"/>
          <a:stretch>
            <a:fillRect/>
          </a:stretch>
        </p:blipFill>
        <p:spPr bwMode="auto">
          <a:xfrm>
            <a:off x="-1" y="0"/>
            <a:ext cx="9264259" cy="659735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2130425"/>
            <a:ext cx="5328592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109A-9087-49F2-8922-81BD5B71DE5B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261F-E571-4E2C-A9E3-32D4C29441A7}" type="slidenum">
              <a:rPr lang="ru-RU" smtClean="0"/>
              <a:t>‹#›</a:t>
            </a:fld>
            <a:endParaRPr lang="ru-RU"/>
          </a:p>
        </p:txBody>
      </p:sp>
      <p:pic>
        <p:nvPicPr>
          <p:cNvPr id="1026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9702803">
            <a:off x="288256" y="2402532"/>
            <a:ext cx="1456929" cy="1512168"/>
          </a:xfrm>
          <a:prstGeom prst="rect">
            <a:avLst/>
          </a:prstGeom>
          <a:noFill/>
        </p:spPr>
      </p:pic>
      <p:pic>
        <p:nvPicPr>
          <p:cNvPr id="10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140319" flipH="1">
            <a:off x="598310" y="1559127"/>
            <a:ext cx="1594163" cy="151216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2" cstate="print">
            <a:lum bright="-20000" contrast="10000"/>
          </a:blip>
          <a:srcRect/>
          <a:stretch>
            <a:fillRect/>
          </a:stretch>
        </p:blipFill>
        <p:spPr bwMode="auto">
          <a:xfrm rot="1140319" flipH="1">
            <a:off x="7849048" y="418008"/>
            <a:ext cx="1148825" cy="1089736"/>
          </a:xfrm>
          <a:prstGeom prst="rect">
            <a:avLst/>
          </a:prstGeom>
          <a:noFill/>
        </p:spPr>
      </p:pic>
      <p:pic>
        <p:nvPicPr>
          <p:cNvPr id="11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9702803">
            <a:off x="7700013" y="1181508"/>
            <a:ext cx="1084712" cy="1125838"/>
          </a:xfrm>
          <a:prstGeom prst="rect">
            <a:avLst/>
          </a:prstGeom>
          <a:noFill/>
        </p:spPr>
      </p:pic>
      <p:pic>
        <p:nvPicPr>
          <p:cNvPr id="9" name="Picture 2" descr="http://s51.radikal.ru/i133/1105/e1/da7de65c9e67.png"/>
          <p:cNvPicPr>
            <a:picLocks noChangeAspect="1" noChangeArrowheads="1"/>
          </p:cNvPicPr>
          <p:nvPr/>
        </p:nvPicPr>
        <p:blipFill>
          <a:blip r:embed="rId4" cstate="print"/>
          <a:srcRect l="2206" t="23961" r="74832"/>
          <a:stretch>
            <a:fillRect/>
          </a:stretch>
        </p:blipFill>
        <p:spPr bwMode="auto">
          <a:xfrm>
            <a:off x="0" y="0"/>
            <a:ext cx="1750743" cy="45811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274638"/>
            <a:ext cx="5544616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109A-9087-49F2-8922-81BD5B71DE5B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261F-E571-4E2C-A9E3-32D4C29441A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s51.radikal.ru/i133/1105/e1/da7de65c9e67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2206" t="17063" r="3989"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  <a:latin typeface="Monotype Corsiva" pitchFamily="66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109A-9087-49F2-8922-81BD5B71DE5B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261F-E571-4E2C-A9E3-32D4C29441A7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9702803">
            <a:off x="107729" y="1682452"/>
            <a:ext cx="1456929" cy="1512168"/>
          </a:xfrm>
          <a:prstGeom prst="rect">
            <a:avLst/>
          </a:prstGeom>
          <a:noFill/>
        </p:spPr>
      </p:pic>
      <p:pic>
        <p:nvPicPr>
          <p:cNvPr id="9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140319" flipH="1">
            <a:off x="526302" y="767040"/>
            <a:ext cx="1594163" cy="151216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s51.radikal.ru/i133/1105/e1/da7de65c9e67.png"/>
          <p:cNvPicPr>
            <a:picLocks noChangeAspect="1" noChangeArrowheads="1"/>
          </p:cNvPicPr>
          <p:nvPr/>
        </p:nvPicPr>
        <p:blipFill>
          <a:blip r:embed="rId2" cstate="print"/>
          <a:srcRect l="72476" t="23855" r="3989"/>
          <a:stretch>
            <a:fillRect/>
          </a:stretch>
        </p:blipFill>
        <p:spPr bwMode="auto">
          <a:xfrm>
            <a:off x="7109676" y="0"/>
            <a:ext cx="2034323" cy="530120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109A-9087-49F2-8922-81BD5B71DE5B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261F-E571-4E2C-A9E3-32D4C29441A7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140319" flipH="1">
            <a:off x="363648" y="4767883"/>
            <a:ext cx="1148825" cy="1089736"/>
          </a:xfrm>
          <a:prstGeom prst="rect">
            <a:avLst/>
          </a:prstGeom>
          <a:noFill/>
        </p:spPr>
      </p:pic>
      <p:pic>
        <p:nvPicPr>
          <p:cNvPr id="10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4" cstate="print">
            <a:lum bright="-20000" contrast="10000"/>
          </a:blip>
          <a:srcRect/>
          <a:stretch>
            <a:fillRect/>
          </a:stretch>
        </p:blipFill>
        <p:spPr bwMode="auto">
          <a:xfrm rot="19702803">
            <a:off x="214613" y="5531383"/>
            <a:ext cx="1084712" cy="11258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s51.radikal.ru/i133/1105/e1/da7de65c9e67.png"/>
          <p:cNvPicPr>
            <a:picLocks noChangeAspect="1" noChangeArrowheads="1"/>
          </p:cNvPicPr>
          <p:nvPr/>
        </p:nvPicPr>
        <p:blipFill>
          <a:blip r:embed="rId2" cstate="print"/>
          <a:srcRect l="72476" t="23855" r="3989"/>
          <a:stretch>
            <a:fillRect/>
          </a:stretch>
        </p:blipFill>
        <p:spPr bwMode="auto">
          <a:xfrm>
            <a:off x="6588225" y="0"/>
            <a:ext cx="2555776" cy="393305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63508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109A-9087-49F2-8922-81BD5B71DE5B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261F-E571-4E2C-A9E3-32D4C29441A7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140319" flipH="1">
            <a:off x="363648" y="4767883"/>
            <a:ext cx="1148825" cy="1089736"/>
          </a:xfrm>
          <a:prstGeom prst="rect">
            <a:avLst/>
          </a:prstGeom>
          <a:noFill/>
        </p:spPr>
      </p:pic>
      <p:pic>
        <p:nvPicPr>
          <p:cNvPr id="12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4" cstate="print">
            <a:lum bright="-20000" contrast="10000"/>
          </a:blip>
          <a:srcRect/>
          <a:stretch>
            <a:fillRect/>
          </a:stretch>
        </p:blipFill>
        <p:spPr bwMode="auto">
          <a:xfrm rot="19702803">
            <a:off x="214613" y="5531383"/>
            <a:ext cx="1084712" cy="11258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s51.radikal.ru/i133/1105/e1/da7de65c9e67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4048" t="17063" r="27252"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908720"/>
            <a:ext cx="6429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109A-9087-49F2-8922-81BD5B71DE5B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261F-E571-4E2C-A9E3-32D4C29441A7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140319" flipH="1">
            <a:off x="363648" y="1858167"/>
            <a:ext cx="1148825" cy="1089736"/>
          </a:xfrm>
          <a:prstGeom prst="rect">
            <a:avLst/>
          </a:prstGeom>
          <a:noFill/>
        </p:spPr>
      </p:pic>
      <p:pic>
        <p:nvPicPr>
          <p:cNvPr id="8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4" cstate="print">
            <a:lum bright="-20000" contrast="10000"/>
          </a:blip>
          <a:srcRect/>
          <a:stretch>
            <a:fillRect/>
          </a:stretch>
        </p:blipFill>
        <p:spPr bwMode="auto">
          <a:xfrm rot="19702803">
            <a:off x="214613" y="2621667"/>
            <a:ext cx="1084712" cy="11258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109A-9087-49F2-8922-81BD5B71DE5B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4261F-E571-4E2C-A9E3-32D4C29441A7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Picture 2" descr="http://s51.radikal.ru/i133/1105/e1/da7de65c9e67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37289" t="17063" r="3989"/>
          <a:stretch>
            <a:fillRect/>
          </a:stretch>
        </p:blipFill>
        <p:spPr bwMode="auto">
          <a:xfrm>
            <a:off x="0" y="0"/>
            <a:ext cx="9144000" cy="6597352"/>
          </a:xfrm>
          <a:prstGeom prst="rect">
            <a:avLst/>
          </a:prstGeom>
          <a:noFill/>
        </p:spPr>
      </p:pic>
      <p:pic>
        <p:nvPicPr>
          <p:cNvPr id="6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3" cstate="print">
            <a:lum bright="-20000" contrast="10000"/>
          </a:blip>
          <a:srcRect/>
          <a:stretch>
            <a:fillRect/>
          </a:stretch>
        </p:blipFill>
        <p:spPr bwMode="auto">
          <a:xfrm rot="1140319" flipH="1">
            <a:off x="7527936" y="2002184"/>
            <a:ext cx="1148825" cy="1089736"/>
          </a:xfrm>
          <a:prstGeom prst="rect">
            <a:avLst/>
          </a:prstGeom>
          <a:noFill/>
        </p:spPr>
      </p:pic>
      <p:pic>
        <p:nvPicPr>
          <p:cNvPr id="7" name="Picture 2" descr="C:\Users\User\Desktop\театральнве\театральные маски\маска с пером.png"/>
          <p:cNvPicPr>
            <a:picLocks noChangeAspect="1" noChangeArrowheads="1"/>
          </p:cNvPicPr>
          <p:nvPr/>
        </p:nvPicPr>
        <p:blipFill>
          <a:blip r:embed="rId4" cstate="print">
            <a:lum bright="-20000" contrast="10000"/>
          </a:blip>
          <a:srcRect/>
          <a:stretch>
            <a:fillRect/>
          </a:stretch>
        </p:blipFill>
        <p:spPr bwMode="auto">
          <a:xfrm rot="19702803">
            <a:off x="7378901" y="2765684"/>
            <a:ext cx="1084712" cy="112583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2109A-9087-49F2-8922-81BD5B71DE5B}" type="datetimeFigureOut">
              <a:rPr lang="ru-RU" smtClean="0"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4261F-E571-4E2C-A9E3-32D4C29441A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6000" b="1" kern="1200">
          <a:solidFill>
            <a:srgbClr val="60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Monotype Corsiva" pitchFamily="66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1484784"/>
            <a:ext cx="5544616" cy="1470025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Franklin Gothic Demi" panose="020B0703020102020204" pitchFamily="34" charset="0"/>
              </a:rPr>
              <a:t>ТЕАТРАЛИЗОВАННЫЕ  ИГРЫ</a:t>
            </a:r>
            <a:endParaRPr lang="ru-RU" sz="40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Franklin Gothic Demi" panose="020B0703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852936"/>
            <a:ext cx="6400800" cy="1752600"/>
          </a:xfrm>
        </p:spPr>
        <p:txBody>
          <a:bodyPr>
            <a:noAutofit/>
          </a:bodyPr>
          <a:lstStyle/>
          <a:p>
            <a:r>
              <a:rPr lang="ru-RU" sz="4800" b="1" i="1" dirty="0">
                <a:solidFill>
                  <a:srgbClr val="FF0066"/>
                </a:solidFill>
                <a:effectLst/>
              </a:rPr>
              <a:t>как средство формирования речи детей дошкольного возраста</a:t>
            </a:r>
            <a:endParaRPr lang="ru-RU" sz="4800" i="1" dirty="0">
              <a:solidFill>
                <a:srgbClr val="FF0066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4088" y="5445224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воспитатель 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М.П. Шик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639"/>
            <a:ext cx="5976664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>Дошкольный </a:t>
            </a:r>
            <a:r>
              <a:rPr lang="ru-RU" dirty="0" smtClean="0">
                <a:effectLst/>
              </a:rPr>
              <a:t>возраст-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9634" y="1124744"/>
            <a:ext cx="6408712" cy="2376264"/>
          </a:xfrm>
        </p:spPr>
        <p:txBody>
          <a:bodyPr>
            <a:normAutofit lnSpcReduction="10000"/>
          </a:bodyPr>
          <a:lstStyle/>
          <a:p>
            <a:pPr algn="ctr"/>
            <a:endParaRPr lang="ru-RU" dirty="0" smtClean="0">
              <a:latin typeface="Franklin Gothic Demi" panose="020B0703020102020204" pitchFamily="34" charset="0"/>
            </a:endParaRPr>
          </a:p>
          <a:p>
            <a:pPr marL="0" indent="0" algn="ctr">
              <a:buNone/>
            </a:pPr>
            <a:r>
              <a:rPr lang="ru-RU" sz="3000" b="1" i="1" dirty="0">
                <a:latin typeface="Constantia" panose="02030602050306030303" pitchFamily="18" charset="0"/>
              </a:rPr>
              <a:t>Важный </a:t>
            </a:r>
            <a:r>
              <a:rPr lang="ru-RU" sz="3000" b="1" i="1" dirty="0">
                <a:latin typeface="Constantia" panose="02030602050306030303" pitchFamily="18" charset="0"/>
              </a:rPr>
              <a:t>период развития человека, становление личности со своим внутренним мировоззрением. </a:t>
            </a:r>
            <a:endParaRPr lang="ru-RU" sz="3000" b="1" i="1" dirty="0">
              <a:latin typeface="Constantia" panose="0203060205030603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501008"/>
            <a:ext cx="5832648" cy="28803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82F49B7-A91F-409B-98CC-D50E27690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980728"/>
            <a:ext cx="7488832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8005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1066335"/>
            <a:ext cx="55446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Игровая деятельность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1619672" y="2348880"/>
            <a:ext cx="1512168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>
            <a:stCxn id="2" idx="2"/>
          </p:cNvCxnSpPr>
          <p:nvPr/>
        </p:nvCxnSpPr>
        <p:spPr>
          <a:xfrm>
            <a:off x="4103948" y="2512885"/>
            <a:ext cx="0" cy="12761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580112" y="2348880"/>
            <a:ext cx="1008112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4492" y="3765167"/>
            <a:ext cx="1980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Слуховое внимание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99792" y="3789040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Фонематическое восприятие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84168" y="3798703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 словарь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24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6516216" cy="475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70814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429000"/>
            <a:ext cx="4362231" cy="31683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4104456" cy="37444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62582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2413"/>
            <a:ext cx="4789040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284984"/>
            <a:ext cx="4572000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9164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504" y="1295369"/>
            <a:ext cx="5184576" cy="475252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21027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4817" y="1556792"/>
            <a:ext cx="6408712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Спасибо за внимание!</a:t>
            </a:r>
            <a:endParaRPr lang="ru-RU" sz="8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56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атраль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Театральная жёлтый фон</Template>
  <TotalTime>285</TotalTime>
  <Words>40</Words>
  <Application>Microsoft Office PowerPoint</Application>
  <PresentationFormat>Экран (4:3)</PresentationFormat>
  <Paragraphs>12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театральная</vt:lpstr>
      <vt:lpstr>ТЕАТРАЛИЗОВАННЫЕ  ИГРЫ</vt:lpstr>
      <vt:lpstr>Дошкольный возраст-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Марина Шик</cp:lastModifiedBy>
  <cp:revision>11</cp:revision>
  <dcterms:created xsi:type="dcterms:W3CDTF">2014-04-17T14:13:18Z</dcterms:created>
  <dcterms:modified xsi:type="dcterms:W3CDTF">2018-12-12T16:34:06Z</dcterms:modified>
</cp:coreProperties>
</file>