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94" autoAdjust="0"/>
    <p:restoredTop sz="86462" autoAdjust="0"/>
  </p:normalViewPr>
  <p:slideViewPr>
    <p:cSldViewPr>
      <p:cViewPr varScale="1">
        <p:scale>
          <a:sx n="62" d="100"/>
          <a:sy n="62" d="100"/>
        </p:scale>
        <p:origin x="152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3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EAF463A-BC7C-46EE-9F1E-7F377CCA4891}" type="datetimeFigureOut">
              <a:rPr lang="en-US" smtClean="0"/>
              <a:pPr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1" y="0"/>
            <a:ext cx="9898428" cy="68773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" y="825931"/>
            <a:ext cx="8001000" cy="2514600"/>
          </a:xfrm>
        </p:spPr>
        <p:txBody>
          <a:bodyPr/>
          <a:lstStyle/>
          <a:p>
            <a:r>
              <a:rPr lang="ru-RU" sz="4800" b="1" i="1" dirty="0" smtClean="0">
                <a:solidFill>
                  <a:srgbClr val="FF0000"/>
                </a:solidFill>
                <a:latin typeface="Monotype Corsiva" pitchFamily="66" charset="0"/>
              </a:rPr>
              <a:t>Презентация для воспитателей </a:t>
            </a:r>
            <a:br>
              <a:rPr lang="ru-RU" sz="4800" b="1" i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800" b="1" i="1" dirty="0" smtClean="0">
                <a:solidFill>
                  <a:srgbClr val="FF0000"/>
                </a:solidFill>
                <a:latin typeface="Monotype Corsiva" pitchFamily="66" charset="0"/>
              </a:rPr>
              <a:t>на тему:</a:t>
            </a:r>
            <a:r>
              <a:rPr lang="ru-RU" sz="4000" b="1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4000" b="1" i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ВИДЫ  НЕТРАДИЦИОННЫХ</a:t>
            </a:r>
            <a:br>
              <a:rPr lang="ru-RU" sz="36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ТЕХНИК  РИСОВАНИЯ» </a:t>
            </a:r>
            <a:endParaRPr lang="ru-RU" sz="36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5067300"/>
            <a:ext cx="4953000" cy="2057400"/>
          </a:xfrm>
        </p:spPr>
        <p:txBody>
          <a:bodyPr/>
          <a:lstStyle/>
          <a:p>
            <a:pPr algn="r">
              <a:lnSpc>
                <a:spcPct val="50000"/>
              </a:lnSpc>
            </a:pP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 СЗД</a:t>
            </a:r>
          </a:p>
          <a:p>
            <a:pPr algn="r">
              <a:lnSpc>
                <a:spcPct val="50000"/>
              </a:lnSpc>
            </a:pPr>
            <a:r>
              <a:rPr lang="ru-R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Аккузина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М.Г 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3582369"/>
            <a:ext cx="3429000" cy="228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4686300"/>
            <a:ext cx="2895600" cy="2171700"/>
          </a:xfrm>
          <a:prstGeom prst="rect">
            <a:avLst/>
          </a:prstGeom>
        </p:spPr>
      </p:pic>
    </p:spTree>
  </p:cSld>
  <p:clrMapOvr>
    <a:masterClrMapping/>
  </p:clrMapOvr>
  <p:transition advTm="2044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7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4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43" tmFilter="0, 0; 0.125,0.2665; 0.25,0.4; 0.375,0.465; 0.5,0.5;  0.625,0.535; 0.75,0.6; 0.875,0.7335; 1,1">
                                          <p:stCondLst>
                                            <p:cond delay="174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71" tmFilter="0, 0; 0.125,0.2665; 0.25,0.4; 0.375,0.465; 0.5,0.5;  0.625,0.535; 0.75,0.6; 0.875,0.7335; 1,1">
                                          <p:stCondLst>
                                            <p:cond delay="34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31" tmFilter="0, 0; 0.125,0.2665; 0.25,0.4; 0.375,0.465; 0.5,0.5;  0.625,0.535; 0.75,0.6; 0.875,0.7335; 1,1">
                                          <p:stCondLst>
                                            <p:cond delay="434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68">
                                          <p:stCondLst>
                                            <p:cond delay="170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436" decel="50000">
                                          <p:stCondLst>
                                            <p:cond delay="17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8">
                                          <p:stCondLst>
                                            <p:cond delay="34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436" decel="50000">
                                          <p:stCondLst>
                                            <p:cond delay="35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68">
                                          <p:stCondLst>
                                            <p:cond delay="43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436" decel="50000">
                                          <p:stCondLst>
                                            <p:cond delay="43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68">
                                          <p:stCondLst>
                                            <p:cond delay="47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436" decel="50000">
                                          <p:stCondLst>
                                            <p:cond delay="48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7886700" cy="23622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Ниткография</a:t>
            </a:r>
            <a:r>
              <a:rPr lang="ru-RU" sz="2400" dirty="0" smtClean="0">
                <a:solidFill>
                  <a:srgbClr val="C00000"/>
                </a:solidFill>
              </a:rPr>
              <a:t> 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интересная техника рисования нитями. В этой технике линии образуются после приклеивания нитей. На основу наноситься клей и выбранное изображение шаг за шагом заполняется слоями ниточек. </a:t>
            </a:r>
            <a:r>
              <a:rPr lang="ru-RU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5123" name="Picture 3" descr="G:\картинки\5787ba05f0645efbf9cbc34186fa6238.jpg.jpg"/>
          <p:cNvPicPr>
            <a:picLocks noChangeAspect="1" noChangeArrowheads="1"/>
          </p:cNvPicPr>
          <p:nvPr/>
        </p:nvPicPr>
        <p:blipFill>
          <a:blip r:embed="rId5"/>
          <a:srcRect l="9836" t="13637" r="3279" b="4545"/>
          <a:stretch>
            <a:fillRect/>
          </a:stretch>
        </p:blipFill>
        <p:spPr bwMode="auto">
          <a:xfrm>
            <a:off x="4828798" y="2783116"/>
            <a:ext cx="4292600" cy="29718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6" name="Ниткографи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057" y="2667000"/>
            <a:ext cx="4984857" cy="3204033"/>
          </a:xfrm>
          <a:prstGeom prst="rect">
            <a:avLst/>
          </a:prstGeom>
        </p:spPr>
      </p:pic>
    </p:spTree>
  </p:cSld>
  <p:clrMapOvr>
    <a:masterClrMapping/>
  </p:clrMapOvr>
  <p:transition advTm="5725"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70103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85800"/>
            <a:ext cx="7886700" cy="1905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Граттаж</a:t>
            </a:r>
            <a:r>
              <a:rPr lang="ru-RU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solidFill>
                  <a:srgbClr val="C00000"/>
                </a:solidFill>
              </a:rPr>
              <a:t> —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выполнения рисунка путём процарапывания пером или острым инструментом бумаги или картона, залитых тушью. Другое название техники — воскография.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G:\картинки\gratag5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l="3846" t="4161" r="3846" b="4291"/>
          <a:stretch>
            <a:fillRect/>
          </a:stretch>
        </p:blipFill>
        <p:spPr bwMode="auto">
          <a:xfrm>
            <a:off x="381000" y="2590800"/>
            <a:ext cx="4038600" cy="30480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4" name="Граттаж для детей - пошаговая инструкци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8661" y="3738562"/>
            <a:ext cx="5130800" cy="2886075"/>
          </a:xfrm>
          <a:prstGeom prst="rect">
            <a:avLst/>
          </a:prstGeom>
        </p:spPr>
      </p:pic>
    </p:spTree>
  </p:cSld>
  <p:clrMapOvr>
    <a:masterClrMapping/>
  </p:clrMapOvr>
  <p:transition advTm="591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33400"/>
            <a:ext cx="7886700" cy="23622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itchFamily="18" charset="0"/>
              </a:rPr>
              <a:t>Кляксография</a:t>
            </a:r>
            <a:r>
              <a:rPr lang="ru-RU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rgbClr val="C00000"/>
                </a:solidFill>
              </a:rPr>
              <a:t>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разновидность графической техники, основанная на преобразовании пятен-клякс в нужные реальные или фантастические образы. 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 в этой технике исполняется: тушью, чернилами, акварелью, гуашью.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7170" name="Picture 2" descr="G:\картинки\images (99)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42900" y="2504591"/>
            <a:ext cx="3962400" cy="28194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  <p:pic>
        <p:nvPicPr>
          <p:cNvPr id="7171" name="Picture 3" descr="G:\картинки\228759392.342340873.jpeg"/>
          <p:cNvPicPr>
            <a:picLocks noChangeAspect="1" noChangeArrowheads="1"/>
          </p:cNvPicPr>
          <p:nvPr/>
        </p:nvPicPr>
        <p:blipFill>
          <a:blip r:embed="rId6"/>
          <a:srcRect l="8750" t="10000" r="5000" b="10000"/>
          <a:stretch>
            <a:fillRect/>
          </a:stretch>
        </p:blipFill>
        <p:spPr bwMode="auto">
          <a:xfrm>
            <a:off x="1828800" y="3843095"/>
            <a:ext cx="4038600" cy="28194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4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91050" y="2374339"/>
            <a:ext cx="4527119" cy="2546504"/>
          </a:xfrm>
          <a:prstGeom prst="rect">
            <a:avLst/>
          </a:prstGeom>
        </p:spPr>
      </p:pic>
    </p:spTree>
  </p:cSld>
  <p:clrMapOvr>
    <a:masterClrMapping/>
  </p:clrMapOvr>
  <p:transition advTm="5585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85800"/>
            <a:ext cx="7886700" cy="19812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Пальчиковая живопись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раннему развитию творческих способностей.Не важно что он нарисовал и как он нарисовал, важно то с каким удовольствием он это делает. 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285" y="2424084"/>
            <a:ext cx="4171951" cy="312896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5" y="2440874"/>
            <a:ext cx="4279006" cy="3209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1939" y="4939368"/>
            <a:ext cx="1313415" cy="17501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0700" y="4942246"/>
            <a:ext cx="1327954" cy="1769499"/>
          </a:xfrm>
          <a:prstGeom prst="rect">
            <a:avLst/>
          </a:prstGeom>
        </p:spPr>
      </p:pic>
    </p:spTree>
  </p:cSld>
  <p:clrMapOvr>
    <a:masterClrMapping/>
  </p:clrMapOvr>
  <p:transition advTm="5539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38200"/>
            <a:ext cx="7886700" cy="9906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Оттиск печатками из овощей и фруктов-ребёнок 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штамп)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прижимает печатку к штемпельной подушечке с краской и наносит оттиск на бумагу. Для получения другого цвета меняется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меняется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мисочка,и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печатка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0" y="2419350"/>
            <a:ext cx="4180106" cy="3162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2466974"/>
            <a:ext cx="4328775" cy="3124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37" y="4305300"/>
            <a:ext cx="1914525" cy="2552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52" y="4374408"/>
            <a:ext cx="1792951" cy="2390601"/>
          </a:xfrm>
          <a:prstGeom prst="rect">
            <a:avLst/>
          </a:prstGeom>
        </p:spPr>
      </p:pic>
    </p:spTree>
  </p:cSld>
  <p:clrMapOvr>
    <a:masterClrMapping/>
  </p:clrMapOvr>
  <p:transition advTm="527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09600"/>
            <a:ext cx="7886700" cy="17526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itchFamily="18" charset="0"/>
              </a:rPr>
              <a:t>Монотипия</a:t>
            </a:r>
            <a:r>
              <a:rPr lang="ru-RU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rgbClr val="C00000"/>
                </a:solidFill>
              </a:rPr>
              <a:t>- </a:t>
            </a:r>
            <a:r>
              <a:rPr lang="ru-RU" sz="2400" dirty="0" smtClean="0"/>
              <a:t>это графическая техника. Рисунок наносится сначала на ровную и гладкую поверхность, а потом он отпечатывается на другую поверхность.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9218" name="Picture 2" descr="G:\картинки\3231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28601" y="2286001"/>
            <a:ext cx="4191000" cy="3276600"/>
          </a:xfrm>
          <a:prstGeom prst="rect">
            <a:avLst/>
          </a:prstGeom>
          <a:noFill/>
        </p:spPr>
      </p:pic>
      <p:pic>
        <p:nvPicPr>
          <p:cNvPr id="4" name="Монотипия для детей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5837" y="2705100"/>
            <a:ext cx="4334935" cy="2438401"/>
          </a:xfrm>
          <a:prstGeom prst="rect">
            <a:avLst/>
          </a:prstGeom>
        </p:spPr>
      </p:pic>
    </p:spTree>
  </p:cSld>
  <p:clrMapOvr>
    <a:masterClrMapping/>
  </p:clrMapOvr>
  <p:transition advTm="5398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7867650" cy="13716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Проведение творческой художественной деятельности с использованием нетрадиционных техник:</a:t>
            </a:r>
            <a:r>
              <a:rPr lang="ru-RU" sz="2400" b="1" dirty="0" smtClean="0">
                <a:solidFill>
                  <a:srgbClr val="00B050"/>
                </a:solidFill>
              </a:rPr>
              <a:t/>
            </a:r>
            <a:br>
              <a:rPr lang="ru-RU" sz="2400" b="1" dirty="0" smtClean="0">
                <a:solidFill>
                  <a:srgbClr val="00B050"/>
                </a:solidFill>
              </a:rPr>
            </a:b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6371" y="838200"/>
            <a:ext cx="8477250" cy="4652963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снятию детских страхов;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•Развивает уверенность в своих силах;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•Развивает пространственное мышление;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•Развивает в детях свободно выражать свой замысел;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•Побуждает детей к творческим поискам и решениям;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•Развивает умение детей действовать  с разнообразным материалом;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•Развивает чувство композиции, ритма,  колорита, чувство фактурности и объёмности;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•Развивает мелкую моторику рук;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•Развивает творческие способности, воображение и  полёт фантазии;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•Во время деятельности дети получают эстетическое удовольствие.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10639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871" y="533400"/>
            <a:ext cx="7772400" cy="3352800"/>
          </a:xfrm>
        </p:spPr>
        <p:txBody>
          <a:bodyPr/>
          <a:lstStyle/>
          <a:p>
            <a: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</a:rPr>
              <a:t>СПАСИБО </a:t>
            </a:r>
            <a:b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</a:rPr>
              <a:t>ЗА</a:t>
            </a:r>
            <a:b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</a:rPr>
              <a:t>ВНИМАНИЕ!</a:t>
            </a:r>
            <a:endParaRPr lang="ru-RU" sz="7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371600"/>
            <a:ext cx="7886700" cy="1600200"/>
          </a:xfrm>
        </p:spPr>
        <p:txBody>
          <a:bodyPr/>
          <a:lstStyle/>
          <a:p>
            <a:r>
              <a:rPr lang="ru-RU" sz="2400" b="1" u="sng" dirty="0" smtClean="0">
                <a:solidFill>
                  <a:srgbClr val="C00000"/>
                </a:solidFill>
              </a:rPr>
              <a:t/>
            </a:r>
            <a:br>
              <a:rPr lang="ru-RU" sz="2400" b="1" u="sng" dirty="0" smtClean="0">
                <a:solidFill>
                  <a:srgbClr val="C00000"/>
                </a:solidFill>
              </a:rPr>
            </a:br>
            <a:r>
              <a:rPr lang="ru-RU" sz="2400" b="1" u="sng" dirty="0" smtClean="0">
                <a:solidFill>
                  <a:srgbClr val="C00000"/>
                </a:solidFill>
              </a:rPr>
              <a:t/>
            </a:r>
            <a:br>
              <a:rPr lang="ru-RU" sz="2400" b="1" u="sng" dirty="0" smtClean="0">
                <a:solidFill>
                  <a:srgbClr val="C00000"/>
                </a:solidFill>
              </a:rPr>
            </a:br>
            <a:r>
              <a:rPr lang="ru-RU" sz="2400" b="1" u="sng" dirty="0" smtClean="0">
                <a:solidFill>
                  <a:srgbClr val="C00000"/>
                </a:solidFill>
              </a:rPr>
              <a:t/>
            </a:r>
            <a:br>
              <a:rPr lang="ru-RU" sz="2400" b="1" u="sng" dirty="0" smtClean="0">
                <a:solidFill>
                  <a:srgbClr val="C00000"/>
                </a:solidFill>
              </a:rPr>
            </a:br>
            <a:r>
              <a:rPr lang="ru-RU" sz="2400" b="1" u="sng" dirty="0" smtClean="0">
                <a:solidFill>
                  <a:srgbClr val="C00000"/>
                </a:solidFill>
              </a:rPr>
              <a:t/>
            </a:r>
            <a:br>
              <a:rPr lang="ru-RU" sz="2400" b="1" u="sng" dirty="0" smtClean="0">
                <a:solidFill>
                  <a:srgbClr val="C00000"/>
                </a:solidFill>
              </a:rPr>
            </a:br>
            <a:r>
              <a:rPr lang="ru-RU" sz="2400" b="1" u="sng" dirty="0" smtClean="0">
                <a:solidFill>
                  <a:srgbClr val="C00000"/>
                </a:solidFill>
              </a:rPr>
              <a:t/>
            </a:r>
            <a:br>
              <a:rPr lang="ru-RU" sz="2400" b="1" u="sng" dirty="0" smtClean="0">
                <a:solidFill>
                  <a:srgbClr val="C00000"/>
                </a:solidFill>
              </a:rPr>
            </a:br>
            <a:r>
              <a:rPr lang="ru-RU" sz="2400" b="1" u="sng" dirty="0" smtClean="0">
                <a:solidFill>
                  <a:srgbClr val="C00000"/>
                </a:solidFill>
              </a:rPr>
              <a:t/>
            </a:r>
            <a:br>
              <a:rPr lang="ru-RU" sz="2400" b="1" u="sng" dirty="0" smtClean="0">
                <a:solidFill>
                  <a:srgbClr val="C00000"/>
                </a:solidFill>
              </a:rPr>
            </a:br>
            <a:r>
              <a:rPr lang="ru-RU" sz="2400" b="1" u="sng" dirty="0" smtClean="0">
                <a:solidFill>
                  <a:srgbClr val="C00000"/>
                </a:solidFill>
              </a:rPr>
              <a:t/>
            </a:r>
            <a:br>
              <a:rPr lang="ru-RU" sz="2400" b="1" u="sng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Дети должны жить в мире красоты, игры, сказки, музыки, рисунка, фантазии, творчества.                                                           				                     В.А.Сухомлинский</a:t>
            </a:r>
            <a:r>
              <a:rPr lang="ru-RU" sz="2800" i="1" u="sng" dirty="0" smtClean="0">
                <a:solidFill>
                  <a:srgbClr val="00B050"/>
                </a:solidFill>
              </a:rPr>
              <a:t/>
            </a:r>
            <a:br>
              <a:rPr lang="ru-RU" sz="2800" i="1" u="sng" dirty="0" smtClean="0">
                <a:solidFill>
                  <a:srgbClr val="00B050"/>
                </a:solidFill>
              </a:rPr>
            </a:br>
            <a:r>
              <a:rPr lang="ru-RU" sz="2400" b="1" u="sng" dirty="0" smtClean="0">
                <a:solidFill>
                  <a:srgbClr val="00B050"/>
                </a:solidFill>
              </a:rPr>
              <a:t/>
            </a:r>
            <a:br>
              <a:rPr lang="ru-RU" sz="2400" b="1" u="sng" dirty="0" smtClean="0">
                <a:solidFill>
                  <a:srgbClr val="00B050"/>
                </a:solidFill>
              </a:rPr>
            </a:br>
            <a:r>
              <a:rPr lang="ru-RU" sz="2400" b="1" u="sng" dirty="0" smtClean="0">
                <a:solidFill>
                  <a:srgbClr val="C00000"/>
                </a:solidFill>
              </a:rPr>
              <a:t/>
            </a:r>
            <a:br>
              <a:rPr lang="ru-RU" sz="2400" b="1" u="sng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Искусство заключается в том, чтобы найти в необыкновенном обыкновенное и обыкновенное в необыкновенном.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Дени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Дидро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1371600" y="4343400"/>
            <a:ext cx="4038600" cy="2271713"/>
          </a:xfrm>
          <a:prstGeom prst="rect">
            <a:avLst/>
          </a:prstGeom>
        </p:spPr>
      </p:pic>
    </p:spTree>
  </p:cSld>
  <p:clrMapOvr>
    <a:masterClrMapping/>
  </p:clrMapOvr>
  <p:transition advTm="9375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066800"/>
            <a:ext cx="7886700" cy="30480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Необычное всегда интересно!</a:t>
            </a:r>
            <a:r>
              <a:rPr lang="ru-RU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1219200"/>
            <a:ext cx="8534400" cy="5029200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важно с самых ранних лет приучить человека к прекрасному. А что может быть более наглядным примером для достижения красоты, чем изобразительное искусство? Но порой заинтересовать ребенка не так уж просто. Маленькие дети постоянно находятся в состоянии изучения окружающего мира. Они уже знают, что стул создан для того, чтобы сидеть, одеяло - чтобы укрываться, а кисточка - чтобы рисовать. Бесконечная череда «взрослых» правил и ни шага в сторону. Нетрадиционные техники рисования разрывают шаблоны обучения ребенка изобразительному искусству. </a:t>
            </a:r>
            <a:endParaRPr lang="ru-RU" sz="20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4674263"/>
            <a:ext cx="2971800" cy="2159198"/>
          </a:xfrm>
          <a:prstGeom prst="rect">
            <a:avLst/>
          </a:prstGeom>
        </p:spPr>
      </p:pic>
    </p:spTree>
  </p:cSld>
  <p:clrMapOvr>
    <a:masterClrMapping/>
  </p:clrMapOvr>
  <p:transition advTm="1014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90600"/>
            <a:ext cx="7886700" cy="700088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Чем привлекательна нетрадиционная техника рисования?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2057401"/>
            <a:ext cx="8763000" cy="4114800"/>
          </a:xfrm>
        </p:spPr>
        <p:txBody>
          <a:bodyPr/>
          <a:lstStyle/>
          <a:p>
            <a:pPr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 техники рисования привлекают детей своей спонтанностью и свободой. Здесь нет никаких правил, а главное - процесс. В ходе таких занятий развивается не только видение и понимание прекрасного, но и фантазия, ловкость, изобретательность и моторика. Нетрадиционные техники стимулируют положительную мотивацию, способствуют выражению индивидуальности ребенка. Комбинирование различных техник побуждает ребенка думать, самостоятельно выбирать подходящие приемы для создания уникальных и более выразительных произведений.</a:t>
            </a:r>
          </a:p>
        </p:txBody>
      </p:sp>
    </p:spTree>
  </p:cSld>
  <p:clrMapOvr>
    <a:masterClrMapping/>
  </p:clrMapOvr>
  <p:transition advTm="1020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76201"/>
            <a:ext cx="7829550" cy="1219199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Нетрадиционные способы рисования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1066800"/>
            <a:ext cx="7239000" cy="4648200"/>
          </a:xfrm>
        </p:spPr>
        <p:txBody>
          <a:bodyPr numCol="2"/>
          <a:lstStyle/>
          <a:p>
            <a:pPr algn="just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Набрызг                                                     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Рисование на манке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Рисование мятой бумагой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Ниткография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Рисование песком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Граттаж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Кляксография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Рисование ладошками и пальчиками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Рисование солью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Монотипия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Мраморная бумага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Фроттаж и т.д.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Оттиск печатками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000" t="4692" r="4167" b="12244"/>
          <a:stretch/>
        </p:blipFill>
        <p:spPr>
          <a:xfrm>
            <a:off x="4572000" y="5005560"/>
            <a:ext cx="3210086" cy="1820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686">
        <p:checker/>
      </p:transition>
    </mc:Choice>
    <mc:Fallback xmlns="">
      <p:transition spd="slow" advTm="10686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762000"/>
            <a:ext cx="7886700" cy="213360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2400" dirty="0" smtClean="0">
                <a:solidFill>
                  <a:srgbClr val="00FF00"/>
                </a:solidFill>
              </a:rPr>
              <a:t> </a:t>
            </a:r>
            <a:r>
              <a:rPr lang="ru-RU" sz="2400" b="1" dirty="0" smtClean="0"/>
              <a:t>— новый вид декоративно-прикладного искусства. Представляет собой создания лепных картин с изображением более или менее выпуклых, полуобъемных объектов на горизонтальной поверхности.</a:t>
            </a:r>
            <a:br>
              <a:rPr lang="ru-RU" sz="2400" b="1" dirty="0" smtClean="0"/>
            </a:br>
            <a:r>
              <a:rPr lang="ru-RU" sz="2400" b="1" dirty="0" smtClean="0"/>
              <a:t>Основной материал — пластилин.</a:t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1028" name="Picture 4" descr="G:\картинки\1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352800"/>
            <a:ext cx="3962400" cy="2819400"/>
          </a:xfrm>
          <a:prstGeom prst="rect">
            <a:avLst/>
          </a:prstGeom>
          <a:noFill/>
          <a:ln w="76200">
            <a:solidFill>
              <a:srgbClr val="FF6600"/>
            </a:solidFill>
          </a:ln>
        </p:spPr>
      </p:pic>
      <p:pic>
        <p:nvPicPr>
          <p:cNvPr id="4" name="videoplayback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43400" y="3305538"/>
            <a:ext cx="4876800" cy="2743201"/>
          </a:xfrm>
          <a:prstGeom prst="rect">
            <a:avLst/>
          </a:prstGeom>
        </p:spPr>
      </p:pic>
    </p:spTree>
  </p:cSld>
  <p:clrMapOvr>
    <a:masterClrMapping/>
  </p:clrMapOvr>
  <p:transition advTm="541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09600"/>
            <a:ext cx="7886700" cy="29718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Техника «набрызг»</a:t>
            </a:r>
            <a:r>
              <a:rPr lang="ru-RU" sz="2400" dirty="0" smtClean="0">
                <a:solidFill>
                  <a:srgbClr val="C00000"/>
                </a:solidFill>
              </a:rPr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заключается в разбрызгивании капель с помощью специального приспособления, которое в детском саду заменит зубная щетка или кисть. Зубной щеткой в руке набираем немного краски, а стекой (или кистью) проводим по поверхности щетки движениями по направлению к себе. Брызги летят на бумагу. Темы для рисования могут быть самые разнообразные.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img1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52400" y="3581400"/>
            <a:ext cx="2743200" cy="2438400"/>
          </a:xfrm>
          <a:ln w="57150">
            <a:solidFill>
              <a:srgbClr val="002060"/>
            </a:solidFill>
          </a:ln>
        </p:spPr>
      </p:pic>
      <p:pic>
        <p:nvPicPr>
          <p:cNvPr id="2050" name="Picture 2" descr="G:\картинки\6асм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33600" y="4267200"/>
            <a:ext cx="3124200" cy="2438400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</p:pic>
      <p:pic>
        <p:nvPicPr>
          <p:cNvPr id="5" name="videoplayback (4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19298" y="3352800"/>
            <a:ext cx="3911600" cy="2933700"/>
          </a:xfrm>
          <a:prstGeom prst="rect">
            <a:avLst/>
          </a:prstGeom>
        </p:spPr>
      </p:pic>
    </p:spTree>
  </p:cSld>
  <p:clrMapOvr>
    <a:masterClrMapping/>
  </p:clrMapOvr>
  <p:transition advClick="0" advTm="5148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85800"/>
            <a:ext cx="7886700" cy="21336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Манкография</a:t>
            </a:r>
            <a:r>
              <a:rPr lang="ru-RU" sz="2400" dirty="0" smtClean="0">
                <a:solidFill>
                  <a:srgbClr val="C00000"/>
                </a:solidFill>
              </a:rPr>
              <a:t> 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для детей любого возраста. Помимо обычного хаотичного рисования и свободной игры для ребенка можно еще рисовать цветочки, солнышко и лучики, тучки и дождик, домик и заборчик и т.д.Так же эту технику можно использовать в работе с песком и солью.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G:\картинки\5fe8b82a829f12b89d54eb647b6fcdf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971800"/>
            <a:ext cx="3886200" cy="27432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3075" name="Picture 3" descr="G:\картинки\PICT1152_.jpg"/>
          <p:cNvPicPr>
            <a:picLocks noChangeAspect="1" noChangeArrowheads="1"/>
          </p:cNvPicPr>
          <p:nvPr/>
        </p:nvPicPr>
        <p:blipFill>
          <a:blip r:embed="rId4"/>
          <a:srcRect l="5385" t="4872" r="3846" b="6923"/>
          <a:stretch>
            <a:fillRect/>
          </a:stretch>
        </p:blipFill>
        <p:spPr bwMode="auto">
          <a:xfrm>
            <a:off x="4648200" y="2971800"/>
            <a:ext cx="3886200" cy="27432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ransition advTm="5553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209800" y="3870700"/>
            <a:ext cx="4066384" cy="29872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5163"/>
            <a:ext cx="7886700" cy="25908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itchFamily="18" charset="0"/>
              </a:rPr>
              <a:t>Рисование мятой бумагой</a:t>
            </a:r>
            <a:r>
              <a:rPr lang="ru-RU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весьма занятная техника рисования, которая дает простор для фантазии и свободу маленьким ручкам. Увлекательным является даже процесс подготовки к занятию. Бумажные комочки, которыми собственно и будет выполняться работа, дети с удовольствием могут намять сами.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G:\картинки\ris4.gif"/>
          <p:cNvPicPr>
            <a:picLocks noChangeAspect="1" noChangeArrowheads="1"/>
          </p:cNvPicPr>
          <p:nvPr/>
        </p:nvPicPr>
        <p:blipFill>
          <a:blip r:embed="rId6"/>
          <a:srcRect l="4263" t="2957" r="4079" b="11275"/>
          <a:stretch>
            <a:fillRect/>
          </a:stretch>
        </p:blipFill>
        <p:spPr bwMode="auto">
          <a:xfrm>
            <a:off x="228600" y="2941125"/>
            <a:ext cx="2971800" cy="222885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  <p:pic>
        <p:nvPicPr>
          <p:cNvPr id="7" name="videoplayback (5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38600" y="2486113"/>
            <a:ext cx="4922972" cy="2769172"/>
          </a:xfrm>
          <a:prstGeom prst="rect">
            <a:avLst/>
          </a:prstGeom>
        </p:spPr>
      </p:pic>
    </p:spTree>
  </p:cSld>
  <p:clrMapOvr>
    <a:masterClrMapping/>
  </p:clrMapOvr>
  <p:transition advClick="0" advTm="5538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la-detej0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952</TotalTime>
  <Words>454</Words>
  <Application>Microsoft Office PowerPoint</Application>
  <PresentationFormat>Экран (4:3)</PresentationFormat>
  <Paragraphs>45</Paragraphs>
  <Slides>17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Monotype Corsiva</vt:lpstr>
      <vt:lpstr>Times New Roman</vt:lpstr>
      <vt:lpstr>dla-detej01</vt:lpstr>
      <vt:lpstr>Презентация для воспитателей  на тему: «ВИДЫ  НЕТРАДИЦИОННЫХ ТЕХНИК  РИСОВАНИЯ» </vt:lpstr>
      <vt:lpstr>       Дети должны жить в мире красоты, игры, сказки, музыки, рисунка, фантазии, творчества.                                                                                    В.А.Сухомлинский   Искусство заключается в том, чтобы найти в необыкновенном обыкновенное и обыкновенное в необыкновенном.                                                                Дени Дидро  </vt:lpstr>
      <vt:lpstr>Необычное всегда интересно! </vt:lpstr>
      <vt:lpstr>Чем привлекательна нетрадиционная техника рисования?</vt:lpstr>
      <vt:lpstr>Нетрадиционные способы рисования</vt:lpstr>
      <vt:lpstr>Пластилинография — новый вид декоративно-прикладного искусства. Представляет собой создания лепных картин с изображением более или менее выпуклых, полуобъемных объектов на горизонтальной поверхности. Основной материал — пластилин. </vt:lpstr>
      <vt:lpstr>Техника «набрызг» заключается в разбрызгивании капель с помощью специального приспособления, которое в детском саду заменит зубная щетка или кисть. Зубной щеткой в руке набираем немного краски, а стекой (или кистью) проводим по поверхности щетки движениями по направлению к себе. Брызги летят на бумагу. Темы для рисования могут быть самые разнообразные. </vt:lpstr>
      <vt:lpstr>Манкография - занятие для детей любого возраста. Помимо обычного хаотичного рисования и свободной игры для ребенка можно еще рисовать цветочки, солнышко и лучики, тучки и дождик, домик и заборчик и т.д.Так же эту технику можно использовать в работе с песком и солью. </vt:lpstr>
      <vt:lpstr>Рисование мятой бумагой – это весьма занятная техника рисования, которая дает простор для фантазии и свободу маленьким ручкам. Увлекательным является даже процесс подготовки к занятию. Бумажные комочки, которыми собственно и будет выполняться работа, дети с удовольствием могут намять сами. </vt:lpstr>
      <vt:lpstr>Ниткография – это интересная техника рисования нитями. В этой технике линии образуются после приклеивания нитей. На основу наноситься клей и выбранное изображение шаг за шагом заполняется слоями ниточек.   </vt:lpstr>
      <vt:lpstr>Граттаж  — способ выполнения рисунка путём процарапывания пером или острым инструментом бумаги или картона, залитых тушью. Другое название техники — воскография. </vt:lpstr>
      <vt:lpstr>Кляксография - это разновидность графической техники, основанная на преобразовании пятен-клякс в нужные реальные или фантастические образы.  Рисунок в этой технике исполняется: тушью, чернилами, акварелью, гуашью. </vt:lpstr>
      <vt:lpstr>Пальчиковая живопись способствует раннему развитию творческих способностей.Не важно что он нарисовал и как он нарисовал, важно то с каким удовольствием он это делает.  </vt:lpstr>
      <vt:lpstr>Оттиск печатками из овощей и фруктов-ребёнок (штамп) прижимает печатку к штемпельной подушечке с краской и наносит оттиск на бумагу. Для получения другого цвета меняется меняется и мисочка,и печатка.</vt:lpstr>
      <vt:lpstr>Монотипия - это графическая техника. Рисунок наносится сначала на ровную и гладкую поверхность, а потом он отпечатывается на другую поверхность. </vt:lpstr>
      <vt:lpstr>Проведение творческой художественной деятельности с использованием нетрадиционных техник: </vt:lpstr>
      <vt:lpstr>СПАСИБО 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НЕТРАДИЦИОННЫЕ ТЕХНИКИ РИСОВАНИЯ</dc:title>
  <dc:creator>Сергей</dc:creator>
  <cp:lastModifiedBy>MASHA</cp:lastModifiedBy>
  <cp:revision>131</cp:revision>
  <dcterms:modified xsi:type="dcterms:W3CDTF">2019-10-03T07:17:38Z</dcterms:modified>
</cp:coreProperties>
</file>