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7" r:id="rId3"/>
    <p:sldId id="261" r:id="rId4"/>
    <p:sldId id="266" r:id="rId5"/>
    <p:sldId id="260" r:id="rId6"/>
    <p:sldId id="265" r:id="rId7"/>
    <p:sldId id="264" r:id="rId8"/>
    <p:sldId id="263" r:id="rId9"/>
    <p:sldId id="259" r:id="rId10"/>
    <p:sldId id="258" r:id="rId11"/>
    <p:sldId id="257" r:id="rId12"/>
    <p:sldId id="268" r:id="rId13"/>
    <p:sldId id="269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35" autoAdjust="0"/>
    <p:restoredTop sz="94660"/>
  </p:normalViewPr>
  <p:slideViewPr>
    <p:cSldViewPr snapToGrid="0">
      <p:cViewPr varScale="1">
        <p:scale>
          <a:sx n="74" d="100"/>
          <a:sy n="74" d="100"/>
        </p:scale>
        <p:origin x="234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81F4F-2B94-4279-BE27-060D5C0A5F0F}" type="datetimeFigureOut">
              <a:rPr lang="ru-RU" smtClean="0"/>
              <a:t>25.11.2018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FE614-32A7-4B7F-9837-2F7816024A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73890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81F4F-2B94-4279-BE27-060D5C0A5F0F}" type="datetimeFigureOut">
              <a:rPr lang="ru-RU" smtClean="0"/>
              <a:t>25.11.2018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FE614-32A7-4B7F-9837-2F7816024A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07765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81F4F-2B94-4279-BE27-060D5C0A5F0F}" type="datetimeFigureOut">
              <a:rPr lang="ru-RU" smtClean="0"/>
              <a:t>25.11.2018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FE614-32A7-4B7F-9837-2F7816024A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74806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81F4F-2B94-4279-BE27-060D5C0A5F0F}" type="datetimeFigureOut">
              <a:rPr lang="ru-RU" smtClean="0"/>
              <a:t>25.11.2018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FE614-32A7-4B7F-9837-2F7816024A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32609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81F4F-2B94-4279-BE27-060D5C0A5F0F}" type="datetimeFigureOut">
              <a:rPr lang="ru-RU" smtClean="0"/>
              <a:t>25.11.2018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FE614-32A7-4B7F-9837-2F7816024A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00478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81F4F-2B94-4279-BE27-060D5C0A5F0F}" type="datetimeFigureOut">
              <a:rPr lang="ru-RU" smtClean="0"/>
              <a:t>25.11.2018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FE614-32A7-4B7F-9837-2F7816024A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80828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81F4F-2B94-4279-BE27-060D5C0A5F0F}" type="datetimeFigureOut">
              <a:rPr lang="ru-RU" smtClean="0"/>
              <a:t>25.11.2018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FE614-32A7-4B7F-9837-2F7816024A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12434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81F4F-2B94-4279-BE27-060D5C0A5F0F}" type="datetimeFigureOut">
              <a:rPr lang="ru-RU" smtClean="0"/>
              <a:t>25.11.2018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FE614-32A7-4B7F-9837-2F7816024A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35803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81F4F-2B94-4279-BE27-060D5C0A5F0F}" type="datetimeFigureOut">
              <a:rPr lang="ru-RU" smtClean="0"/>
              <a:t>25.11.2018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FE614-32A7-4B7F-9837-2F7816024A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6190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81F4F-2B94-4279-BE27-060D5C0A5F0F}" type="datetimeFigureOut">
              <a:rPr lang="ru-RU" smtClean="0"/>
              <a:t>25.11.2018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FE614-32A7-4B7F-9837-2F7816024A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88117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81F4F-2B94-4279-BE27-060D5C0A5F0F}" type="datetimeFigureOut">
              <a:rPr lang="ru-RU" smtClean="0"/>
              <a:t>25.11.2018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FE614-32A7-4B7F-9837-2F7816024A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78424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681F4F-2B94-4279-BE27-060D5C0A5F0F}" type="datetimeFigureOut">
              <a:rPr lang="ru-RU" smtClean="0"/>
              <a:t>25.11.2018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CFE614-32A7-4B7F-9837-2F7816024A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5112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.jp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990" t="1609" r="2193" b="1814"/>
          <a:stretch/>
        </p:blipFill>
        <p:spPr>
          <a:xfrm>
            <a:off x="0" y="2401909"/>
            <a:ext cx="4340182" cy="445609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1875325" cy="6858000"/>
          </a:xfrm>
          <a:prstGeom prst="rect">
            <a:avLst/>
          </a:prstGeom>
        </p:spPr>
      </p:pic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1988129" y="1440445"/>
            <a:ext cx="9578103" cy="156259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4800" b="1" dirty="0" smtClean="0">
                <a:solidFill>
                  <a:schemeClr val="accent4"/>
                </a:solidFill>
                <a:cs typeface="Aldhabi" panose="01000000000000000000" pitchFamily="2" charset="-78"/>
              </a:rPr>
              <a:t>Организация уголка ряженья для театрализованной </a:t>
            </a:r>
            <a:r>
              <a:rPr lang="ru-RU" sz="4800" b="1" dirty="0" smtClean="0">
                <a:solidFill>
                  <a:schemeClr val="accent4"/>
                </a:solidFill>
                <a:cs typeface="Aldhabi" panose="01000000000000000000" pitchFamily="2" charset="-78"/>
              </a:rPr>
              <a:t>деятельности</a:t>
            </a:r>
            <a:endParaRPr lang="en-US" sz="4800" b="1" dirty="0" smtClean="0">
              <a:solidFill>
                <a:schemeClr val="accent4"/>
              </a:solidFill>
              <a:cs typeface="Aldhabi" panose="01000000000000000000" pitchFamily="2" charset="-78"/>
            </a:endParaRPr>
          </a:p>
          <a:p>
            <a:pPr marL="0" indent="0" algn="ctr">
              <a:buNone/>
            </a:pPr>
            <a:r>
              <a:rPr lang="ru-RU" sz="4800" b="1" dirty="0" smtClean="0">
                <a:solidFill>
                  <a:schemeClr val="accent4"/>
                </a:solidFill>
                <a:cs typeface="Aldhabi" panose="01000000000000000000" pitchFamily="2" charset="-78"/>
              </a:rPr>
              <a:t> </a:t>
            </a:r>
            <a:r>
              <a:rPr lang="ru-RU" sz="4800" b="1" dirty="0" smtClean="0">
                <a:solidFill>
                  <a:schemeClr val="accent4"/>
                </a:solidFill>
                <a:cs typeface="Aldhabi" panose="01000000000000000000" pitchFamily="2" charset="-78"/>
              </a:rPr>
              <a:t>в ДОУ</a:t>
            </a:r>
            <a:endParaRPr lang="ru-RU" sz="4800" b="1" dirty="0">
              <a:solidFill>
                <a:schemeClr val="accent4"/>
              </a:solidFill>
              <a:cs typeface="Aldhabi" panose="01000000000000000000" pitchFamily="2" charset="-78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7330741" y="5706504"/>
            <a:ext cx="3371604" cy="750194"/>
          </a:xfrm>
        </p:spPr>
        <p:txBody>
          <a:bodyPr/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Подготовила воспитатель СЗД</a:t>
            </a:r>
          </a:p>
          <a:p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Аккузина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Мария Геннадьевна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6124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408128" y="3575021"/>
            <a:ext cx="3547178" cy="212830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/>
          <a:srcRect t="4586" r="13657"/>
          <a:stretch/>
        </p:blipFill>
        <p:spPr>
          <a:xfrm rot="5400000">
            <a:off x="8634036" y="3551051"/>
            <a:ext cx="3750610" cy="248677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218" y="0"/>
            <a:ext cx="12192000" cy="6857999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043850" y="668559"/>
            <a:ext cx="10230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accent4"/>
                </a:solidFill>
              </a:rPr>
              <a:t>Возраст:</a:t>
            </a:r>
            <a:endParaRPr lang="ru-RU" b="1" dirty="0">
              <a:solidFill>
                <a:schemeClr val="accent4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055665" y="668559"/>
            <a:ext cx="19615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Средний (4–5 лет)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043850" y="1037891"/>
            <a:ext cx="48915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chemeClr val="accent4"/>
                </a:solidFill>
              </a:rPr>
              <a:t>Основной вид театрализованной деятельности:</a:t>
            </a:r>
            <a:endParaRPr lang="ru-RU" dirty="0">
              <a:solidFill>
                <a:schemeClr val="accent4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893855" y="1494814"/>
            <a:ext cx="842212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Сюжетно-ролевая игра, создание образа через мимику, жесты, интонации.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1043850" y="1951738"/>
            <a:ext cx="13857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chemeClr val="accent4"/>
                </a:solidFill>
              </a:rPr>
              <a:t>Материалы:</a:t>
            </a:r>
            <a:endParaRPr lang="ru-RU" dirty="0">
              <a:solidFill>
                <a:schemeClr val="accent4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460879" y="1951738"/>
            <a:ext cx="8550557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Наряды для разыгрывания сюжета 2–3 сказок («Золушка», «Красная Шапочка»).</a:t>
            </a:r>
            <a:br>
              <a:rPr lang="ru-RU" dirty="0" smtClean="0"/>
            </a:br>
            <a:r>
              <a:rPr lang="ru-RU" dirty="0" smtClean="0"/>
              <a:t>Крупная бижутерия, короны.</a:t>
            </a:r>
            <a:br>
              <a:rPr lang="ru-RU" dirty="0" smtClean="0"/>
            </a:br>
            <a:r>
              <a:rPr lang="ru-RU" dirty="0" smtClean="0"/>
              <a:t>Костюмы представителей некоторых профессий (стюардессы, лётчика, полицейского, военного, пожарного).</a:t>
            </a:r>
            <a:br>
              <a:rPr lang="ru-RU" dirty="0" smtClean="0"/>
            </a:br>
            <a:r>
              <a:rPr lang="ru-RU" dirty="0" smtClean="0"/>
              <a:t>Маски сказочных героев.</a:t>
            </a:r>
            <a:br>
              <a:rPr lang="ru-RU" dirty="0" smtClean="0"/>
            </a:br>
            <a:r>
              <a:rPr lang="ru-RU" dirty="0" smtClean="0"/>
              <a:t>Народный костюм.</a:t>
            </a:r>
            <a:br>
              <a:rPr lang="ru-RU" dirty="0" smtClean="0"/>
            </a:br>
            <a:r>
              <a:rPr lang="ru-RU" dirty="0" smtClean="0"/>
              <a:t>Видеозаписи театральных представлений народных сюжетов.</a:t>
            </a:r>
            <a:br>
              <a:rPr lang="ru-RU" dirty="0" smtClean="0"/>
            </a:br>
            <a:r>
              <a:rPr lang="ru-RU" dirty="0" err="1" smtClean="0"/>
              <a:t>Аквагрим</a:t>
            </a:r>
            <a:r>
              <a:rPr lang="ru-RU" dirty="0" smtClean="0"/>
              <a:t>.</a:t>
            </a:r>
            <a:br>
              <a:rPr lang="ru-RU" dirty="0" smtClean="0"/>
            </a:br>
            <a:r>
              <a:rPr lang="ru-RU" dirty="0" smtClean="0"/>
              <a:t>Дудочки, свистульки.</a:t>
            </a:r>
            <a:br>
              <a:rPr lang="ru-RU" dirty="0" smtClean="0"/>
            </a:br>
            <a:r>
              <a:rPr lang="ru-RU" dirty="0" smtClean="0"/>
              <a:t>Настольные игры (лото на темы музыкальных </a:t>
            </a:r>
          </a:p>
          <a:p>
            <a:r>
              <a:rPr lang="ru-RU" dirty="0" smtClean="0"/>
              <a:t>инструментов, персонажей сказок).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51621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348" y="3533139"/>
            <a:ext cx="2008385" cy="267617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093261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030971" y="655680"/>
            <a:ext cx="10118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chemeClr val="accent4"/>
                </a:solidFill>
              </a:rPr>
              <a:t>Возраст:</a:t>
            </a:r>
            <a:endParaRPr lang="ru-RU" dirty="0">
              <a:solidFill>
                <a:schemeClr val="accent4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238084" y="655680"/>
            <a:ext cx="19663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Старший (5–7 лет)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030971" y="1150312"/>
            <a:ext cx="48915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chemeClr val="accent4"/>
                </a:solidFill>
              </a:rPr>
              <a:t>Основной вид театрализованной деятельности:</a:t>
            </a:r>
            <a:endParaRPr lang="ru-RU" dirty="0">
              <a:solidFill>
                <a:schemeClr val="accent4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519966" y="1519644"/>
            <a:ext cx="83369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Инсценировки с полноценным участием в подготовительном процессе.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030971" y="1995084"/>
            <a:ext cx="13857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chemeClr val="accent4"/>
                </a:solidFill>
              </a:rPr>
              <a:t>Материалы:</a:t>
            </a:r>
            <a:endParaRPr lang="ru-RU" dirty="0">
              <a:solidFill>
                <a:schemeClr val="accent4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416734" y="2013495"/>
            <a:ext cx="9676527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Основной упор делается на то, что дети мастерят элементы костюмов самостоятельно. То есть уголок </a:t>
            </a:r>
            <a:r>
              <a:rPr lang="ru-RU" dirty="0" err="1" smtClean="0"/>
              <a:t>ряжения</a:t>
            </a:r>
            <a:r>
              <a:rPr lang="ru-RU" dirty="0" smtClean="0"/>
              <a:t> превращается в гримёрку, где дети делают подзорную трубу для капитана из картонных втулок, корону из круглой коробки, а фуражку для полицейского из старой бейсболки.</a:t>
            </a:r>
            <a:br>
              <a:rPr lang="ru-RU" dirty="0" smtClean="0"/>
            </a:br>
            <a:r>
              <a:rPr lang="ru-RU" dirty="0" smtClean="0"/>
              <a:t>Видеозаписи постановок известных сюжетов разными видами театра (марионеток, теней, перчаточными, на фартуках, ростовыми).</a:t>
            </a:r>
            <a:br>
              <a:rPr lang="ru-RU" dirty="0" smtClean="0"/>
            </a:br>
            <a:r>
              <a:rPr lang="ru-RU" dirty="0" smtClean="0"/>
              <a:t>Помады, кремовые румяна для грима.</a:t>
            </a:r>
            <a:br>
              <a:rPr lang="ru-RU" dirty="0" smtClean="0"/>
            </a:br>
            <a:r>
              <a:rPr lang="ru-RU" dirty="0" smtClean="0"/>
              <a:t>Отрывки из оперных произведений по известным сюжетам («Спящая царевна», «Три богатыря» и др.).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45332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84102" y="1249251"/>
            <a:ext cx="9350250" cy="4840968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Таким образом, театрализованная деятельность в ДОУ помогает сформировать правильную модель поведения в современном мире, повысить общую культуру и раскрыть творческий потенциал каждого ребенка. Театр помогает ребенку развиваться всесторонне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79882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31658" y="834760"/>
            <a:ext cx="6704012" cy="815093"/>
          </a:xfrm>
        </p:spPr>
        <p:txBody>
          <a:bodyPr>
            <a:normAutofit/>
          </a:bodyPr>
          <a:lstStyle/>
          <a:p>
            <a:r>
              <a:rPr lang="ru-RU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72751" y="1649853"/>
            <a:ext cx="7120871" cy="533780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879"/>
            <a:ext cx="12192000" cy="708016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80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471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51" t="38823" r="26814" b="2550"/>
          <a:stretch/>
        </p:blipFill>
        <p:spPr>
          <a:xfrm>
            <a:off x="8054789" y="1895344"/>
            <a:ext cx="2904565" cy="496265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6" t="10197" r="4336" b="18039"/>
          <a:stretch/>
        </p:blipFill>
        <p:spPr>
          <a:xfrm>
            <a:off x="-30681" y="1936375"/>
            <a:ext cx="3630706" cy="492162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661376" y="592427"/>
            <a:ext cx="8435662" cy="4439433"/>
          </a:xfrm>
        </p:spPr>
        <p:txBody>
          <a:bodyPr>
            <a:normAutofit/>
          </a:bodyPr>
          <a:lstStyle/>
          <a:p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 время игр дошкольники примеряют различные роли. Они представляют себя героями сказок, продавцами и врачами, пожарными и космонавтами, принцессами и супергероями. Таким образом дети получают необходимый жизненный опыт, учатся общаться в рамках заданного регламента поведения. Большим подспорьем становятся различные атрибуты, костюмы, позволяющие перевоплотиться в выбранного персонажа. Специально для этих целей и организуется в детском саду уголок ряженья. 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81" t="38235" r="35196" b="9216"/>
          <a:stretch/>
        </p:blipFill>
        <p:spPr>
          <a:xfrm>
            <a:off x="4646054" y="3254186"/>
            <a:ext cx="1949825" cy="3603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290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218" y="-28978"/>
            <a:ext cx="12192000" cy="6857999"/>
          </a:xfrm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43574" y="524813"/>
            <a:ext cx="4639614" cy="3660821"/>
          </a:xfrm>
        </p:spPr>
        <p:txBody>
          <a:bodyPr>
            <a:normAutofit/>
          </a:bodyPr>
          <a:lstStyle/>
          <a:p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105824" y="1699043"/>
            <a:ext cx="8600426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Что это такое? </a:t>
            </a:r>
          </a:p>
          <a:p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 smtClean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8612" y="888642"/>
            <a:ext cx="3966693" cy="297502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l="70478" t="43331" r="9338" b="28813"/>
          <a:stretch/>
        </p:blipFill>
        <p:spPr>
          <a:xfrm>
            <a:off x="320725" y="3145015"/>
            <a:ext cx="4341428" cy="336875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/>
          <a:srcRect l="68873" t="52959" r="15916" b="12658"/>
          <a:stretch/>
        </p:blipFill>
        <p:spPr>
          <a:xfrm>
            <a:off x="4520216" y="656822"/>
            <a:ext cx="2158583" cy="27432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/>
          <a:srcRect l="70457" t="16134" r="10423" b="57374"/>
          <a:stretch/>
        </p:blipFill>
        <p:spPr>
          <a:xfrm>
            <a:off x="6085782" y="4268061"/>
            <a:ext cx="4062797" cy="2274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158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/>
          <a:srcRect l="33419" t="42938" r="16176" b="18416"/>
          <a:stretch/>
        </p:blipFill>
        <p:spPr>
          <a:xfrm>
            <a:off x="102277" y="4114801"/>
            <a:ext cx="6145306" cy="264907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7038303"/>
          </a:xfrm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254874" y="646113"/>
            <a:ext cx="9682251" cy="3811588"/>
          </a:xfrm>
        </p:spPr>
        <p:txBody>
          <a:bodyPr/>
          <a:lstStyle/>
          <a:p>
            <a:r>
              <a:rPr lang="ru-RU" dirty="0" smtClean="0"/>
              <a:t>1.распознавания человеческих чувств;</a:t>
            </a:r>
          </a:p>
          <a:p>
            <a:r>
              <a:rPr lang="ru-RU" dirty="0" smtClean="0"/>
              <a:t>а. усвоения нравственных категорий (добро — зло, любовь — неприязнь, хорошо — плохо);</a:t>
            </a:r>
          </a:p>
          <a:p>
            <a:r>
              <a:rPr lang="ru-RU" dirty="0" smtClean="0"/>
              <a:t>б. умения выстраивать отношения с окружающими.</a:t>
            </a:r>
          </a:p>
          <a:p>
            <a:r>
              <a:rPr lang="ru-RU" dirty="0" smtClean="0"/>
              <a:t>2.Для полноты реализации задач духовного развития малышей в аспекте театрализации организация уголка (центра) </a:t>
            </a:r>
            <a:r>
              <a:rPr lang="ru-RU" dirty="0" err="1" smtClean="0"/>
              <a:t>ряжения</a:t>
            </a:r>
            <a:r>
              <a:rPr lang="ru-RU" dirty="0" smtClean="0"/>
              <a:t> (театра, переодеваний):</a:t>
            </a:r>
          </a:p>
          <a:p>
            <a:r>
              <a:rPr lang="ru-RU" dirty="0" smtClean="0"/>
              <a:t>а. позволяет точнее передавать образ не только действиями и словами, но и мимикой, жестами, внешним видом, который играет существенную роль в формировании поведенческих черт персонажа;</a:t>
            </a:r>
          </a:p>
          <a:p>
            <a:r>
              <a:rPr lang="ru-RU" dirty="0" smtClean="0"/>
              <a:t>б. развивает эстетические вкусы ребят;</a:t>
            </a:r>
          </a:p>
          <a:p>
            <a:r>
              <a:rPr lang="ru-RU" dirty="0" smtClean="0"/>
              <a:t>в. расширяет представления о мире вокруг;</a:t>
            </a:r>
          </a:p>
          <a:p>
            <a:r>
              <a:rPr lang="ru-RU" dirty="0" smtClean="0"/>
              <a:t>г. даёт возможность примерить на себя разные социальные роли, перевоплотиться, то есть обогащает жизненный опыт детей.</a:t>
            </a:r>
          </a:p>
          <a:p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l="40588" t="20573" r="21581" b="35877"/>
          <a:stretch/>
        </p:blipFill>
        <p:spPr>
          <a:xfrm>
            <a:off x="6817661" y="4161571"/>
            <a:ext cx="4020670" cy="260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265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47164" y="1183341"/>
            <a:ext cx="3859307" cy="4677709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создания уголка</a:t>
            </a:r>
          </a:p>
          <a:p>
            <a:pPr marL="0" indent="0">
              <a:buNone/>
            </a:pP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Зона для перевоплощения в группе создаётся с целью:</a:t>
            </a:r>
          </a:p>
          <a:p>
            <a:pPr marL="0" indent="0">
              <a:buNone/>
            </a:pP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•	стимулирования интереса к сюжетно-ролевым играм </a:t>
            </a:r>
          </a:p>
          <a:p>
            <a:pPr marL="0" indent="0">
              <a:buNone/>
            </a:pP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•	формирования коммуникативных навыков в процессе игры </a:t>
            </a:r>
          </a:p>
          <a:p>
            <a:pPr marL="0" indent="0">
              <a:buNone/>
            </a:pP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•	развития подражательности, фантазии, креативных способностей малышей </a:t>
            </a:r>
          </a:p>
          <a:p>
            <a:pPr marL="0" indent="0">
              <a:buNone/>
            </a:pP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•	поощрения инициативности детей, то есть обеспечения возможности выбора роли, костюма;</a:t>
            </a:r>
          </a:p>
          <a:p>
            <a:pPr marL="0" indent="0">
              <a:buNone/>
            </a:pP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•	создания положительного эмоционального настроя</a:t>
            </a:r>
            <a:endParaRPr lang="ru-RU"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9904" y="1358153"/>
            <a:ext cx="5824568" cy="4368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876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927847" y="1304365"/>
            <a:ext cx="4652682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для младшего дошкольного возраста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1.Знакомство с настольным театром (пальчиковые и перчаточные куклы), театром теней, картинок, петрушек.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2.Развитие мелкой моторики посредством застёгивания пуговиц, завязывания лент.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3.Формирование навыков самообслуживания (дети учатся переодеваться самостоятельно или с минимальной помощью взрослых).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4.Приобщение к творчеству </a:t>
            </a:r>
            <a:r>
              <a:rPr lang="ru-RU" dirty="0" smtClean="0"/>
              <a:t>(например, после прослушивания сказки, воспитатель предлагает малышам примерить маски персонажей, повторить какие-то отдельные фразы из текста).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529" y="1808960"/>
            <a:ext cx="5118847" cy="3839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994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725768" y="811474"/>
            <a:ext cx="9646277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u="sng" dirty="0" smtClean="0"/>
              <a:t>Задачи для средней группы</a:t>
            </a:r>
          </a:p>
          <a:p>
            <a:r>
              <a:rPr lang="ru-RU" dirty="0" smtClean="0"/>
              <a:t>1.Освоение навыков перевоплощения в образ посредством костюма и аксессуаров.</a:t>
            </a:r>
          </a:p>
          <a:p>
            <a:r>
              <a:rPr lang="ru-RU" dirty="0" smtClean="0"/>
              <a:t>2.Практика диалогической речи. Дети наряжаются в костюмы персонажей-антиподов (например, Иванушка — Баба-Яга) и учатся выстраивать беседу, не перебивая, слушая друг друга.</a:t>
            </a:r>
          </a:p>
          <a:p>
            <a:r>
              <a:rPr lang="ru-RU" dirty="0" smtClean="0"/>
              <a:t>3.Отработка навыков самообслуживания (малыши учатся одеваться быстро, а после игры складывать костюмы на место).</a:t>
            </a:r>
          </a:p>
          <a:p>
            <a:r>
              <a:rPr lang="ru-RU" dirty="0" smtClean="0"/>
              <a:t>4.Развитие способности составлять наряд персонажа из отдельных деталей (например, для образа Буратино можно взять кофту Петрушки, а шляпу Незнайки).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030310" y="3696237"/>
            <a:ext cx="1074098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u="sng" dirty="0" smtClean="0"/>
              <a:t>Задачи для старшей и подготовительной групп</a:t>
            </a:r>
          </a:p>
          <a:p>
            <a:r>
              <a:rPr lang="ru-RU" dirty="0" smtClean="0"/>
              <a:t>1.Знакомство с театром марионеток, тростевыми куклами.</a:t>
            </a:r>
          </a:p>
          <a:p>
            <a:r>
              <a:rPr lang="ru-RU" dirty="0" smtClean="0"/>
              <a:t>2.Практика связной монологической речи (дети не только выбирают наряд, но и дают объяснение, с какой целью выбран тот или иной элемент образа).</a:t>
            </a:r>
          </a:p>
          <a:p>
            <a:r>
              <a:rPr lang="ru-RU" dirty="0" smtClean="0"/>
              <a:t>3.Развитие умения работать вместе, командой (дети помогают друг другу переодеваться, подбирать костюмы и атрибуты).</a:t>
            </a:r>
          </a:p>
          <a:p>
            <a:r>
              <a:rPr lang="ru-RU" dirty="0" smtClean="0"/>
              <a:t>4.Создание условий для отработки поведенческих навыков (на дороге при изучении ПДД, в лесу) за счёт переодевания в разные образы (инспектор ГИБДД, лесник, хулиган).</a:t>
            </a:r>
          </a:p>
          <a:p>
            <a:r>
              <a:rPr lang="ru-RU" dirty="0" smtClean="0"/>
              <a:t>5.Развитие творческих способностей за счёт совместного со взрослыми создания костюма для того или иного персонажа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63463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093263" cy="6857999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96215" y="193183"/>
            <a:ext cx="11797048" cy="1519707"/>
          </a:xfrm>
        </p:spPr>
        <p:txBody>
          <a:bodyPr/>
          <a:lstStyle/>
          <a:p>
            <a:pPr marL="0" indent="0">
              <a:buNone/>
            </a:pPr>
            <a:r>
              <a:rPr lang="ru-RU" b="1" dirty="0" smtClean="0">
                <a:solidFill>
                  <a:schemeClr val="accent4"/>
                </a:solidFill>
              </a:rPr>
              <a:t>Уголок </a:t>
            </a:r>
            <a:r>
              <a:rPr lang="ru-RU" b="1" dirty="0" err="1" smtClean="0">
                <a:solidFill>
                  <a:schemeClr val="accent4"/>
                </a:solidFill>
              </a:rPr>
              <a:t>ряжения</a:t>
            </a:r>
            <a:r>
              <a:rPr lang="ru-RU" b="1" dirty="0" smtClean="0">
                <a:solidFill>
                  <a:schemeClr val="accent4"/>
                </a:solidFill>
              </a:rPr>
              <a:t> оформляется и наполняется в соответствии с определёнными правилами, обозначенными Федеральным государственным образовательным стандартом (ФГОС).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914398" y="1606966"/>
            <a:ext cx="585849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Требования:</a:t>
            </a:r>
          </a:p>
          <a:p>
            <a:r>
              <a:rPr lang="ru-RU" b="1" dirty="0" smtClean="0"/>
              <a:t>1.Доступность.</a:t>
            </a:r>
            <a:r>
              <a:rPr lang="ru-RU" dirty="0" smtClean="0"/>
              <a:t> Все объекты центра </a:t>
            </a:r>
            <a:r>
              <a:rPr lang="ru-RU" dirty="0" err="1" smtClean="0"/>
              <a:t>ряжения</a:t>
            </a:r>
            <a:r>
              <a:rPr lang="ru-RU" dirty="0" smtClean="0"/>
              <a:t> должны быть понятны детям конкретного возраста. 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914398" y="2550800"/>
            <a:ext cx="5444545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2.Разнообразие материалов. </a:t>
            </a:r>
            <a:r>
              <a:rPr lang="ru-RU" dirty="0" smtClean="0"/>
              <a:t>Прежде всего, это требование касается выбора кукол для разных видов театра (пальчиковые, перчаточные, тростевые, на фартуках и пр.). Кроме того, в уголке должно быть достаточно костюмов и для мальчиков, и для девочек (по 3–4 с возможностью комбинирования с целью создания новых образов). 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914400" y="4417963"/>
            <a:ext cx="1047550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3.Безопасность.</a:t>
            </a:r>
            <a:r>
              <a:rPr lang="ru-RU" dirty="0" smtClean="0"/>
              <a:t> Всё оснащение уголка </a:t>
            </a:r>
            <a:r>
              <a:rPr lang="ru-RU" dirty="0" err="1" smtClean="0"/>
              <a:t>ряжения</a:t>
            </a:r>
            <a:r>
              <a:rPr lang="ru-RU" dirty="0" smtClean="0"/>
              <a:t> должно быть безопасным для жизни и здоровья малышей 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914399" y="4975345"/>
            <a:ext cx="107560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4.Актуальность. </a:t>
            </a:r>
            <a:r>
              <a:rPr lang="ru-RU" dirty="0" smtClean="0"/>
              <a:t>Материалы, которые размещаются в центре театрализованной деятельности, должны быть созвучны интересам ребят. 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914398" y="5621676"/>
            <a:ext cx="1061219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5.Креативность.</a:t>
            </a:r>
            <a:r>
              <a:rPr lang="ru-RU" dirty="0" smtClean="0"/>
              <a:t> Оформление уголка </a:t>
            </a:r>
            <a:r>
              <a:rPr lang="ru-RU" dirty="0" err="1" smtClean="0"/>
              <a:t>ряжения</a:t>
            </a:r>
            <a:r>
              <a:rPr lang="ru-RU" dirty="0" smtClean="0"/>
              <a:t> требует от педагога оригинального подхода к украшению, выбору объектов. </a:t>
            </a:r>
            <a:endParaRPr lang="ru-RU" dirty="0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7473" y="1660133"/>
            <a:ext cx="3162773" cy="2495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961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276"/>
            <a:ext cx="12192000" cy="68579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52934" y="-661571"/>
            <a:ext cx="10776956" cy="1600200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chemeClr val="accent4"/>
                </a:solidFill>
              </a:rPr>
              <a:t>Н</a:t>
            </a:r>
            <a:r>
              <a:rPr lang="ru-RU" b="1" dirty="0" smtClean="0">
                <a:solidFill>
                  <a:schemeClr val="accent4"/>
                </a:solidFill>
              </a:rPr>
              <a:t>аполнение уголка ряженья для разных возрастных групп</a:t>
            </a:r>
            <a:endParaRPr lang="ru-RU" b="1" dirty="0">
              <a:solidFill>
                <a:schemeClr val="accent4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28133" y="1128196"/>
            <a:ext cx="178400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accent4"/>
                </a:solidFill>
              </a:rPr>
              <a:t>Возраст:</a:t>
            </a:r>
            <a:endParaRPr lang="ru-RU" dirty="0">
              <a:solidFill>
                <a:schemeClr val="accent4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347989" y="1128196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Младший дошкольный (1,5–4 года)</a:t>
            </a:r>
          </a:p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28133" y="1456292"/>
            <a:ext cx="48915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chemeClr val="accent4"/>
                </a:solidFill>
              </a:rPr>
              <a:t>Основной вид театрализованной деятельности:</a:t>
            </a:r>
            <a:endParaRPr lang="ru-RU" dirty="0">
              <a:solidFill>
                <a:schemeClr val="accent4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489121" y="1867679"/>
            <a:ext cx="35142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Подражание действиям взрослых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360052" y="2279066"/>
            <a:ext cx="13857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chemeClr val="accent4"/>
                </a:solidFill>
              </a:rPr>
              <a:t>Материалы:</a:t>
            </a:r>
            <a:endParaRPr lang="ru-RU" dirty="0">
              <a:solidFill>
                <a:schemeClr val="accent4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745816" y="2279066"/>
            <a:ext cx="988996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Маски, костюмы для сказок «Репка», «Теремок».</a:t>
            </a:r>
            <a:br>
              <a:rPr lang="ru-RU" dirty="0" smtClean="0"/>
            </a:br>
            <a:r>
              <a:rPr lang="ru-RU" dirty="0" err="1" smtClean="0"/>
              <a:t>Фланелеграф</a:t>
            </a:r>
            <a:r>
              <a:rPr lang="ru-RU" dirty="0" smtClean="0"/>
              <a:t>.</a:t>
            </a:r>
            <a:br>
              <a:rPr lang="ru-RU" dirty="0" smtClean="0"/>
            </a:br>
            <a:r>
              <a:rPr lang="ru-RU" dirty="0" smtClean="0"/>
              <a:t>Одежда или элементы рабочего наряда врача (халат, шапочка)</a:t>
            </a:r>
          </a:p>
          <a:p>
            <a:r>
              <a:rPr lang="ru-RU" dirty="0" smtClean="0"/>
              <a:t>, продавца (фартук), шофёра (куртка, кепка), повара (халат, колпак), парикмахера (фартук).</a:t>
            </a:r>
            <a:br>
              <a:rPr lang="ru-RU" dirty="0" smtClean="0"/>
            </a:br>
            <a:r>
              <a:rPr lang="ru-RU" dirty="0" smtClean="0"/>
              <a:t>Маски, картинки домашних и диких зверей.</a:t>
            </a:r>
            <a:br>
              <a:rPr lang="ru-RU" dirty="0" smtClean="0"/>
            </a:br>
            <a:r>
              <a:rPr lang="ru-RU" dirty="0" smtClean="0"/>
              <a:t>Отдельные детали одежды для составления образов (шляпы, юбки, платки, сумки, очки).</a:t>
            </a:r>
            <a:br>
              <a:rPr lang="ru-RU" dirty="0" smtClean="0"/>
            </a:br>
            <a:r>
              <a:rPr lang="ru-RU" dirty="0" smtClean="0"/>
              <a:t>Видеозаписи кукольных постановок сказок.</a:t>
            </a:r>
            <a:br>
              <a:rPr lang="ru-RU" dirty="0" smtClean="0"/>
            </a:br>
            <a:r>
              <a:rPr lang="ru-RU" dirty="0" smtClean="0"/>
              <a:t>Аудиозаписи звуков природы для создания музыкального фона.</a:t>
            </a:r>
          </a:p>
          <a:p>
            <a:r>
              <a:rPr lang="ru-RU" dirty="0" smtClean="0"/>
              <a:t>Простые музыкальные инструменты (погремушки, бубен, барабан).</a:t>
            </a:r>
          </a:p>
          <a:p>
            <a:endParaRPr lang="ru-RU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3"/>
          <a:srcRect l="64522" t="46272" r="9228" b="18808"/>
          <a:stretch/>
        </p:blipFill>
        <p:spPr>
          <a:xfrm>
            <a:off x="8198728" y="1164327"/>
            <a:ext cx="3052484" cy="2282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389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1662</TotalTime>
  <Words>754</Words>
  <Application>Microsoft Office PowerPoint</Application>
  <PresentationFormat>Широкоэкранный</PresentationFormat>
  <Paragraphs>69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9" baseType="lpstr">
      <vt:lpstr>Aldhabi</vt:lpstr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Наполнение уголка ряженья для разных возрастных групп</vt:lpstr>
      <vt:lpstr>Презентация PowerPoint</vt:lpstr>
      <vt:lpstr>Презентация PowerPoint</vt:lpstr>
      <vt:lpstr>Презентация PowerPoint</vt:lpstr>
      <vt:lpstr>Спасибо за внимание!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Image&amp;Matros ®</dc:creator>
  <cp:lastModifiedBy>Image&amp;Matros ®</cp:lastModifiedBy>
  <cp:revision>28</cp:revision>
  <dcterms:created xsi:type="dcterms:W3CDTF">2018-11-21T07:34:06Z</dcterms:created>
  <dcterms:modified xsi:type="dcterms:W3CDTF">2018-11-26T04:32:30Z</dcterms:modified>
</cp:coreProperties>
</file>