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57" r:id="rId5"/>
    <p:sldId id="273" r:id="rId6"/>
    <p:sldId id="263" r:id="rId7"/>
    <p:sldId id="262" r:id="rId8"/>
    <p:sldId id="261" r:id="rId9"/>
    <p:sldId id="260" r:id="rId10"/>
    <p:sldId id="258" r:id="rId11"/>
    <p:sldId id="269" r:id="rId12"/>
    <p:sldId id="268" r:id="rId13"/>
    <p:sldId id="267" r:id="rId14"/>
    <p:sldId id="274" r:id="rId15"/>
    <p:sldId id="266" r:id="rId16"/>
    <p:sldId id="270" r:id="rId17"/>
    <p:sldId id="259" r:id="rId18"/>
    <p:sldId id="271" r:id="rId19"/>
    <p:sldId id="27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8" autoAdjust="0"/>
    <p:restoredTop sz="94660"/>
  </p:normalViewPr>
  <p:slideViewPr>
    <p:cSldViewPr snapToGrid="0">
      <p:cViewPr varScale="1">
        <p:scale>
          <a:sx n="72" d="100"/>
          <a:sy n="72" d="100"/>
        </p:scale>
        <p:origin x="1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59704491618085"/>
          <c:y val="7.4794051340521417E-2"/>
          <c:w val="0.79193901785636012"/>
          <c:h val="0.6637930831403607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9050" cap="rnd" cmpd="sng" algn="ctr">
              <a:solidFill>
                <a:schemeClr val="accent2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сентябрь</c:v>
                </c:pt>
                <c:pt idx="1">
                  <c:v>октябрь</c:v>
                </c:pt>
                <c:pt idx="2">
                  <c:v>ноябрь</c:v>
                </c:pt>
                <c:pt idx="3">
                  <c:v>декабрь</c:v>
                </c:pt>
                <c:pt idx="4">
                  <c:v>январь</c:v>
                </c:pt>
                <c:pt idx="5">
                  <c:v>февраль</c:v>
                </c:pt>
                <c:pt idx="6">
                  <c:v>март</c:v>
                </c:pt>
                <c:pt idx="7">
                  <c:v>апрель</c:v>
                </c:pt>
                <c:pt idx="8">
                  <c:v>май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238</c:v>
                </c:pt>
                <c:pt idx="1">
                  <c:v>293</c:v>
                </c:pt>
                <c:pt idx="2">
                  <c:v>276</c:v>
                </c:pt>
                <c:pt idx="3">
                  <c:v>334</c:v>
                </c:pt>
                <c:pt idx="4">
                  <c:v>220</c:v>
                </c:pt>
                <c:pt idx="5">
                  <c:v>179</c:v>
                </c:pt>
                <c:pt idx="6">
                  <c:v>382</c:v>
                </c:pt>
                <c:pt idx="7">
                  <c:v>342</c:v>
                </c:pt>
                <c:pt idx="8">
                  <c:v>314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93835408"/>
        <c:axId val="393834232"/>
      </c:lineChart>
      <c:catAx>
        <c:axId val="393835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3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3834232"/>
        <c:crosses val="autoZero"/>
        <c:auto val="1"/>
        <c:lblAlgn val="ctr"/>
        <c:lblOffset val="100"/>
        <c:noMultiLvlLbl val="0"/>
      </c:catAx>
      <c:valAx>
        <c:axId val="3938342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938354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75023975003828"/>
          <c:y val="8.9310327721566204E-2"/>
          <c:w val="0.85249760249961726"/>
          <c:h val="0.75815335318856525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сентябрь </c:v>
                </c:pt>
                <c:pt idx="1">
                  <c:v>май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сентябрь </c:v>
                </c:pt>
                <c:pt idx="1">
                  <c:v>май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40</c:v>
                </c:pt>
                <c:pt idx="1">
                  <c:v>45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сентябрь </c:v>
                </c:pt>
                <c:pt idx="1">
                  <c:v>май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30</c:v>
                </c:pt>
                <c:pt idx="1">
                  <c:v>55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15381440"/>
        <c:axId val="315378696"/>
        <c:axId val="0"/>
      </c:bar3DChart>
      <c:catAx>
        <c:axId val="315381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5378696"/>
        <c:crosses val="autoZero"/>
        <c:auto val="1"/>
        <c:lblAlgn val="ctr"/>
        <c:lblOffset val="100"/>
        <c:noMultiLvlLbl val="0"/>
      </c:catAx>
      <c:valAx>
        <c:axId val="315378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5381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сентябрь</c:v>
                </c:pt>
                <c:pt idx="1">
                  <c:v>май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30</c:v>
                </c:pt>
                <c:pt idx="1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сентябрь</c:v>
                </c:pt>
                <c:pt idx="1">
                  <c:v>май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55</c:v>
                </c:pt>
                <c:pt idx="1">
                  <c:v>35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сентябрь</c:v>
                </c:pt>
                <c:pt idx="1">
                  <c:v>май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15</c:v>
                </c:pt>
                <c:pt idx="1">
                  <c:v>55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13485864"/>
        <c:axId val="313483120"/>
        <c:axId val="0"/>
      </c:bar3DChart>
      <c:catAx>
        <c:axId val="313485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3483120"/>
        <c:crosses val="autoZero"/>
        <c:auto val="1"/>
        <c:lblAlgn val="ctr"/>
        <c:lblOffset val="100"/>
        <c:noMultiLvlLbl val="0"/>
      </c:catAx>
      <c:valAx>
        <c:axId val="313483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3485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сентябрь</c:v>
                </c:pt>
                <c:pt idx="1">
                  <c:v>май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сентябрь</c:v>
                </c:pt>
                <c:pt idx="1">
                  <c:v>май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45</c:v>
                </c:pt>
                <c:pt idx="1">
                  <c:v>35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сентябрь</c:v>
                </c:pt>
                <c:pt idx="1">
                  <c:v>май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30</c:v>
                </c:pt>
                <c:pt idx="1">
                  <c:v>65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13481160"/>
        <c:axId val="313483904"/>
        <c:axId val="0"/>
      </c:bar3DChart>
      <c:catAx>
        <c:axId val="313481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3483904"/>
        <c:crosses val="autoZero"/>
        <c:auto val="1"/>
        <c:lblAlgn val="ctr"/>
        <c:lblOffset val="100"/>
        <c:noMultiLvlLbl val="0"/>
      </c:catAx>
      <c:valAx>
        <c:axId val="313483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3481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сентябрь</c:v>
                </c:pt>
                <c:pt idx="1">
                  <c:v>май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</c:v>
                </c:pt>
                <c:pt idx="1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сентябрь</c:v>
                </c:pt>
                <c:pt idx="1">
                  <c:v>май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60</c:v>
                </c:pt>
                <c:pt idx="1">
                  <c:v>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сентябрь</c:v>
                </c:pt>
                <c:pt idx="1">
                  <c:v>май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20</c:v>
                </c:pt>
                <c:pt idx="1">
                  <c:v>60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13480768"/>
        <c:axId val="313486256"/>
        <c:axId val="0"/>
      </c:bar3DChart>
      <c:catAx>
        <c:axId val="313480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3486256"/>
        <c:crosses val="autoZero"/>
        <c:auto val="1"/>
        <c:lblAlgn val="ctr"/>
        <c:lblOffset val="100"/>
        <c:noMultiLvlLbl val="0"/>
      </c:catAx>
      <c:valAx>
        <c:axId val="313486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3480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1658097270578797"/>
          <c:y val="6.3405108388840628E-2"/>
          <c:w val="0.78341902729421198"/>
          <c:h val="0.65231300799978575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сентябрь</c:v>
                </c:pt>
                <c:pt idx="1">
                  <c:v>май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сентябрь</c:v>
                </c:pt>
                <c:pt idx="1">
                  <c:v>май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70</c:v>
                </c:pt>
                <c:pt idx="1">
                  <c:v>25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сентябрь</c:v>
                </c:pt>
                <c:pt idx="1">
                  <c:v>май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10</c:v>
                </c:pt>
                <c:pt idx="1">
                  <c:v>75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13481944"/>
        <c:axId val="313482336"/>
        <c:axId val="0"/>
      </c:bar3DChart>
      <c:catAx>
        <c:axId val="313481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3482336"/>
        <c:crosses val="autoZero"/>
        <c:auto val="1"/>
        <c:lblAlgn val="ctr"/>
        <c:lblOffset val="100"/>
        <c:noMultiLvlLbl val="0"/>
      </c:catAx>
      <c:valAx>
        <c:axId val="313482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3481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cs:styleClr val="auto"/>
    </cs:fontRef>
    <cs:spPr/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915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6E57-66F3-486C-B0EC-91AAD1C4D528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B54C-EC52-4073-82B5-3C11E2529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18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6E57-66F3-486C-B0EC-91AAD1C4D528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B54C-EC52-4073-82B5-3C11E2529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685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6E57-66F3-486C-B0EC-91AAD1C4D528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B54C-EC52-4073-82B5-3C11E2529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308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6E57-66F3-486C-B0EC-91AAD1C4D528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B54C-EC52-4073-82B5-3C11E2529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128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6E57-66F3-486C-B0EC-91AAD1C4D528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B54C-EC52-4073-82B5-3C11E2529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935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6E57-66F3-486C-B0EC-91AAD1C4D528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B54C-EC52-4073-82B5-3C11E2529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91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6E57-66F3-486C-B0EC-91AAD1C4D528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B54C-EC52-4073-82B5-3C11E2529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397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6E57-66F3-486C-B0EC-91AAD1C4D528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B54C-EC52-4073-82B5-3C11E2529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492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6E57-66F3-486C-B0EC-91AAD1C4D528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B54C-EC52-4073-82B5-3C11E2529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354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6E57-66F3-486C-B0EC-91AAD1C4D528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B54C-EC52-4073-82B5-3C11E2529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628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6E57-66F3-486C-B0EC-91AAD1C4D528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B54C-EC52-4073-82B5-3C11E2529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31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26E57-66F3-486C-B0EC-91AAD1C4D528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3B54C-EC52-4073-82B5-3C11E2529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53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jpe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Аналитический отчет о 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работе</a:t>
            </a:r>
            <a:b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2022-2023 учебный год во второй группе раннего возраста №3 «ОДУВАНЧИКИ»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23652" y="5141843"/>
            <a:ext cx="4959801" cy="1848504"/>
          </a:xfrm>
        </p:spPr>
        <p:txBody>
          <a:bodyPr/>
          <a:lstStyle/>
          <a:p>
            <a:r>
              <a:rPr lang="ru-RU" dirty="0" smtClean="0"/>
              <a:t>Воспитатели: </a:t>
            </a:r>
            <a:r>
              <a:rPr lang="ru-RU" b="1" dirty="0" err="1" smtClean="0">
                <a:solidFill>
                  <a:srgbClr val="FF0000"/>
                </a:solidFill>
              </a:rPr>
              <a:t>Аккузина</a:t>
            </a:r>
            <a:r>
              <a:rPr lang="ru-RU" b="1" dirty="0" smtClean="0">
                <a:solidFill>
                  <a:srgbClr val="FF0000"/>
                </a:solidFill>
              </a:rPr>
              <a:t> М Г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</a:t>
            </a:r>
            <a:r>
              <a:rPr lang="ru-RU" b="1" dirty="0" err="1" smtClean="0">
                <a:solidFill>
                  <a:srgbClr val="FF0000"/>
                </a:solidFill>
              </a:rPr>
              <a:t>Надыршина</a:t>
            </a:r>
            <a:r>
              <a:rPr lang="ru-RU" b="1" dirty="0" smtClean="0">
                <a:solidFill>
                  <a:srgbClr val="FF0000"/>
                </a:solidFill>
              </a:rPr>
              <a:t> В. А.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19903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dirty="0" smtClean="0"/>
              <a:t>"Детский сад комбинированного вида № 4 "Солнышко"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1254" b="14203"/>
          <a:stretch/>
        </p:blipFill>
        <p:spPr>
          <a:xfrm>
            <a:off x="521592" y="3755408"/>
            <a:ext cx="4288946" cy="279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74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337" y="0"/>
            <a:ext cx="10515600" cy="1325563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dirty="0" smtClean="0"/>
              <a:t>Физическое развитие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7358" y="1151856"/>
            <a:ext cx="10515600" cy="1703638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Умеет ходить и бегать, не наталкиваясь на других детей.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Может прыгать на двух ногах на месте, с продвижением вперед и т. д.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Умеет ползать, подлезать под натянутую веревку, перелезать</a:t>
            </a:r>
          </a:p>
          <a:p>
            <a:pPr marL="0" indent="0">
              <a:buNone/>
            </a:pPr>
            <a:r>
              <a:rPr lang="ru-RU" dirty="0" smtClean="0"/>
              <a:t> через бревно, лежащее на полу.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Умеет брать, держать, переносить, класть, бросать, катать мяч.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685035563"/>
              </p:ext>
            </p:extLst>
          </p:nvPr>
        </p:nvGraphicFramePr>
        <p:xfrm>
          <a:off x="8216349" y="390803"/>
          <a:ext cx="3776870" cy="3041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05" y="4435800"/>
            <a:ext cx="3978442" cy="22445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902" y="4435800"/>
            <a:ext cx="3988851" cy="22504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r="9948"/>
          <a:stretch/>
        </p:blipFill>
        <p:spPr>
          <a:xfrm>
            <a:off x="8921283" y="3987026"/>
            <a:ext cx="3071935" cy="255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9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7463" y="-276558"/>
            <a:ext cx="3011905" cy="1325563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проекты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186" y="936710"/>
            <a:ext cx="4573329" cy="25721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58" y="3930316"/>
            <a:ext cx="4652657" cy="25910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97642" y="93671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Цель: </a:t>
            </a:r>
          </a:p>
          <a:p>
            <a:r>
              <a:rPr lang="ru-RU" b="1" dirty="0" smtClean="0"/>
              <a:t>развивать познавательную активность детей в процессе экспериментирования с песком.</a:t>
            </a:r>
          </a:p>
          <a:p>
            <a:endParaRPr lang="ru-RU" b="1" dirty="0" smtClean="0"/>
          </a:p>
          <a:p>
            <a:r>
              <a:rPr lang="ru-RU" b="1" dirty="0" smtClean="0"/>
              <a:t>Срок работы по проекту:</a:t>
            </a:r>
          </a:p>
          <a:p>
            <a:r>
              <a:rPr lang="ru-RU" b="1" dirty="0" smtClean="0"/>
              <a:t> 8.08 по 10.08.2022г.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69305" y="390430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Цель:</a:t>
            </a:r>
          </a:p>
          <a:p>
            <a:r>
              <a:rPr lang="ru-RU" b="1" dirty="0" smtClean="0"/>
              <a:t>Формирование нравственно-патриотического отношения и чувства сопричастности к семье, к родному городу,  к природе родного края. Воспитание чувства собственного достоинства как представителя своего города.</a:t>
            </a:r>
          </a:p>
          <a:p>
            <a:endParaRPr lang="ru-RU" b="1" dirty="0" smtClean="0"/>
          </a:p>
          <a:p>
            <a:r>
              <a:rPr lang="ru-RU" b="1" dirty="0" smtClean="0"/>
              <a:t>Продолжительность: </a:t>
            </a:r>
          </a:p>
          <a:p>
            <a:r>
              <a:rPr lang="ru-RU" b="1" dirty="0" smtClean="0"/>
              <a:t>с 3.10 по 22.10.2022г..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55227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894" y="167099"/>
            <a:ext cx="5450296" cy="3048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87" y="3548861"/>
            <a:ext cx="5438103" cy="30970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76210" y="41235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Цель: </a:t>
            </a:r>
          </a:p>
          <a:p>
            <a:r>
              <a:rPr lang="ru-RU" b="1" dirty="0" smtClean="0"/>
              <a:t>Создать условия для формирования познавательного интереса к жизни животных.</a:t>
            </a:r>
          </a:p>
          <a:p>
            <a:endParaRPr lang="ru-RU" b="1" dirty="0" smtClean="0"/>
          </a:p>
          <a:p>
            <a:r>
              <a:rPr lang="ru-RU" b="1" dirty="0" smtClean="0"/>
              <a:t>Срок проведения: 12-13 декабря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76210" y="3915415"/>
            <a:ext cx="55525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Цель:</a:t>
            </a:r>
          </a:p>
          <a:p>
            <a:r>
              <a:rPr lang="ru-RU" b="1" dirty="0" smtClean="0"/>
              <a:t>Создать условия для формирования представлений о бабушке как члене семьи.</a:t>
            </a:r>
          </a:p>
          <a:p>
            <a:r>
              <a:rPr lang="ru-RU" b="1" dirty="0" smtClean="0"/>
              <a:t>формировать положительное эмоциональное отношение</a:t>
            </a:r>
          </a:p>
          <a:p>
            <a:r>
              <a:rPr lang="ru-RU" b="1" dirty="0" smtClean="0"/>
              <a:t> к своей бабушке</a:t>
            </a:r>
          </a:p>
          <a:p>
            <a:r>
              <a:rPr lang="ru-RU" b="1" dirty="0" smtClean="0"/>
              <a:t>Срок проведения: 16.01-27.01.2023г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50290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314" y="287092"/>
            <a:ext cx="5523455" cy="30970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13" y="3680892"/>
            <a:ext cx="5523455" cy="299339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096000" y="323293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Цель:</a:t>
            </a:r>
          </a:p>
          <a:p>
            <a:r>
              <a:rPr lang="ru-RU" b="1" dirty="0" smtClean="0"/>
              <a:t> Формирование у детей чувства уважения и любви к маме, сопереживания и желания ей помочь, как основы становления нравственного воспитания.</a:t>
            </a:r>
          </a:p>
          <a:p>
            <a:endParaRPr lang="ru-RU" b="1" dirty="0" smtClean="0"/>
          </a:p>
          <a:p>
            <a:endParaRPr lang="ru-RU" b="1" dirty="0" smtClean="0"/>
          </a:p>
          <a:p>
            <a:r>
              <a:rPr lang="ru-RU" b="1" dirty="0" smtClean="0"/>
              <a:t>Срок реализации:   1-14 марта2023г.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79956" y="387316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Цель проекта : </a:t>
            </a:r>
          </a:p>
          <a:p>
            <a:r>
              <a:rPr lang="ru-RU" b="1" dirty="0" smtClean="0"/>
              <a:t>Формирование первичных экологических</a:t>
            </a:r>
          </a:p>
          <a:p>
            <a:r>
              <a:rPr lang="ru-RU" b="1" dirty="0" smtClean="0"/>
              <a:t> представлений об окружающем мире у детей раннего возраста.</a:t>
            </a:r>
          </a:p>
          <a:p>
            <a:endParaRPr lang="ru-RU" b="1" dirty="0" smtClean="0"/>
          </a:p>
          <a:p>
            <a:r>
              <a:rPr lang="ru-RU" b="1" dirty="0" smtClean="0"/>
              <a:t>Сроки реализации проекта :</a:t>
            </a:r>
          </a:p>
          <a:p>
            <a:r>
              <a:rPr lang="ru-RU" b="1" dirty="0" smtClean="0"/>
              <a:t>с 12.04.2023 по 26.04.2023.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08947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07" y="392534"/>
            <a:ext cx="4858933" cy="2731245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343" t="64943" r="7536" b="10693"/>
          <a:stretch/>
        </p:blipFill>
        <p:spPr>
          <a:xfrm>
            <a:off x="1454767" y="4956313"/>
            <a:ext cx="7727345" cy="157700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23722" y="634953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Цель: воспитать нравственно-патриотические чувства у детей дошкольного возраста, чувства гордости за свою семью и Родину</a:t>
            </a:r>
            <a:r>
              <a:rPr lang="ru-RU" b="1" dirty="0" smtClean="0"/>
              <a:t>.</a:t>
            </a:r>
          </a:p>
          <a:p>
            <a:endParaRPr lang="ru-RU" b="1" dirty="0"/>
          </a:p>
          <a:p>
            <a:r>
              <a:rPr lang="ru-RU" b="1" dirty="0"/>
              <a:t>Сроки реализации проекта </a:t>
            </a:r>
            <a:r>
              <a:rPr lang="ru-RU" b="1" dirty="0" smtClean="0"/>
              <a:t>: </a:t>
            </a:r>
            <a:r>
              <a:rPr lang="ru-RU" b="1" dirty="0"/>
              <a:t>02.05.2023 по 12.05.2023.</a:t>
            </a:r>
          </a:p>
          <a:p>
            <a:endParaRPr lang="ru-RU" b="1" dirty="0" smtClean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5818" y="2330146"/>
            <a:ext cx="3189017" cy="239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72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660" y="74591"/>
            <a:ext cx="10515600" cy="1325563"/>
          </a:xfrm>
        </p:spPr>
        <p:txBody>
          <a:bodyPr/>
          <a:lstStyle/>
          <a:p>
            <a:r>
              <a:rPr lang="ru-RU" b="1" dirty="0" smtClean="0"/>
              <a:t>Наши праздники.</a:t>
            </a:r>
            <a:endParaRPr lang="ru-RU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6937" y="2865492"/>
            <a:ext cx="3761558" cy="38042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705" y="211763"/>
            <a:ext cx="3956647" cy="40785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30" y="1588270"/>
            <a:ext cx="4554107" cy="25544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48" y="4351305"/>
            <a:ext cx="2816596" cy="21581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8285" y="4072748"/>
            <a:ext cx="4093715" cy="271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78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1948" y="541822"/>
            <a:ext cx="10515600" cy="1325563"/>
          </a:xfrm>
        </p:spPr>
        <p:txBody>
          <a:bodyPr/>
          <a:lstStyle/>
          <a:p>
            <a:r>
              <a:rPr lang="ru-RU" dirty="0" smtClean="0"/>
              <a:t>МАСЛЕНИЦА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186" y="4420854"/>
            <a:ext cx="3962743" cy="22252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65" y="669397"/>
            <a:ext cx="3865199" cy="21764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3246" y="4170897"/>
            <a:ext cx="3962743" cy="22313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6497" y="669397"/>
            <a:ext cx="3974937" cy="21398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0965" y="2568207"/>
            <a:ext cx="5212532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21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течение года в группе систематически проводилась работа по взаимодействию с родителями: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98953" y="1690688"/>
            <a:ext cx="3262219" cy="43513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8200" y="206586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Проводились  индивидуальные беседы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Консультации для родителей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Проведены родительские собрания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Наглядно-стендовая информация.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69" y="3818566"/>
            <a:ext cx="5011346" cy="28226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755" y="3079119"/>
            <a:ext cx="1950889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59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06" y="280839"/>
            <a:ext cx="1313255" cy="18972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030" y="280839"/>
            <a:ext cx="1670449" cy="23593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64" y="2449563"/>
            <a:ext cx="2867235" cy="20313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9483" y="3823290"/>
            <a:ext cx="2379996" cy="28755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292" y="4668031"/>
            <a:ext cx="3391797" cy="19148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125758" y="-4163"/>
            <a:ext cx="2199733" cy="2929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5720" y="3823290"/>
            <a:ext cx="2089694" cy="2782824"/>
          </a:xfrm>
          <a:prstGeom prst="rect">
            <a:avLst/>
          </a:prstGeom>
        </p:spPr>
      </p:pic>
      <p:pic>
        <p:nvPicPr>
          <p:cNvPr id="1026" name="Picture 2" descr="https://sun9-59.userapi.com/impg/h8kSA-i4d8M3lMyONuypiOISTTgQ5DFIcsfBtQ/bZzxNs4ZnCI.jpg?size=811x1080&amp;quality=95&amp;sign=65e66670ae76290e214b208efd40620c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067" y="955534"/>
            <a:ext cx="1890428" cy="251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610" y="3823290"/>
            <a:ext cx="2087118" cy="27828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" t="4589" b="2464"/>
          <a:stretch/>
        </p:blipFill>
        <p:spPr>
          <a:xfrm rot="16200000">
            <a:off x="2485965" y="-127250"/>
            <a:ext cx="1583618" cy="266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03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 !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7892" y="1867018"/>
            <a:ext cx="5011346" cy="33408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97" y="4094921"/>
            <a:ext cx="3440808" cy="25832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3823" y="3537467"/>
            <a:ext cx="2296629" cy="30583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3717" t="22608" r="25039" b="24832"/>
          <a:stretch/>
        </p:blipFill>
        <p:spPr>
          <a:xfrm>
            <a:off x="490330" y="529223"/>
            <a:ext cx="2632214" cy="30082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2324" y="365125"/>
            <a:ext cx="2259918" cy="300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68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6727" y="349751"/>
            <a:ext cx="11809256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Общее количество детей</a:t>
            </a:r>
            <a:r>
              <a:rPr lang="ru-RU" dirty="0" smtClean="0"/>
              <a:t>: 20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Из них:</a:t>
            </a:r>
          </a:p>
          <a:p>
            <a:pPr marL="0" indent="0">
              <a:buNone/>
            </a:pPr>
            <a:r>
              <a:rPr lang="ru-RU" dirty="0" smtClean="0"/>
              <a:t>Мальчиков</a:t>
            </a:r>
            <a:r>
              <a:rPr lang="ru-RU" dirty="0" smtClean="0"/>
              <a:t>: 7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Девочек</a:t>
            </a:r>
            <a:r>
              <a:rPr lang="ru-RU" dirty="0" smtClean="0"/>
              <a:t>: 13</a:t>
            </a:r>
            <a:endParaRPr lang="ru-RU" dirty="0" smtClean="0"/>
          </a:p>
          <a:p>
            <a:pPr marL="0" indent="0">
              <a:buNone/>
            </a:pPr>
            <a:r>
              <a:rPr lang="ru-RU" b="1" dirty="0" smtClean="0"/>
              <a:t>Основная цель деятельности группы : </a:t>
            </a:r>
            <a:r>
              <a:rPr lang="ru-RU" dirty="0" smtClean="0"/>
              <a:t>разностороннее развитие детей, обеспечение процесса ранней социализации, </a:t>
            </a:r>
            <a:r>
              <a:rPr lang="ru-RU" dirty="0" smtClean="0"/>
              <a:t>психолого-педагогическое </a:t>
            </a:r>
            <a:r>
              <a:rPr lang="ru-RU" dirty="0" smtClean="0"/>
              <a:t>сопровождение родителей (законных представителей) детей по вопросам развития детей раннего возраста.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26474" r="673" b="8019"/>
          <a:stretch/>
        </p:blipFill>
        <p:spPr>
          <a:xfrm>
            <a:off x="6432062" y="147836"/>
            <a:ext cx="4262442" cy="2110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56" y="4253120"/>
            <a:ext cx="4253947" cy="23928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870" y="4253120"/>
            <a:ext cx="4253948" cy="239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30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8811" y="189329"/>
            <a:ext cx="10515600" cy="643605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Задачи:</a:t>
            </a:r>
          </a:p>
          <a:p>
            <a:pPr marL="0" indent="0">
              <a:buNone/>
            </a:pPr>
            <a:r>
              <a:rPr lang="ru-RU" dirty="0" smtClean="0"/>
              <a:t>-охранять и укреплять физическое и психическое здоровье детей, в том числе их эмоциональное благополучие;</a:t>
            </a:r>
          </a:p>
          <a:p>
            <a:pPr>
              <a:buFontTx/>
              <a:buChar char="-"/>
            </a:pPr>
            <a:r>
              <a:rPr lang="ru-RU" dirty="0" smtClean="0"/>
              <a:t>обеспечивать равные возможности полноценного развития каждого ребёнка </a:t>
            </a:r>
          </a:p>
          <a:p>
            <a:pPr marL="0" indent="0">
              <a:buNone/>
            </a:pPr>
            <a:r>
              <a:rPr lang="ru-RU" dirty="0" smtClean="0"/>
              <a:t>- создавать благоприятные условия развития детей в соответствии с их возрастными и индивидуальными особенностями и склонностями развития способностей и творческого потенциала каждого</a:t>
            </a:r>
          </a:p>
          <a:p>
            <a:pPr marL="0" indent="0">
              <a:buNone/>
            </a:pPr>
            <a:r>
              <a:rPr lang="ru-RU" dirty="0" smtClean="0"/>
              <a:t>-объединять обучение и воспитание в целостный образовательный процесс на основе духовно-нравственных и социокультурных ценностей и принятых в обществе правил, и норм поведения в интересах человека, семьи, общества;</a:t>
            </a:r>
          </a:p>
          <a:p>
            <a:pPr marL="0" indent="0">
              <a:buNone/>
            </a:pPr>
            <a:r>
              <a:rPr lang="ru-RU" dirty="0" smtClean="0"/>
              <a:t>-формировать общую культуру личности воспитанников, развитие их социальных, нравственных, эстетических, интеллектуальных, физических качеств, инициативности, самостоятельности и ответственности ребёнка, формировать предпосылки учебной деятельности;</a:t>
            </a:r>
          </a:p>
          <a:p>
            <a:pPr marL="0" indent="0">
              <a:buNone/>
            </a:pPr>
            <a:r>
              <a:rPr lang="ru-RU" dirty="0" smtClean="0"/>
              <a:t>-обеспечивать психолого-педагогическую поддержку семьи и повышения компетентности родителей в вопросах развития и образования, охраны и укрепления здоровья детей.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6402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643" y="18933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 течение 2022-2023 учебного года, дети группы «Одуванчики» развивались согласно возрасту, в нормальном темпе изучали программный материал и показывали позитивную динамику по всем направлениям развития.</a:t>
            </a:r>
          </a:p>
          <a:p>
            <a:pPr marL="0" indent="0">
              <a:buNone/>
            </a:pPr>
            <a:r>
              <a:rPr lang="ru-RU" dirty="0" err="1" smtClean="0"/>
              <a:t>Воспитательно</a:t>
            </a:r>
            <a:r>
              <a:rPr lang="ru-RU" dirty="0" smtClean="0"/>
              <a:t>-образовательный процесс был построен на основе основной общеобразовательной программы дошкольного образования «От рождения до школы» под редакцией Н.Е. </a:t>
            </a:r>
            <a:r>
              <a:rPr lang="ru-RU" dirty="0" err="1" smtClean="0"/>
              <a:t>Вераксы</a:t>
            </a:r>
            <a:r>
              <a:rPr lang="ru-RU" dirty="0" smtClean="0"/>
              <a:t>, Т.С. Комаровой, М.А. Васильевой.</a:t>
            </a:r>
          </a:p>
          <a:p>
            <a:pPr marL="0" indent="0">
              <a:buNone/>
            </a:pPr>
            <a:r>
              <a:rPr lang="ru-RU" dirty="0" smtClean="0"/>
              <a:t> В  течение  года  строго  соблюдался  режим  дня  и  все  </a:t>
            </a:r>
            <a:r>
              <a:rPr lang="ru-RU" dirty="0" err="1" smtClean="0"/>
              <a:t>санитарно</a:t>
            </a:r>
            <a:r>
              <a:rPr lang="ru-RU" dirty="0" smtClean="0"/>
              <a:t>  - гигиенические требования к пребыванию детей в ДОУ.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174" y="4540667"/>
            <a:ext cx="3909392" cy="21990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096" y="4540668"/>
            <a:ext cx="3909391" cy="219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8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8114" y="104986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В течение всего учебного года создавались условия для укрепления и сохранения здоровья детей.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Утренняя гимнастика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Физкультурные занятия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Динамические паузы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Дыхательная гимнастика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Ходьба по массажным коврикам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Гимнастика после сна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Прогулки на свежем воздухе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006980998"/>
              </p:ext>
            </p:extLst>
          </p:nvPr>
        </p:nvGraphicFramePr>
        <p:xfrm>
          <a:off x="308114" y="4173724"/>
          <a:ext cx="5817703" cy="2546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414" y="761636"/>
            <a:ext cx="2402646" cy="319957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"/>
          <a:srcRect r="-1968" b="26988"/>
          <a:stretch/>
        </p:blipFill>
        <p:spPr>
          <a:xfrm>
            <a:off x="7551737" y="4631219"/>
            <a:ext cx="3886890" cy="208949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5455" y="1297099"/>
            <a:ext cx="2621507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22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111" y="-131935"/>
            <a:ext cx="10515600" cy="1325563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dirty="0" smtClean="0"/>
              <a:t>Социально-коммуникативное развитие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265" y="1027942"/>
            <a:ext cx="8995611" cy="2483884"/>
          </a:xfrm>
        </p:spPr>
        <p:txBody>
          <a:bodyPr>
            <a:normAutofit fontScale="40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Может принимать на себя роль, непродолжительно взаимодействовать со сверстниками в игре.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Способен следить за развитием театрализованного действия и эмоционально на него отзываться (кукольный, драматический театры).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Разыгрывает по просьбе взрослого и самостоятельно небольшие отрывки из знакомых сказок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Имитирует движения, мимику, интонацию изображаемых героев.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Умеет самостоятельно одеваться и раздеваться в определенной последовательности.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Соблюдает элементарные правила поведения в детском саду.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Соблюдает элементарные правила взаимодействия с растениями и животными.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Имеет элементарные представления о правилах дорожного движения, о правилах </a:t>
            </a:r>
          </a:p>
          <a:p>
            <a:pPr marL="0" indent="0">
              <a:buNone/>
            </a:pPr>
            <a:r>
              <a:rPr lang="ru-RU" dirty="0" smtClean="0"/>
              <a:t>          пожарной безопасности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11" y="3994484"/>
            <a:ext cx="3663303" cy="2476189"/>
          </a:xfrm>
          <a:prstGeom prst="rect">
            <a:avLst/>
          </a:prstGeom>
        </p:spPr>
      </p:pic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292943061"/>
              </p:ext>
            </p:extLst>
          </p:nvPr>
        </p:nvGraphicFramePr>
        <p:xfrm>
          <a:off x="8229776" y="1150531"/>
          <a:ext cx="3474452" cy="2721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418" y="3994484"/>
            <a:ext cx="3398354" cy="25514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7594" b="3471"/>
          <a:stretch/>
        </p:blipFill>
        <p:spPr>
          <a:xfrm>
            <a:off x="8229776" y="3994485"/>
            <a:ext cx="3402323" cy="255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00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789" y="0"/>
            <a:ext cx="10515600" cy="1325563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dirty="0" smtClean="0"/>
              <a:t>Познавательное развитие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5643" y="1203158"/>
            <a:ext cx="10728158" cy="2614863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Различают большие и маленькие предметы.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Знают понятия один – много.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Узнают круг, квадрат; называют и используют детали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строительного </a:t>
            </a:r>
            <a:r>
              <a:rPr lang="ru-RU" dirty="0" smtClean="0"/>
              <a:t>материала.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Узнают и называют виды некоторых домашних и диких животных,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их </a:t>
            </a:r>
            <a:r>
              <a:rPr lang="ru-RU" dirty="0" smtClean="0"/>
              <a:t>детенышей; знают несколько видов овощей и фруктов.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Знакомятся с растительным миром Земли.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Имеют элементарные представления о природных сезонных явлениях.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264471132"/>
              </p:ext>
            </p:extLst>
          </p:nvPr>
        </p:nvGraphicFramePr>
        <p:xfrm>
          <a:off x="8361946" y="334242"/>
          <a:ext cx="3429001" cy="2967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28" y="4484961"/>
            <a:ext cx="3718882" cy="209110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761" y="4454478"/>
            <a:ext cx="3767655" cy="21215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1946" y="4484961"/>
            <a:ext cx="3624698" cy="204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41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199"/>
            <a:ext cx="10515600" cy="1325563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dirty="0" smtClean="0"/>
              <a:t>Речевое развитие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3821" y="1279861"/>
            <a:ext cx="10295021" cy="1848017"/>
          </a:xfrm>
        </p:spPr>
        <p:txBody>
          <a:bodyPr>
            <a:normAutofit fontScale="4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Может поделиться информацией («Ворону видел», пожаловаться на неудобство</a:t>
            </a:r>
          </a:p>
          <a:p>
            <a:pPr marL="0" indent="0">
              <a:buNone/>
            </a:pPr>
            <a:r>
              <a:rPr lang="ru-RU" dirty="0" smtClean="0"/>
              <a:t> (замерз, устал) и действия сверстника (отнимает).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Сопровождает речью игровые и бытовые действия.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Слушает небольшие рассказы без наглядного сопровождения.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Слушает доступные по содержанию стихи, сказки, рассказы. </a:t>
            </a:r>
          </a:p>
          <a:p>
            <a:pPr marL="0" indent="0">
              <a:buNone/>
            </a:pPr>
            <a:r>
              <a:rPr lang="ru-RU" dirty="0" smtClean="0"/>
              <a:t>При повторном чтении проговаривает слова, небольшие фразы.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Рассматривает иллюстрации в знакомых книжках с помощью педагога.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326960838"/>
              </p:ext>
            </p:extLst>
          </p:nvPr>
        </p:nvGraphicFramePr>
        <p:xfrm>
          <a:off x="8305625" y="247283"/>
          <a:ext cx="3561348" cy="2709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23" y="4413829"/>
            <a:ext cx="4035902" cy="22679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4487" r="16507"/>
          <a:stretch/>
        </p:blipFill>
        <p:spPr>
          <a:xfrm>
            <a:off x="4444229" y="4482180"/>
            <a:ext cx="3303541" cy="21312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488" y="4382057"/>
            <a:ext cx="3971622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0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126" y="0"/>
            <a:ext cx="10515600" cy="1325563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dirty="0" smtClean="0"/>
              <a:t>Художественно-эстетическое развитие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1737" y="1325563"/>
            <a:ext cx="10515600" cy="1815933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Различают красный, синий, зеленый, желтый цвета.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Умеют пользоваться карандашами, восковыми мелками, кистью и красками.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Умеют раскатывать пластилин, отделять маленькие комочки, сплющивают их ладонями; соединять концы раскатанной палочки, плотно прижимая, их друг к другу.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Лепят несложные предметы; аккуратно пользуются пластилином.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dirty="0" smtClean="0"/>
          </a:p>
          <a:p>
            <a:pPr>
              <a:buFont typeface="Wingdings" panose="05000000000000000000" pitchFamily="2" charset="2"/>
              <a:buChar char="ü"/>
            </a:pPr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143690379"/>
              </p:ext>
            </p:extLst>
          </p:nvPr>
        </p:nvGraphicFramePr>
        <p:xfrm>
          <a:off x="8746435" y="2300942"/>
          <a:ext cx="3360697" cy="2920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65" y="4765639"/>
            <a:ext cx="3810330" cy="18655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7390" y="4899763"/>
            <a:ext cx="2834886" cy="15972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348" y="3083830"/>
            <a:ext cx="2755189" cy="155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960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872</Words>
  <Application>Microsoft Office PowerPoint</Application>
  <PresentationFormat>Широкоэкранный</PresentationFormat>
  <Paragraphs>108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Тема Office</vt:lpstr>
      <vt:lpstr>Аналитический отчет о работе  за 2022-2023 учебный год во второй группе раннего возраста №3 «ОДУВАНЧИКИ»</vt:lpstr>
      <vt:lpstr>Презентация PowerPoint</vt:lpstr>
      <vt:lpstr>Презентация PowerPoint</vt:lpstr>
      <vt:lpstr>Презентация PowerPoint</vt:lpstr>
      <vt:lpstr>Презентация PowerPoint</vt:lpstr>
      <vt:lpstr>Социально-коммуникативное развитие</vt:lpstr>
      <vt:lpstr>Познавательное развитие</vt:lpstr>
      <vt:lpstr>Речевое развитие</vt:lpstr>
      <vt:lpstr>Художественно-эстетическое развитие</vt:lpstr>
      <vt:lpstr>Физическое развитие </vt:lpstr>
      <vt:lpstr>проекты</vt:lpstr>
      <vt:lpstr>Презентация PowerPoint</vt:lpstr>
      <vt:lpstr>Презентация PowerPoint</vt:lpstr>
      <vt:lpstr>Презентация PowerPoint</vt:lpstr>
      <vt:lpstr>Наши праздники.</vt:lpstr>
      <vt:lpstr>МАСЛЕНИЦА</vt:lpstr>
      <vt:lpstr>В течение года в группе систематически проводилась работа по взаимодействию с родителями:  </vt:lpstr>
      <vt:lpstr>Презентация PowerPoint</vt:lpstr>
      <vt:lpstr>Спасибо за внимание 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Аналитический отчет о работе за 2022-2023 учебный год во второй группе раннего возраста №3 «ОДУВАНЧИКИ»</dc:title>
  <dc:creator>Мария</dc:creator>
  <cp:lastModifiedBy>Мария </cp:lastModifiedBy>
  <cp:revision>26</cp:revision>
  <dcterms:created xsi:type="dcterms:W3CDTF">2023-05-22T07:28:06Z</dcterms:created>
  <dcterms:modified xsi:type="dcterms:W3CDTF">2023-05-24T09:44:59Z</dcterms:modified>
</cp:coreProperties>
</file>