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0" r:id="rId5"/>
    <p:sldId id="270" r:id="rId6"/>
    <p:sldId id="261" r:id="rId7"/>
    <p:sldId id="259" r:id="rId8"/>
    <p:sldId id="267" r:id="rId9"/>
    <p:sldId id="271" r:id="rId10"/>
    <p:sldId id="273" r:id="rId11"/>
    <p:sldId id="274" r:id="rId12"/>
    <p:sldId id="264" r:id="rId13"/>
    <p:sldId id="262" r:id="rId14"/>
    <p:sldId id="269" r:id="rId15"/>
    <p:sldId id="265" r:id="rId16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05673269858836"/>
          <c:y val="7.9465311856871085E-2"/>
          <c:w val="0.76407283305833995"/>
          <c:h val="0.633021220181358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45</c:v>
                </c:pt>
                <c:pt idx="1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35</c:v>
                </c:pt>
                <c:pt idx="1">
                  <c:v>75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78872528"/>
        <c:axId val="378869392"/>
      </c:barChart>
      <c:catAx>
        <c:axId val="378872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8869392"/>
        <c:crosses val="autoZero"/>
        <c:auto val="1"/>
        <c:lblAlgn val="ctr"/>
        <c:lblOffset val="100"/>
        <c:noMultiLvlLbl val="0"/>
      </c:catAx>
      <c:valAx>
        <c:axId val="378869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7887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05514986752215"/>
          <c:y val="0.86310867851196238"/>
          <c:w val="0.67412188070987145"/>
          <c:h val="0.12798986686969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829789870290334E-2"/>
          <c:y val="7.1224608811783413E-2"/>
          <c:w val="0.92517008806843215"/>
          <c:h val="0.7145958569694916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50</c:v>
                </c:pt>
                <c:pt idx="1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15</c:v>
                </c:pt>
                <c:pt idx="1">
                  <c:v>60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78873312"/>
        <c:axId val="378868216"/>
      </c:barChart>
      <c:catAx>
        <c:axId val="378873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8868216"/>
        <c:crosses val="autoZero"/>
        <c:auto val="1"/>
        <c:lblAlgn val="ctr"/>
        <c:lblOffset val="100"/>
        <c:noMultiLvlLbl val="0"/>
      </c:catAx>
      <c:valAx>
        <c:axId val="3788682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7887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224050924980376"/>
          <c:y val="0.8951910808240584"/>
          <c:w val="0.70977616935138876"/>
          <c:h val="0.10467073817091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21492634383245"/>
          <c:y val="7.4942507087648172E-2"/>
          <c:w val="0.5980671757174495"/>
          <c:h val="0.6002501921267846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</c:v>
                </c:pt>
                <c:pt idx="1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35</c:v>
                </c:pt>
                <c:pt idx="1">
                  <c:v>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20</c:v>
                </c:pt>
                <c:pt idx="1">
                  <c:v>45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78873704"/>
        <c:axId val="378866256"/>
      </c:barChart>
      <c:catAx>
        <c:axId val="378873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8866256"/>
        <c:crosses val="autoZero"/>
        <c:auto val="1"/>
        <c:lblAlgn val="ctr"/>
        <c:lblOffset val="100"/>
        <c:noMultiLvlLbl val="0"/>
      </c:catAx>
      <c:valAx>
        <c:axId val="3788662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78873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672191426254457"/>
          <c:y val="0.81245109346664346"/>
          <c:w val="0.62623648138928245"/>
          <c:h val="0.12047788404840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782411604714415E-2"/>
          <c:y val="4.5340046127967146E-2"/>
          <c:w val="0.87307343608340893"/>
          <c:h val="0.6587568057310708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35</c:v>
                </c:pt>
                <c:pt idx="1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15</c:v>
                </c:pt>
                <c:pt idx="1">
                  <c:v>65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79805992"/>
        <c:axId val="379801680"/>
      </c:barChart>
      <c:catAx>
        <c:axId val="379805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9801680"/>
        <c:crosses val="autoZero"/>
        <c:auto val="1"/>
        <c:lblAlgn val="ctr"/>
        <c:lblOffset val="100"/>
        <c:noMultiLvlLbl val="0"/>
      </c:catAx>
      <c:valAx>
        <c:axId val="3798016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79805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662966426567485"/>
          <c:y val="0.8463823964609356"/>
          <c:w val="0.70828163705284797"/>
          <c:h val="0.109622253454114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60975928400288E-2"/>
          <c:y val="0.11167719444109057"/>
          <c:w val="0.7820317578655952"/>
          <c:h val="0.5506176952392269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35</c:v>
                </c:pt>
                <c:pt idx="1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октябрь</c:v>
                </c:pt>
                <c:pt idx="1">
                  <c:v>май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25</c:v>
                </c:pt>
                <c:pt idx="1">
                  <c:v>70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79802072"/>
        <c:axId val="379802464"/>
      </c:barChart>
      <c:catAx>
        <c:axId val="379802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9802464"/>
        <c:crosses val="autoZero"/>
        <c:auto val="1"/>
        <c:lblAlgn val="ctr"/>
        <c:lblOffset val="100"/>
        <c:noMultiLvlLbl val="0"/>
      </c:catAx>
      <c:valAx>
        <c:axId val="3798024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79802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669968280953265"/>
          <c:y val="0.80551611567153347"/>
          <c:w val="0.69539117821371921"/>
          <c:h val="0.105214747521365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37431838684583"/>
          <c:y val="6.1715080059316363E-2"/>
          <c:w val="0.819106656099304"/>
          <c:h val="0.4971023049263779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199</c:v>
                </c:pt>
                <c:pt idx="1">
                  <c:v>263</c:v>
                </c:pt>
                <c:pt idx="2">
                  <c:v>267</c:v>
                </c:pt>
                <c:pt idx="3">
                  <c:v>343</c:v>
                </c:pt>
                <c:pt idx="4">
                  <c:v>232</c:v>
                </c:pt>
                <c:pt idx="5">
                  <c:v>255</c:v>
                </c:pt>
                <c:pt idx="6">
                  <c:v>350</c:v>
                </c:pt>
                <c:pt idx="7">
                  <c:v>368</c:v>
                </c:pt>
                <c:pt idx="8">
                  <c:v>240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79803248"/>
        <c:axId val="379803640"/>
      </c:lineChart>
      <c:catAx>
        <c:axId val="37980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9803640"/>
        <c:crosses val="autoZero"/>
        <c:auto val="1"/>
        <c:lblAlgn val="ctr"/>
        <c:lblOffset val="100"/>
        <c:noMultiLvlLbl val="0"/>
      </c:catAx>
      <c:valAx>
        <c:axId val="379803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9803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748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1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7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57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10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47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34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78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79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840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06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2F99C-B123-4B04-984E-A781CAF90DF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9C62B-6EE1-4FB5-B7CB-C70D20AB4E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80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http://dou4.aramilgo.ru/teachers/user.htm?us=3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0837" y="1548849"/>
            <a:ext cx="9131682" cy="184201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/>
              <a:t>Аналитический отчет о работе за </a:t>
            </a:r>
            <a:r>
              <a:rPr lang="ru-RU" sz="4000" b="1" dirty="0" smtClean="0"/>
              <a:t>2020-2021 учебный </a:t>
            </a:r>
            <a:r>
              <a:rPr lang="ru-RU" sz="4000" b="1" dirty="0"/>
              <a:t>год во второй группе раннего возраста №3 «ОДУВАНЧИКИ»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57514" y="5587070"/>
            <a:ext cx="3990536" cy="1655762"/>
          </a:xfrm>
        </p:spPr>
        <p:txBody>
          <a:bodyPr/>
          <a:lstStyle/>
          <a:p>
            <a:r>
              <a:rPr lang="ru-RU" dirty="0" smtClean="0"/>
              <a:t>Воспитатели: Аккузина М Г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Смирнова Е 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2" r="5590"/>
          <a:stretch/>
        </p:blipFill>
        <p:spPr>
          <a:xfrm>
            <a:off x="131298" y="3817349"/>
            <a:ext cx="4934820" cy="28346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36984" y="19903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/>
              <a:t>"Детский сад комбинированного вида № 4 "Солнышко"</a:t>
            </a:r>
          </a:p>
        </p:txBody>
      </p:sp>
    </p:spTree>
    <p:extLst>
      <p:ext uri="{BB962C8B-B14F-4D97-AF65-F5344CB8AC3E}">
        <p14:creationId xmlns:p14="http://schemas.microsoft.com/office/powerpoint/2010/main" val="14999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5289" y="742413"/>
            <a:ext cx="3579055" cy="1016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hlinkClick r:id="rId2"/>
              </a:rPr>
              <a:t>проекты</a:t>
            </a:r>
            <a:r>
              <a:rPr lang="ru-RU" sz="4800" dirty="0" smtClean="0"/>
              <a:t> 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5" y="1028038"/>
            <a:ext cx="3600000" cy="2024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383169"/>
            <a:ext cx="3600000" cy="2024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55" y="4367370"/>
            <a:ext cx="3600000" cy="2024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194" y="4517881"/>
            <a:ext cx="3600000" cy="2024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2903" y="2578774"/>
            <a:ext cx="3701418" cy="20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течение года в группе систематически проводилась работа по взаимодействию с родителями: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8634" y="1885071"/>
            <a:ext cx="10683240" cy="49729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Проводились  индивидуальные </a:t>
            </a:r>
            <a:r>
              <a:rPr lang="ru-RU" sz="1800" dirty="0" smtClean="0"/>
              <a:t>беседы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Консультации для родителей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Проведены родительские </a:t>
            </a:r>
            <a:r>
              <a:rPr lang="ru-RU" sz="1800" dirty="0" smtClean="0"/>
              <a:t>собрания 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Наглядно-стендовая информация</a:t>
            </a:r>
            <a:r>
              <a:rPr lang="ru-RU" sz="18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endParaRPr lang="ru-RU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endParaRPr lang="ru-RU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endParaRPr lang="ru-RU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Многие родители совместно с их детьми принимали активное участие в творческих конкурсах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53" t="18487" r="-2185" b="16112"/>
          <a:stretch/>
        </p:blipFill>
        <p:spPr>
          <a:xfrm>
            <a:off x="7469946" y="1690688"/>
            <a:ext cx="4448905" cy="3868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65" y="3523004"/>
            <a:ext cx="3259016" cy="24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1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8204" r="12074" b="6462"/>
          <a:stretch/>
        </p:blipFill>
        <p:spPr>
          <a:xfrm>
            <a:off x="6201394" y="173474"/>
            <a:ext cx="2700997" cy="3928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641" r="11801" b="4000"/>
          <a:stretch/>
        </p:blipFill>
        <p:spPr>
          <a:xfrm>
            <a:off x="3341691" y="173474"/>
            <a:ext cx="2630537" cy="3928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t="2871" r="5511" b="5437"/>
          <a:stretch/>
        </p:blipFill>
        <p:spPr>
          <a:xfrm>
            <a:off x="6072943" y="4449813"/>
            <a:ext cx="1620000" cy="2234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 t="3282" r="3048" b="4205"/>
          <a:stretch/>
        </p:blipFill>
        <p:spPr>
          <a:xfrm>
            <a:off x="4324114" y="3757111"/>
            <a:ext cx="1620000" cy="23120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" y="170712"/>
            <a:ext cx="2923744" cy="3898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13" y="0"/>
            <a:ext cx="2817833" cy="37571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5337" y="3772897"/>
            <a:ext cx="1803422" cy="2232000"/>
          </a:xfrm>
          <a:prstGeom prst="rect">
            <a:avLst/>
          </a:prstGeom>
        </p:spPr>
      </p:pic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19" y="4452812"/>
            <a:ext cx="1673466" cy="2232000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9436" r="12895" b="6666"/>
          <a:stretch/>
        </p:blipFill>
        <p:spPr>
          <a:xfrm>
            <a:off x="109934" y="3624812"/>
            <a:ext cx="2129122" cy="30662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6768" r="10706" b="8103"/>
          <a:stretch/>
        </p:blipFill>
        <p:spPr>
          <a:xfrm>
            <a:off x="9916039" y="3624812"/>
            <a:ext cx="2145687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3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9717" y="308853"/>
            <a:ext cx="5112434" cy="1393337"/>
          </a:xfrm>
        </p:spPr>
        <p:txBody>
          <a:bodyPr/>
          <a:lstStyle/>
          <a:p>
            <a:r>
              <a:rPr lang="ru-RU" b="1" dirty="0" smtClean="0"/>
              <a:t>Наши праздники.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24" y="2620106"/>
            <a:ext cx="5106573" cy="38299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07" y="2620106"/>
            <a:ext cx="5106573" cy="38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575" y="22190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Выводы:</a:t>
            </a:r>
          </a:p>
          <a:p>
            <a:pPr marL="0" indent="0">
              <a:buNone/>
            </a:pPr>
            <a:r>
              <a:rPr lang="ru-RU" dirty="0"/>
              <a:t>Результаты деятельности за </a:t>
            </a:r>
            <a:r>
              <a:rPr lang="ru-RU" dirty="0" smtClean="0"/>
              <a:t>2020-2021 </a:t>
            </a:r>
            <a:r>
              <a:rPr lang="ru-RU" dirty="0"/>
              <a:t>учебный год были тщательно проанализированы, сделаны выводы о том, что в целом работа проводилась целенаправленно и эффективно. Положительное влияние на этот позитивный процесс оказывают тесное сотрудничество в работе воспитателей, специалистов, руководителей, родителей, использование приемов развивающего обучения, индивидуального подхода к детям.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340" y="3786871"/>
            <a:ext cx="3699297" cy="277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9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720" y="2247657"/>
            <a:ext cx="580178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044" y="1027906"/>
            <a:ext cx="4156709" cy="55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846" y="5736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группе 20 детей: 9</a:t>
            </a:r>
            <a:r>
              <a:rPr lang="ru-RU" dirty="0" smtClean="0"/>
              <a:t> </a:t>
            </a:r>
            <a:r>
              <a:rPr lang="ru-RU" dirty="0"/>
              <a:t>мальчиков, </a:t>
            </a:r>
            <a:r>
              <a:rPr lang="ru-RU" dirty="0" smtClean="0"/>
              <a:t>11 девочек.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В течение года дети развивались согласно возрасту, изучали программный материал и показали позитивную динамику по всем направлениям развития.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321" y="2749269"/>
            <a:ext cx="5199185" cy="39137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564" t="11897" b="10154"/>
          <a:stretch/>
        </p:blipFill>
        <p:spPr>
          <a:xfrm>
            <a:off x="421497" y="2749269"/>
            <a:ext cx="5451764" cy="391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8539" y="6017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</a:t>
            </a:r>
            <a:r>
              <a:rPr lang="ru-RU" dirty="0" smtClean="0"/>
              <a:t> детьми </a:t>
            </a:r>
            <a:r>
              <a:rPr lang="ru-RU" dirty="0"/>
              <a:t>занимались </a:t>
            </a:r>
            <a:r>
              <a:rPr lang="ru-RU" dirty="0" smtClean="0"/>
              <a:t>по </a:t>
            </a:r>
            <a:r>
              <a:rPr lang="ru-RU" dirty="0"/>
              <a:t>основной общеобразовательной программе дошкольного образования «От рождения </a:t>
            </a:r>
            <a:r>
              <a:rPr lang="ru-RU" dirty="0" smtClean="0"/>
              <a:t>до школы</a:t>
            </a:r>
            <a:r>
              <a:rPr lang="ru-RU" dirty="0"/>
              <a:t>» под редакцией Н. Е Вераксы,Т. С. Комаровой, М. А. Васильевой. Режим дня и сетка организованной образовательной деятельности составлены в соответствии с программой и в соответствии с ФГОС.</a:t>
            </a:r>
          </a:p>
          <a:p>
            <a:pPr marL="0" indent="0">
              <a:buNone/>
            </a:pPr>
            <a:r>
              <a:rPr lang="ru-RU" dirty="0" smtClean="0"/>
              <a:t>Образовательная </a:t>
            </a:r>
            <a:r>
              <a:rPr lang="ru-RU" dirty="0"/>
              <a:t>деятельность в </a:t>
            </a:r>
            <a:r>
              <a:rPr lang="ru-RU" dirty="0" smtClean="0"/>
              <a:t>группе осуществляется </a:t>
            </a:r>
            <a:r>
              <a:rPr lang="ru-RU" dirty="0"/>
              <a:t>по следующим образовательным областям: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82" y="3734970"/>
            <a:ext cx="3526302" cy="2644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0" r="667"/>
          <a:stretch/>
        </p:blipFill>
        <p:spPr>
          <a:xfrm>
            <a:off x="6447692" y="3734970"/>
            <a:ext cx="4659241" cy="264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45" y="202903"/>
            <a:ext cx="10837985" cy="1325563"/>
          </a:xfrm>
        </p:spPr>
        <p:txBody>
          <a:bodyPr/>
          <a:lstStyle/>
          <a:p>
            <a:pPr algn="ctr"/>
            <a:r>
              <a:rPr lang="ru-RU" dirty="0"/>
              <a:t>СОЦИАЛЬНО – КОММУНИКАТИВНОЕ РАЗВИТИЕ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26" y="1060540"/>
            <a:ext cx="2764415" cy="20733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445" y="1579117"/>
            <a:ext cx="82284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Может принимать на себя роль, непродолжительно взаимодействовать со сверстниками в </a:t>
            </a:r>
            <a:r>
              <a:rPr lang="ru-RU" dirty="0" smtClean="0"/>
              <a:t>игре.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Способен следить за развитием театрализованного действия и эмоционально на него отзываться (кукольный, драматический театры</a:t>
            </a:r>
            <a:r>
              <a:rPr lang="ru-RU" dirty="0" smtClean="0"/>
              <a:t>).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Разыгрывает </a:t>
            </a:r>
            <a:r>
              <a:rPr lang="ru-RU" dirty="0"/>
              <a:t>по просьбе взрослого и самостоятельно небольшие отрывки из знакомых </a:t>
            </a:r>
            <a:r>
              <a:rPr lang="ru-RU" dirty="0" smtClean="0"/>
              <a:t>сказок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Имитирует </a:t>
            </a:r>
            <a:r>
              <a:rPr lang="ru-RU" dirty="0"/>
              <a:t>движения, мимику, интонацию изображаемых героев.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Умеет самостоятельно одеваться и раздеваться в определенной последовательности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Соблюдает </a:t>
            </a:r>
            <a:r>
              <a:rPr lang="ru-RU" dirty="0"/>
              <a:t>элементарные правила поведения в детском саду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Соблюдает </a:t>
            </a:r>
            <a:r>
              <a:rPr lang="ru-RU" dirty="0"/>
              <a:t>элементарные правила взаимодействия с растениями и животными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Имеет элементарные</a:t>
            </a:r>
          </a:p>
          <a:p>
            <a:r>
              <a:rPr lang="ru-RU" dirty="0" smtClean="0"/>
              <a:t> </a:t>
            </a:r>
            <a:r>
              <a:rPr lang="ru-RU" dirty="0"/>
              <a:t>представления о </a:t>
            </a:r>
            <a:r>
              <a:rPr lang="ru-RU" dirty="0" smtClean="0"/>
              <a:t>правилах</a:t>
            </a:r>
          </a:p>
          <a:p>
            <a:r>
              <a:rPr lang="ru-RU" dirty="0" smtClean="0"/>
              <a:t> </a:t>
            </a:r>
            <a:r>
              <a:rPr lang="ru-RU" dirty="0"/>
              <a:t>дорожного </a:t>
            </a:r>
            <a:r>
              <a:rPr lang="ru-RU" dirty="0" smtClean="0"/>
              <a:t>движения, о правилах </a:t>
            </a:r>
          </a:p>
          <a:p>
            <a:r>
              <a:rPr lang="ru-RU" dirty="0"/>
              <a:t>п</a:t>
            </a:r>
            <a:r>
              <a:rPr lang="ru-RU" dirty="0" smtClean="0"/>
              <a:t>ожарной безопасности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91477087"/>
              </p:ext>
            </p:extLst>
          </p:nvPr>
        </p:nvGraphicFramePr>
        <p:xfrm>
          <a:off x="3973342" y="4827433"/>
          <a:ext cx="3679483" cy="2030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554" y="3841274"/>
            <a:ext cx="3651821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3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8" y="0"/>
            <a:ext cx="10515600" cy="1325563"/>
          </a:xfrm>
        </p:spPr>
        <p:txBody>
          <a:bodyPr/>
          <a:lstStyle/>
          <a:p>
            <a:r>
              <a:rPr lang="ru-RU" dirty="0"/>
              <a:t> Познавательное развитие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506" y="1082167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Различают большие и маленькие предметы</a:t>
            </a:r>
            <a:r>
              <a:rPr lang="ru-RU" sz="1800" dirty="0" smtClean="0"/>
              <a:t>.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Знают понятия один – много</a:t>
            </a:r>
            <a:r>
              <a:rPr lang="ru-RU" sz="1800" dirty="0" smtClean="0"/>
              <a:t>.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Узнают круг, квадрат; называют и используют детали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строительного </a:t>
            </a:r>
            <a:r>
              <a:rPr lang="ru-RU" sz="1800" dirty="0"/>
              <a:t>материала</a:t>
            </a:r>
            <a:r>
              <a:rPr lang="ru-RU" sz="1800" dirty="0" smtClean="0"/>
              <a:t>.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Узнают и называют виды некоторых домашних и диких животных,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их </a:t>
            </a:r>
            <a:r>
              <a:rPr lang="ru-RU" sz="1800" dirty="0"/>
              <a:t>детенышей; знают несколько видов овощей и фруктов</a:t>
            </a:r>
            <a:r>
              <a:rPr lang="ru-RU" sz="1800" dirty="0" smtClean="0"/>
              <a:t>.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Знакомятся с растительным </a:t>
            </a:r>
            <a:r>
              <a:rPr lang="ru-RU" sz="1800" dirty="0" smtClean="0"/>
              <a:t>миром Земли.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Имеют элементарные представления о природных сезонных явлениях.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56757122"/>
              </p:ext>
            </p:extLst>
          </p:nvPr>
        </p:nvGraphicFramePr>
        <p:xfrm>
          <a:off x="3774148" y="4258586"/>
          <a:ext cx="3494651" cy="2482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499" y="3589226"/>
            <a:ext cx="4017612" cy="30116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3" y="4312892"/>
            <a:ext cx="2921391" cy="2191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102" y="662781"/>
            <a:ext cx="2700762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3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" y="154110"/>
            <a:ext cx="10515600" cy="1325563"/>
          </a:xfrm>
        </p:spPr>
        <p:txBody>
          <a:bodyPr/>
          <a:lstStyle/>
          <a:p>
            <a:r>
              <a:rPr lang="ru-RU" dirty="0"/>
              <a:t>РЕЧЕВОЕ РАЗВИТИЕ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9" y="3510998"/>
            <a:ext cx="2089528" cy="2786038"/>
          </a:xfrm>
        </p:spPr>
      </p:pic>
      <p:sp>
        <p:nvSpPr>
          <p:cNvPr id="3" name="Прямоугольник 2"/>
          <p:cNvSpPr/>
          <p:nvPr/>
        </p:nvSpPr>
        <p:spPr>
          <a:xfrm>
            <a:off x="769034" y="1479673"/>
            <a:ext cx="7559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Может поделиться информацией («Ворону видел», пожаловаться на неудобство (замерз, устал) и действия сверстника (отнимает).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Сопровождает </a:t>
            </a:r>
            <a:r>
              <a:rPr lang="ru-RU" dirty="0"/>
              <a:t>речью игровые и бытовые действия.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Слушает </a:t>
            </a:r>
            <a:r>
              <a:rPr lang="ru-RU" dirty="0"/>
              <a:t>небольшие рассказы без наглядного сопровождения.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Слушает </a:t>
            </a:r>
            <a:r>
              <a:rPr lang="ru-RU" dirty="0"/>
              <a:t>доступные по содержанию стихи, сказки, рассказы. При повторном чтении проговаривает слова, небольшие фразы.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Рассматривает иллюстрации в знакомых книжках с помощью педагога.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46945180"/>
              </p:ext>
            </p:extLst>
          </p:nvPr>
        </p:nvGraphicFramePr>
        <p:xfrm>
          <a:off x="2568136" y="3510997"/>
          <a:ext cx="3960836" cy="3100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59" y="620534"/>
            <a:ext cx="3033932" cy="2275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70" y="3725983"/>
            <a:ext cx="2243504" cy="2991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811" y="3742451"/>
            <a:ext cx="3097508" cy="232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Художественно-эстетическое развитие </a:t>
            </a:r>
            <a:r>
              <a:rPr lang="ru-RU" sz="2400" dirty="0"/>
              <a:t>(изобразительное искусство, лепка).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Различают красный, синий, зеленый, желтый цвета</a:t>
            </a:r>
            <a:r>
              <a:rPr lang="ru-RU" sz="18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/>
              <a:t>Умеют пользоваться </a:t>
            </a:r>
            <a:r>
              <a:rPr lang="ru-RU" sz="1800" dirty="0"/>
              <a:t>карандашами, </a:t>
            </a:r>
            <a:r>
              <a:rPr lang="ru-RU" sz="1800" dirty="0" smtClean="0"/>
              <a:t>восковыми мелками, </a:t>
            </a:r>
            <a:r>
              <a:rPr lang="ru-RU" sz="1800" dirty="0"/>
              <a:t>кистью и красками.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Умеют раскатывать </a:t>
            </a:r>
            <a:r>
              <a:rPr lang="ru-RU" sz="1800" dirty="0" smtClean="0"/>
              <a:t>пластилин, </a:t>
            </a:r>
            <a:r>
              <a:rPr lang="ru-RU" sz="1800" dirty="0"/>
              <a:t>отделять маленькие комочки</a:t>
            </a:r>
            <a:r>
              <a:rPr lang="ru-RU" sz="1800" dirty="0" smtClean="0"/>
              <a:t>,</a:t>
            </a:r>
          </a:p>
          <a:p>
            <a:pPr marL="0" indent="0">
              <a:buNone/>
            </a:pPr>
            <a:r>
              <a:rPr lang="ru-RU" sz="1800" dirty="0" smtClean="0"/>
              <a:t>сплющивают </a:t>
            </a:r>
            <a:r>
              <a:rPr lang="ru-RU" sz="1800" dirty="0"/>
              <a:t>их ладонями; соединять концы раскатанной палочки,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плотно </a:t>
            </a:r>
            <a:r>
              <a:rPr lang="ru-RU" sz="1800" dirty="0"/>
              <a:t>прижимая, их друг к другу</a:t>
            </a:r>
            <a:r>
              <a:rPr lang="ru-RU" sz="1800" dirty="0" smtClean="0"/>
              <a:t>.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Лепят несложные предметы; аккуратно пользуются </a:t>
            </a:r>
            <a:r>
              <a:rPr lang="ru-RU" sz="1800" dirty="0" smtClean="0"/>
              <a:t>пластилином.</a:t>
            </a:r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853" y="1355495"/>
            <a:ext cx="1919947" cy="2559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0" y="4001294"/>
            <a:ext cx="1962150" cy="2616200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059594481"/>
              </p:ext>
            </p:extLst>
          </p:nvPr>
        </p:nvGraphicFramePr>
        <p:xfrm>
          <a:off x="2926910" y="4430543"/>
          <a:ext cx="3502025" cy="237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266" y="4356374"/>
            <a:ext cx="2865120" cy="21488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55" y="4179550"/>
            <a:ext cx="1876865" cy="25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170" y="182879"/>
            <a:ext cx="6645812" cy="1294229"/>
          </a:xfrm>
        </p:spPr>
        <p:txBody>
          <a:bodyPr/>
          <a:lstStyle/>
          <a:p>
            <a:r>
              <a:rPr lang="ru-RU" dirty="0"/>
              <a:t>ФИЗИЧЕСКОЕ РАЗВИТИЕ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95" y="182879"/>
            <a:ext cx="4315753" cy="32368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2718" r="12205" b="14051"/>
          <a:stretch/>
        </p:blipFill>
        <p:spPr>
          <a:xfrm>
            <a:off x="7591395" y="3601941"/>
            <a:ext cx="4322653" cy="30802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2086" y="128038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Умеет </a:t>
            </a:r>
            <a:r>
              <a:rPr lang="ru-RU" dirty="0"/>
              <a:t>ходить и бегать, не наталкиваясь на других детей.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Может </a:t>
            </a:r>
            <a:r>
              <a:rPr lang="ru-RU" dirty="0"/>
              <a:t>прыгать на двух ногах на месте, с продвижением вперед и т. д.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Умеет </a:t>
            </a:r>
            <a:r>
              <a:rPr lang="ru-RU" dirty="0"/>
              <a:t>ползать, подлезать под натянутую веревку, перелезать через бревно, лежащее на полу.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Умеет </a:t>
            </a:r>
            <a:r>
              <a:rPr lang="ru-RU" dirty="0"/>
              <a:t>брать, держать, переносить, класть, бросать, катать мяч.</a:t>
            </a: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481054932"/>
              </p:ext>
            </p:extLst>
          </p:nvPr>
        </p:nvGraphicFramePr>
        <p:xfrm>
          <a:off x="3620086" y="3906993"/>
          <a:ext cx="3566942" cy="2470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7" r="1133"/>
          <a:stretch/>
        </p:blipFill>
        <p:spPr>
          <a:xfrm>
            <a:off x="416170" y="3906993"/>
            <a:ext cx="2949377" cy="25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320" y="54546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 течение всего учебного года создавались условия для укрепления и сохранения здоровья детей.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Утренняя </a:t>
            </a:r>
            <a:r>
              <a:rPr lang="ru-RU" dirty="0"/>
              <a:t>гимнастика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Физкультурные занятия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Динамические </a:t>
            </a:r>
            <a:r>
              <a:rPr lang="ru-RU" dirty="0"/>
              <a:t>паузы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Дыхательная гимнастика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Ходьба </a:t>
            </a:r>
            <a:r>
              <a:rPr lang="ru-RU" dirty="0"/>
              <a:t>по массажным коврикам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Гимнастика </a:t>
            </a:r>
            <a:r>
              <a:rPr lang="ru-RU" dirty="0"/>
              <a:t>после сна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Прогулки </a:t>
            </a:r>
            <a:r>
              <a:rPr lang="ru-RU" dirty="0"/>
              <a:t>на свежем воздухе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204" y="1839350"/>
            <a:ext cx="2921391" cy="2191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49" y="4301466"/>
            <a:ext cx="1708932" cy="2278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19" y="3739317"/>
            <a:ext cx="2316480" cy="3088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910" y="1239517"/>
            <a:ext cx="1565619" cy="2087492"/>
          </a:xfrm>
          <a:prstGeom prst="rect">
            <a:avLst/>
          </a:prstGeom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085208796"/>
              </p:ext>
            </p:extLst>
          </p:nvPr>
        </p:nvGraphicFramePr>
        <p:xfrm>
          <a:off x="1187939" y="4547651"/>
          <a:ext cx="3285588" cy="2159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917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572</Words>
  <Application>Microsoft Office PowerPoint</Application>
  <PresentationFormat>Широкоэкранный</PresentationFormat>
  <Paragraphs>77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Тема Office</vt:lpstr>
      <vt:lpstr>   Аналитический отчет о работе за 2020-2021 учебный год во второй группе раннего возраста №3 «ОДУВАНЧИКИ» </vt:lpstr>
      <vt:lpstr>Презентация PowerPoint</vt:lpstr>
      <vt:lpstr>Презентация PowerPoint</vt:lpstr>
      <vt:lpstr>СОЦИАЛЬНО – КОММУНИКАТИВНОЕ РАЗВИТИЕ</vt:lpstr>
      <vt:lpstr> Познавательное развитие </vt:lpstr>
      <vt:lpstr>РЕЧЕВОЕ РАЗВИТИЕ</vt:lpstr>
      <vt:lpstr>Художественно-эстетическое развитие (изобразительное искусство, лепка).</vt:lpstr>
      <vt:lpstr>ФИЗИЧЕСКОЕ РАЗВИТИЕ</vt:lpstr>
      <vt:lpstr>Презентация PowerPoint</vt:lpstr>
      <vt:lpstr>Презентация PowerPoint</vt:lpstr>
      <vt:lpstr>В течение года в группе систематически проводилась работа по взаимодействию с родителями: </vt:lpstr>
      <vt:lpstr>Презентация PowerPoint</vt:lpstr>
      <vt:lpstr>Наши праздники.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 </cp:lastModifiedBy>
  <cp:revision>40</cp:revision>
  <cp:lastPrinted>2021-05-20T10:57:07Z</cp:lastPrinted>
  <dcterms:created xsi:type="dcterms:W3CDTF">2021-05-18T07:20:17Z</dcterms:created>
  <dcterms:modified xsi:type="dcterms:W3CDTF">2021-05-25T04:06:30Z</dcterms:modified>
</cp:coreProperties>
</file>