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7" r:id="rId6"/>
    <p:sldId id="278" r:id="rId7"/>
    <p:sldId id="263" r:id="rId8"/>
    <p:sldId id="264" r:id="rId9"/>
    <p:sldId id="277" r:id="rId10"/>
    <p:sldId id="265" r:id="rId11"/>
    <p:sldId id="275" r:id="rId12"/>
    <p:sldId id="273" r:id="rId13"/>
    <p:sldId id="274" r:id="rId14"/>
    <p:sldId id="268" r:id="rId15"/>
    <p:sldId id="270" r:id="rId16"/>
    <p:sldId id="269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786E-A80F-4313-A605-A7E64F42AC98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D0FE-E5BB-4180-975E-B99DC6A3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0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D0FE-E5BB-4180-975E-B99DC6A358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2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1"/>
            <a:ext cx="6910536" cy="1800199"/>
          </a:xfrm>
        </p:spPr>
        <p:txBody>
          <a:bodyPr/>
          <a:lstStyle/>
          <a:p>
            <a:r>
              <a:rPr lang="ru-RU" dirty="0"/>
              <a:t>Дидактические игры для 	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7131" y="2188722"/>
            <a:ext cx="5032497" cy="2016225"/>
          </a:xfrm>
        </p:spPr>
        <p:txBody>
          <a:bodyPr>
            <a:normAutofit/>
          </a:bodyPr>
          <a:lstStyle/>
          <a:p>
            <a:r>
              <a:rPr lang="ru-RU" dirty="0"/>
              <a:t>МАДОУ № 4 «Солнышко»</a:t>
            </a:r>
          </a:p>
          <a:p>
            <a:r>
              <a:rPr lang="ru-RU" dirty="0"/>
              <a:t> г. Арамиль</a:t>
            </a:r>
          </a:p>
          <a:p>
            <a:r>
              <a:rPr lang="ru-RU" dirty="0"/>
              <a:t>Воспитатель: Михайлиди А. Е.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AEE1631-C28A-0746-90BC-FB0616B1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89" y="2475760"/>
            <a:ext cx="3145198" cy="419359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5BBDB7AF-B1DA-3545-BF99-CA49235C8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91" y="3667091"/>
            <a:ext cx="4411005" cy="30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4345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Третий вид дидактических игр – словесные игры.</a:t>
            </a:r>
          </a:p>
          <a:p>
            <a:r>
              <a:rPr lang="ru-RU" dirty="0"/>
              <a:t> Они отличаются от всех остальных игр тем, что в них нет опоры на наглядность, все игровые и обучающие задачи осуществляются в мыслительном плане. Именно поэтому эти игры больше подходят для детей, начиная с 4–х лет. 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5357C99-F1E7-2A4B-AB56-EBD696A83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2" y="1987547"/>
            <a:ext cx="3870660" cy="453834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2F471FD-434C-B54E-8AB7-2983545CB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39" y="1987546"/>
            <a:ext cx="3743760" cy="45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9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Цели:</a:t>
            </a:r>
          </a:p>
          <a:p>
            <a:endParaRPr lang="ru-RU" dirty="0"/>
          </a:p>
          <a:p>
            <a:r>
              <a:rPr lang="ru-RU" dirty="0"/>
              <a:t>Отработка числовых рядов от 1 до 10 в прямом и обратном порядке, закрепление написания цифр; перенос в реальную практику умений, полученных на занятиях.</a:t>
            </a:r>
          </a:p>
          <a:p>
            <a:endParaRPr lang="ru-RU" dirty="0"/>
          </a:p>
          <a:p>
            <a:r>
              <a:rPr lang="ru-RU" dirty="0"/>
              <a:t>Соотносить цифру с количеством предметов.</a:t>
            </a:r>
          </a:p>
          <a:p>
            <a:endParaRPr lang="ru-RU" dirty="0"/>
          </a:p>
          <a:p>
            <a:r>
              <a:rPr lang="ru-RU" dirty="0"/>
              <a:t>Развивать внимание, память, мышление.</a:t>
            </a:r>
          </a:p>
          <a:p>
            <a:endParaRPr lang="ru-RU" dirty="0"/>
          </a:p>
          <a:p>
            <a:r>
              <a:rPr lang="ru-RU" dirty="0"/>
              <a:t>Воспитывать желание выполнять работу до конца.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9448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«Игры и упражнения для формирования и развития элементарных математических представлений и речи у детей старшего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312953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7404" y="832195"/>
            <a:ext cx="4527847" cy="70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462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Задания и материалы для работы.</a:t>
            </a:r>
          </a:p>
          <a:p>
            <a:r>
              <a:rPr lang="ru-RU" b="1" dirty="0"/>
              <a:t>Цикл 1.</a:t>
            </a:r>
          </a:p>
          <a:p>
            <a:r>
              <a:rPr lang="ru-RU" dirty="0"/>
              <a:t>Числовой ряд в упроченных ситуациях.</a:t>
            </a:r>
          </a:p>
          <a:p>
            <a:r>
              <a:rPr lang="ru-RU" dirty="0"/>
              <a:t>Задание « В одном дворе» .</a:t>
            </a:r>
          </a:p>
          <a:p>
            <a:r>
              <a:rPr lang="ru-RU" b="1" dirty="0"/>
              <a:t>Цели: </a:t>
            </a:r>
            <a:r>
              <a:rPr lang="ru-RU" dirty="0"/>
              <a:t>Отработка числовых рядов от 5 до 10 в прямом и обратном порядке, закрепление написания цифр; перенос в реальную практику умений, полученных на занятиях.</a:t>
            </a:r>
          </a:p>
        </p:txBody>
      </p:sp>
    </p:spTree>
    <p:extLst>
      <p:ext uri="{BB962C8B-B14F-4D97-AF65-F5344CB8AC3E}">
        <p14:creationId xmlns:p14="http://schemas.microsoft.com/office/powerpoint/2010/main" val="106185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36820"/>
            <a:ext cx="7488832" cy="38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462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 2</a:t>
            </a:r>
          </a:p>
          <a:p>
            <a:r>
              <a:rPr lang="ru-RU" b="1" dirty="0"/>
              <a:t>Числовой ряд в прямом порядке</a:t>
            </a:r>
          </a:p>
          <a:p>
            <a:r>
              <a:rPr lang="ru-RU" dirty="0"/>
              <a:t>Задание Солдаты на посту</a:t>
            </a:r>
          </a:p>
          <a:p>
            <a:r>
              <a:rPr lang="ru-RU" b="1" dirty="0"/>
              <a:t>Внимание: </a:t>
            </a:r>
            <a:r>
              <a:rPr lang="ru-RU" dirty="0"/>
              <a:t>это задание служит вводным к серии аналогичных заданий на отыскание цифр по заданной программе в таблицах со случайным их расположением. Здесь действия по программе наиболее развернуты, она выполняется шаг за шагом. Позднее поэлементное выполнение действия свертывается, и программа выступает как целое, постепенно становясь внутренним достоянием Р.</a:t>
            </a:r>
          </a:p>
          <a:p>
            <a:r>
              <a:rPr lang="ru-RU" b="1" dirty="0"/>
              <a:t>Цели: </a:t>
            </a:r>
            <a:r>
              <a:rPr lang="ru-RU" dirty="0"/>
              <a:t>отработка поэлементного выполнения программы, вынесенной вовне.</a:t>
            </a:r>
          </a:p>
        </p:txBody>
      </p:sp>
    </p:spTree>
    <p:extLst>
      <p:ext uri="{BB962C8B-B14F-4D97-AF65-F5344CB8AC3E}">
        <p14:creationId xmlns:p14="http://schemas.microsoft.com/office/powerpoint/2010/main" val="379385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исунок (5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756084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 3.</a:t>
            </a:r>
          </a:p>
          <a:p>
            <a:r>
              <a:rPr lang="ru-RU" b="1" dirty="0"/>
              <a:t>Количественная характеристика групп предметов.</a:t>
            </a:r>
          </a:p>
          <a:p>
            <a:r>
              <a:rPr lang="ru-RU" dirty="0"/>
              <a:t>Задание «По грибы».</a:t>
            </a:r>
          </a:p>
          <a:p>
            <a:r>
              <a:rPr lang="ru-RU" b="1" dirty="0"/>
              <a:t>Цели:</a:t>
            </a:r>
          </a:p>
          <a:p>
            <a:r>
              <a:rPr lang="ru-RU" dirty="0"/>
              <a:t>-	отработка понятия «количество»;</a:t>
            </a:r>
          </a:p>
          <a:p>
            <a:r>
              <a:rPr lang="ru-RU" dirty="0"/>
              <a:t>-	закрепление представлений о соответствии числа и цифры, о числовом ряде;</a:t>
            </a:r>
          </a:p>
          <a:p>
            <a:r>
              <a:rPr lang="ru-RU" dirty="0"/>
              <a:t>-тренировка произвольного внимания;</a:t>
            </a:r>
          </a:p>
        </p:txBody>
      </p:sp>
    </p:spTree>
    <p:extLst>
      <p:ext uri="{BB962C8B-B14F-4D97-AF65-F5344CB8AC3E}">
        <p14:creationId xmlns:p14="http://schemas.microsoft.com/office/powerpoint/2010/main" val="126353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исунок (5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9962"/>
            <a:ext cx="7704856" cy="5557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 4.</a:t>
            </a:r>
          </a:p>
          <a:p>
            <a:r>
              <a:rPr lang="ru-RU" dirty="0"/>
              <a:t>Числовой ряд в обратном порядке. </a:t>
            </a:r>
          </a:p>
          <a:p>
            <a:r>
              <a:rPr lang="ru-RU" dirty="0"/>
              <a:t>Задание « Ищем звезды.»</a:t>
            </a:r>
          </a:p>
        </p:txBody>
      </p:sp>
    </p:spTree>
    <p:extLst>
      <p:ext uri="{BB962C8B-B14F-4D97-AF65-F5344CB8AC3E}">
        <p14:creationId xmlns:p14="http://schemas.microsoft.com/office/powerpoint/2010/main" val="409674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3962"/>
            <a:ext cx="7416824" cy="50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3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 5.</a:t>
            </a:r>
          </a:p>
          <a:p>
            <a:r>
              <a:rPr lang="ru-RU" b="1" dirty="0"/>
              <a:t>Параллельные ряды.</a:t>
            </a:r>
          </a:p>
          <a:p>
            <a:r>
              <a:rPr lang="ru-RU" dirty="0"/>
              <a:t>Задание «На цветочной поляне».</a:t>
            </a:r>
          </a:p>
          <a:p>
            <a:r>
              <a:rPr lang="ru-RU" b="1" dirty="0"/>
              <a:t>Цели: </a:t>
            </a:r>
            <a:r>
              <a:rPr lang="ru-RU" dirty="0"/>
              <a:t>Закрепление работы с параллельными рядами чисел, тренировка переключения зрительного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104829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670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Список используемой литературы:</a:t>
            </a:r>
          </a:p>
          <a:p>
            <a:endParaRPr lang="ru-RU" b="1" dirty="0"/>
          </a:p>
          <a:p>
            <a:r>
              <a:rPr lang="ru-RU" dirty="0"/>
              <a:t>1.	</a:t>
            </a:r>
            <a:r>
              <a:rPr lang="ru-RU" dirty="0" err="1"/>
              <a:t>Нищева</a:t>
            </a:r>
            <a:r>
              <a:rPr lang="ru-RU" dirty="0"/>
              <a:t> Наталия Валентиновна             Игры и упражнения для формирования и развития</a:t>
            </a:r>
          </a:p>
          <a:p>
            <a:r>
              <a:rPr lang="ru-RU" dirty="0"/>
              <a:t>элементарных математических представлений и речи у дошкольников. Детство – Пресс 2003г</a:t>
            </a:r>
          </a:p>
          <a:p>
            <a:endParaRPr lang="ru-RU" dirty="0"/>
          </a:p>
          <a:p>
            <a:r>
              <a:rPr lang="ru-RU" dirty="0"/>
              <a:t>2.	От рождения до школы. Примерная общеобразовательная программа дошкольного образования (пилотный вариант) / Под ред. Н. Е. </a:t>
            </a:r>
            <a:r>
              <a:rPr lang="ru-RU" dirty="0" err="1"/>
              <a:t>Вераксы</a:t>
            </a:r>
            <a:r>
              <a:rPr lang="ru-RU" dirty="0"/>
              <a:t>, Т. С. Комаровой, М. А. Васильевой./ </a:t>
            </a:r>
          </a:p>
          <a:p>
            <a:r>
              <a:rPr lang="ru-RU" dirty="0"/>
              <a:t>Издательство МОЗАИКА СИНТЕЗ Москва, 2014</a:t>
            </a:r>
          </a:p>
        </p:txBody>
      </p:sp>
    </p:spTree>
    <p:extLst>
      <p:ext uri="{BB962C8B-B14F-4D97-AF65-F5344CB8AC3E}">
        <p14:creationId xmlns:p14="http://schemas.microsoft.com/office/powerpoint/2010/main" val="341604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00800" cy="4104456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внимание!!!!!!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Успехов, терпения и радости в общении с детьми!!!!!!!!!!!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SAMSUNG\Desktop\ekskurs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1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3448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любознательности».</a:t>
            </a:r>
          </a:p>
          <a:p>
            <a:r>
              <a:rPr lang="ru-RU" sz="2800" b="1" dirty="0"/>
              <a:t>       				 </a:t>
            </a:r>
            <a:r>
              <a:rPr lang="ru-RU" b="1" dirty="0"/>
              <a:t>В.А. Сухомлинский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6DA08BB-536B-344A-896F-50EBB571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24" y="2168862"/>
            <a:ext cx="6115951" cy="44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2448272"/>
          </a:xfrm>
        </p:spPr>
        <p:txBody>
          <a:bodyPr>
            <a:normAutofit/>
          </a:bodyPr>
          <a:lstStyle/>
          <a:p>
            <a:br>
              <a:rPr lang="ru-RU" sz="3100" b="1" dirty="0"/>
            </a:br>
            <a:br>
              <a:rPr lang="ru-RU" sz="1800" b="1" dirty="0"/>
            </a:br>
            <a:endParaRPr lang="ru-RU" sz="2000" dirty="0">
              <a:effectLst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1141DEE-8516-544C-9937-3845148FCF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52010"/>
            <a:ext cx="3575075" cy="4345341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83276D6-3C90-9444-90ED-581294DE3F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77" y="2252010"/>
            <a:ext cx="3662788" cy="4345341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116633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детей-дошкольников игра является ведущей деятельностью, </a:t>
            </a:r>
            <a:r>
              <a:rPr lang="ru-RU" dirty="0"/>
              <a:t>благодаря которой они полноценно развиваются. </a:t>
            </a:r>
          </a:p>
          <a:p>
            <a:r>
              <a:rPr lang="ru-RU" dirty="0"/>
              <a:t>     Дидактические игры сложны тем, что являются одновременно игрой, средством обучения и всестороннего развития ребенка. В процессе такой игры у малыша развиваются все психические процессы и формируются личностные особенности.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83477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8847"/>
            <a:ext cx="6552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9207" y="0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	Ценность дидактических игр:</a:t>
            </a:r>
          </a:p>
          <a:p>
            <a:endParaRPr lang="ru-RU" dirty="0"/>
          </a:p>
          <a:p>
            <a:r>
              <a:rPr lang="ru-RU" dirty="0"/>
              <a:t>     • Развивают познавательные способности малыша; </a:t>
            </a:r>
          </a:p>
          <a:p>
            <a:r>
              <a:rPr lang="ru-RU" dirty="0"/>
              <a:t>     • Способствуют усвоению знаний; </a:t>
            </a:r>
          </a:p>
          <a:p>
            <a:r>
              <a:rPr lang="ru-RU" dirty="0"/>
              <a:t>     • Имеют развивающую ценность; </a:t>
            </a:r>
          </a:p>
          <a:p>
            <a:r>
              <a:rPr lang="ru-RU" dirty="0"/>
              <a:t>     • Воспитывают нравственные качества: честность, справедливость, требовательность, уступчивость; </a:t>
            </a:r>
          </a:p>
          <a:p>
            <a:r>
              <a:rPr lang="ru-RU" dirty="0"/>
              <a:t>     • Развивают речь ребенка.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BF29611-2422-8742-9EF6-2030D4412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07" y="2462213"/>
            <a:ext cx="6763456" cy="43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3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3677" y="319076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	Виды дидактических игр:  </a:t>
            </a:r>
          </a:p>
          <a:p>
            <a:endParaRPr lang="ru-RU" dirty="0"/>
          </a:p>
          <a:p>
            <a:r>
              <a:rPr lang="ru-RU" dirty="0"/>
              <a:t>1.Игры с предметами (игрушками).</a:t>
            </a:r>
          </a:p>
          <a:p>
            <a:endParaRPr lang="ru-RU" dirty="0"/>
          </a:p>
          <a:p>
            <a:r>
              <a:rPr lang="ru-RU" dirty="0"/>
              <a:t>2.Настольно-печатные игры.</a:t>
            </a:r>
          </a:p>
          <a:p>
            <a:endParaRPr lang="ru-RU" dirty="0"/>
          </a:p>
          <a:p>
            <a:r>
              <a:rPr lang="ru-RU" dirty="0"/>
              <a:t>3. Подвижные игры</a:t>
            </a:r>
          </a:p>
          <a:p>
            <a:endParaRPr lang="ru-RU" dirty="0"/>
          </a:p>
          <a:p>
            <a:r>
              <a:rPr lang="ru-RU" dirty="0"/>
              <a:t>4. Театр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A8677ED-7541-384C-87A1-844D88940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03" y="2712203"/>
            <a:ext cx="2507669" cy="414720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85D2EC2-5C5B-1B46-80BF-58B941958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38" y="1702046"/>
            <a:ext cx="4187761" cy="3348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EC085-1BC1-C045-B9EB-EE6E0E581C46}"/>
              </a:ext>
            </a:extLst>
          </p:cNvPr>
          <p:cNvSpPr txBox="1"/>
          <p:nvPr/>
        </p:nvSpPr>
        <p:spPr>
          <a:xfrm rot="10800000" flipV="1">
            <a:off x="5206105" y="5707442"/>
            <a:ext cx="467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>
                <a:solidFill>
                  <a:schemeClr val="accent1"/>
                </a:solidFill>
                <a:latin typeface="Baguet Script" panose="02000000000000000000" pitchFamily="2" charset="0"/>
                <a:ea typeface="Baguet Script" panose="02000000000000000000" pitchFamily="2" charset="0"/>
              </a:rPr>
              <a:t>Вместе весело и играть</a:t>
            </a:r>
            <a:r>
              <a:rPr lang="ru-RU">
                <a:solidFill>
                  <a:schemeClr val="accent1"/>
                </a:solidFill>
              </a:rPr>
              <a:t>!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23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4CDDE20-0353-824F-9DC1-89107FBFF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50" y="193729"/>
            <a:ext cx="3871116" cy="6470542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43EABFC1-A358-8F4E-B299-C0F2B7B57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4" y="193728"/>
            <a:ext cx="3719011" cy="64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4868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Первый вид дидактических игр – игры с предметами. </a:t>
            </a:r>
          </a:p>
          <a:p>
            <a:r>
              <a:rPr lang="ru-RU" dirty="0"/>
              <a:t>Такой вид игр предусматривает непосредственное восприятие малышом различных предметов, что способствует развитию стремления манипулировать ими с целью изучения. </a:t>
            </a:r>
          </a:p>
          <a:p>
            <a:endParaRPr lang="ru-RU" dirty="0"/>
          </a:p>
          <a:p>
            <a:r>
              <a:rPr lang="ru-RU" dirty="0"/>
              <a:t>Дидактические игры с предметами можно разделить на некоторые подвиды:</a:t>
            </a:r>
          </a:p>
          <a:p>
            <a:r>
              <a:rPr lang="ru-RU" dirty="0"/>
              <a:t>— сюжетно-дидактические игры</a:t>
            </a:r>
          </a:p>
          <a:p>
            <a:r>
              <a:rPr lang="ru-RU" dirty="0"/>
              <a:t>— игры-инсценировки</a:t>
            </a:r>
          </a:p>
          <a:p>
            <a:r>
              <a:rPr lang="ru-RU" dirty="0"/>
              <a:t>— собственно игры с дидактическими  игрушками.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D19EA71F-6D19-5646-89A4-4C127343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90" y="3452086"/>
            <a:ext cx="4148410" cy="3354653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A74016-CF05-3F42-8F89-0EC385F1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5" y="3429000"/>
            <a:ext cx="3777109" cy="34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3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Второй вид дидактических игр – Подвижные игры. </a:t>
            </a:r>
          </a:p>
          <a:p>
            <a:r>
              <a:rPr lang="ru-RU" dirty="0"/>
              <a:t> К подвижным играм относятся дидактические игры, направленные на знакомстводетей в движении: </a:t>
            </a:r>
          </a:p>
          <a:p>
            <a:r>
              <a:rPr lang="ru-RU" dirty="0"/>
              <a:t>      </a:t>
            </a:r>
          </a:p>
          <a:p>
            <a:r>
              <a:rPr lang="ru-RU" dirty="0"/>
              <a:t>     - С миром, который их окружает; </a:t>
            </a:r>
          </a:p>
          <a:p>
            <a:r>
              <a:rPr lang="ru-RU" dirty="0"/>
              <a:t>     -  С объектами природы; </a:t>
            </a:r>
          </a:p>
          <a:p>
            <a:r>
              <a:rPr lang="ru-RU" dirty="0"/>
              <a:t>     -  развивает интерес, любознаиельность и сплаченность</a:t>
            </a:r>
          </a:p>
          <a:p>
            <a:endParaRPr lang="ru-RU" dirty="0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6E69C0AD-1498-BD4B-B47B-474E3E917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6" y="2416076"/>
            <a:ext cx="7311950" cy="42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4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90814D0-7E44-9C49-888D-D2A182C7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89" y="152215"/>
            <a:ext cx="7618800" cy="5784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4A5F4-819F-3B45-85C3-681A7C1D4CD0}"/>
              </a:ext>
            </a:extLst>
          </p:cNvPr>
          <p:cNvSpPr txBox="1"/>
          <p:nvPr/>
        </p:nvSpPr>
        <p:spPr>
          <a:xfrm>
            <a:off x="2136830" y="217834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4222D-03C1-1A4B-8560-B5DFF54495AD}"/>
              </a:ext>
            </a:extLst>
          </p:cNvPr>
          <p:cNvSpPr txBox="1"/>
          <p:nvPr/>
        </p:nvSpPr>
        <p:spPr>
          <a:xfrm>
            <a:off x="2193288" y="5936404"/>
            <a:ext cx="614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1">
                <a:solidFill>
                  <a:schemeClr val="accent5">
                    <a:lumMod val="60000"/>
                    <a:lumOff val="40000"/>
                  </a:schemeClr>
                </a:solidFill>
              </a:rPr>
              <a:t>Самые забавные игры-Подвижные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1064624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519</Words>
  <Application>Microsoft Office PowerPoint</Application>
  <PresentationFormat>Экран (4:3)</PresentationFormat>
  <Paragraphs>81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Дидактические игры для  дошкольников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внимание!!!!!!  Успехов, терпения и радости в общении с детьми!!!!!!!!!!!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для дошкольников</dc:title>
  <dc:creator>Гость</dc:creator>
  <cp:lastModifiedBy>Неизвестный пользователь</cp:lastModifiedBy>
  <cp:revision>32</cp:revision>
  <dcterms:created xsi:type="dcterms:W3CDTF">2017-01-21T10:35:10Z</dcterms:created>
  <dcterms:modified xsi:type="dcterms:W3CDTF">2022-04-25T17:28:12Z</dcterms:modified>
</cp:coreProperties>
</file>