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2" r:id="rId5"/>
    <p:sldId id="267" r:id="rId6"/>
    <p:sldId id="266" r:id="rId7"/>
    <p:sldId id="275" r:id="rId8"/>
    <p:sldId id="276" r:id="rId9"/>
    <p:sldId id="271" r:id="rId10"/>
    <p:sldId id="272" r:id="rId11"/>
    <p:sldId id="273" r:id="rId12"/>
    <p:sldId id="278" r:id="rId13"/>
    <p:sldId id="277" r:id="rId14"/>
    <p:sldId id="279" r:id="rId15"/>
    <p:sldId id="280" r:id="rId16"/>
    <p:sldId id="28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494D"/>
    <a:srgbClr val="F28500"/>
    <a:srgbClr val="AF04FC"/>
    <a:srgbClr val="FFFF00"/>
    <a:srgbClr val="FF00FF"/>
    <a:srgbClr val="05F105"/>
    <a:srgbClr val="996600"/>
    <a:srgbClr val="003A1A"/>
    <a:srgbClr val="2234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F24A6-ECE5-4F5B-9D90-BE747347C176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F24A6-ECE5-4F5B-9D90-BE747347C176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F24A6-ECE5-4F5B-9D90-BE747347C176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F24A6-ECE5-4F5B-9D90-BE747347C176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F24A6-ECE5-4F5B-9D90-BE747347C176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F24A6-ECE5-4F5B-9D90-BE747347C176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F24A6-ECE5-4F5B-9D90-BE747347C176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F24A6-ECE5-4F5B-9D90-BE747347C176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F24A6-ECE5-4F5B-9D90-BE747347C176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F24A6-ECE5-4F5B-9D90-BE747347C176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F24A6-ECE5-4F5B-9D90-BE747347C176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F24A6-ECE5-4F5B-9D90-BE747347C176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4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8.jpeg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4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9355" y="2517367"/>
            <a:ext cx="7772400" cy="1470025"/>
          </a:xfrm>
        </p:spPr>
        <p:txBody>
          <a:bodyPr>
            <a:noAutofit/>
          </a:bodyPr>
          <a:lstStyle/>
          <a:p>
            <a:r>
              <a:rPr lang="ru-RU" sz="9600" b="1" i="1" dirty="0">
                <a:ln w="38100">
                  <a:solidFill>
                    <a:srgbClr val="7030A0"/>
                  </a:solidFill>
                  <a:prstDash val="solid"/>
                </a:ln>
                <a:solidFill>
                  <a:srgbClr val="FF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Июль-макушка лета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1C9308-1198-1845-AA35-3A7F88E97614}"/>
              </a:ext>
            </a:extLst>
          </p:cNvPr>
          <p:cNvSpPr txBox="1"/>
          <p:nvPr/>
        </p:nvSpPr>
        <p:spPr>
          <a:xfrm>
            <a:off x="3658984" y="2517367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086508-1E65-9248-95F2-BA5BB1167B60}"/>
              </a:ext>
            </a:extLst>
          </p:cNvPr>
          <p:cNvSpPr txBox="1"/>
          <p:nvPr/>
        </p:nvSpPr>
        <p:spPr>
          <a:xfrm>
            <a:off x="4303546" y="4334958"/>
            <a:ext cx="1544019" cy="2367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A05E4B-7FF8-F444-AFAE-12A2231A0953}"/>
              </a:ext>
            </a:extLst>
          </p:cNvPr>
          <p:cNvSpPr txBox="1"/>
          <p:nvPr/>
        </p:nvSpPr>
        <p:spPr>
          <a:xfrm>
            <a:off x="6743561" y="68580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87A53A9A-9C38-184E-AD0C-F71827CCB5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95" y="1600200"/>
            <a:ext cx="3432009" cy="47237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EF857BF4-1ED0-0D4A-8C83-8EF50AD91F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1"/>
            <a:ext cx="4038600" cy="47237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B09DF3-7AF5-FB43-8E24-6682573F9104}"/>
              </a:ext>
            </a:extLst>
          </p:cNvPr>
          <p:cNvSpPr txBox="1"/>
          <p:nvPr/>
        </p:nvSpPr>
        <p:spPr>
          <a:xfrm>
            <a:off x="3658984" y="2517367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5516CD-3328-404F-86E2-911A2129B674}"/>
              </a:ext>
            </a:extLst>
          </p:cNvPr>
          <p:cNvSpPr txBox="1"/>
          <p:nvPr/>
        </p:nvSpPr>
        <p:spPr>
          <a:xfrm>
            <a:off x="3658984" y="2517367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50B785-1273-E244-8197-6ACB2C2AC196}"/>
              </a:ext>
            </a:extLst>
          </p:cNvPr>
          <p:cNvSpPr txBox="1"/>
          <p:nvPr/>
        </p:nvSpPr>
        <p:spPr>
          <a:xfrm rot="10800000" flipV="1">
            <a:off x="2546454" y="930788"/>
            <a:ext cx="42481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1"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Отдыхаем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96CC16E3-5EA7-A247-A0CA-DC99A386B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9" y="1396999"/>
            <a:ext cx="3774133" cy="5065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688A24CD-22CD-284D-BB14-C6B5C8668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590" y="1396998"/>
            <a:ext cx="3774133" cy="5065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5D985-3367-F949-9502-5ED41B1B1356}"/>
              </a:ext>
            </a:extLst>
          </p:cNvPr>
          <p:cNvSpPr txBox="1"/>
          <p:nvPr/>
        </p:nvSpPr>
        <p:spPr>
          <a:xfrm>
            <a:off x="2285308" y="395760"/>
            <a:ext cx="4573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1">
                <a:solidFill>
                  <a:srgbClr val="FF00FF"/>
                </a:solidFill>
                <a:effectLst/>
                <a:latin typeface="Arial" panose="020B0604020202020204" pitchFamily="34" charset="0"/>
              </a:rPr>
              <a:t>Играем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11FD929-C41E-F041-B330-CF15DDF8C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60" y="1950511"/>
            <a:ext cx="5165271" cy="4064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0D35642B-17E4-C142-AA3B-D4028C077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45" y="1950511"/>
            <a:ext cx="2122129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98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1357298"/>
            <a:ext cx="335758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Ступит лето на порог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И дает всем людям впрок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В закрома во все сполна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Полновесного ………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(Зерна)</a:t>
            </a:r>
          </a:p>
          <a:p>
            <a:endParaRPr lang="ru-RU" dirty="0"/>
          </a:p>
          <a:p>
            <a:r>
              <a:rPr lang="ru-RU" dirty="0"/>
              <a:t> </a:t>
            </a:r>
          </a:p>
          <a:p>
            <a:r>
              <a:rPr lang="ru-RU" sz="2400" b="1" dirty="0">
                <a:solidFill>
                  <a:srgbClr val="FF00FF"/>
                </a:solidFill>
              </a:rPr>
              <a:t>На варенье - ежевики,</a:t>
            </a:r>
          </a:p>
          <a:p>
            <a:r>
              <a:rPr lang="ru-RU" sz="2400" b="1" dirty="0">
                <a:solidFill>
                  <a:srgbClr val="FF00FF"/>
                </a:solidFill>
              </a:rPr>
              <a:t>Вишен, персиков, ………</a:t>
            </a:r>
          </a:p>
          <a:p>
            <a:r>
              <a:rPr lang="ru-RU" sz="2400" b="1" dirty="0">
                <a:solidFill>
                  <a:srgbClr val="FF00FF"/>
                </a:solidFill>
              </a:rPr>
              <a:t>(Клубники</a:t>
            </a:r>
            <a:r>
              <a:rPr lang="ru-RU" sz="2800" dirty="0">
                <a:solidFill>
                  <a:srgbClr val="FF00FF"/>
                </a:solidFill>
              </a:rPr>
              <a:t>)</a:t>
            </a:r>
          </a:p>
          <a:p>
            <a:r>
              <a:rPr lang="ru-RU" dirty="0">
                <a:solidFill>
                  <a:srgbClr val="FF00FF"/>
                </a:solidFill>
              </a:rPr>
              <a:t> 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929190" y="1571612"/>
            <a:ext cx="32861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5F105"/>
                </a:solidFill>
              </a:rPr>
              <a:t>Для супов и для борщей -</a:t>
            </a:r>
          </a:p>
          <a:p>
            <a:r>
              <a:rPr lang="ru-RU" sz="2400" b="1" dirty="0">
                <a:solidFill>
                  <a:srgbClr val="05F105"/>
                </a:solidFill>
              </a:rPr>
              <a:t>Всевозможных ………..</a:t>
            </a:r>
          </a:p>
          <a:p>
            <a:r>
              <a:rPr lang="ru-RU" sz="2400" b="1" dirty="0">
                <a:solidFill>
                  <a:srgbClr val="05F105"/>
                </a:solidFill>
              </a:rPr>
              <a:t>(Овощей)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286380" y="3714752"/>
            <a:ext cx="35725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</a:rPr>
              <a:t>И к тому же каждый год</a:t>
            </a:r>
          </a:p>
          <a:p>
            <a:r>
              <a:rPr lang="ru-RU" sz="2400" b="1" dirty="0">
                <a:solidFill>
                  <a:srgbClr val="FFC000"/>
                </a:solidFill>
              </a:rPr>
              <a:t>Дарит сладкоежкам ……..</a:t>
            </a:r>
          </a:p>
          <a:p>
            <a:r>
              <a:rPr lang="ru-RU" sz="2400" b="1" dirty="0">
                <a:solidFill>
                  <a:srgbClr val="FFC000"/>
                </a:solidFill>
              </a:rPr>
              <a:t>(Мед)</a:t>
            </a:r>
          </a:p>
          <a:p>
            <a:r>
              <a:rPr lang="ru-RU" sz="2400" b="1" dirty="0">
                <a:solidFill>
                  <a:srgbClr val="FFC000"/>
                </a:solidFill>
              </a:rPr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1670" y="571480"/>
            <a:ext cx="5929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Доскажи словечко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B9C68C05-ACC4-F646-963E-373A56A4A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37" y="1134082"/>
            <a:ext cx="3427383" cy="4998776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0C5FD787-AC2B-6644-9BB7-B4BFDDC31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34081"/>
            <a:ext cx="3925545" cy="49987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2888CC-E4D7-624C-A8D6-34432B0CBA0D}"/>
              </a:ext>
            </a:extLst>
          </p:cNvPr>
          <p:cNvSpPr txBox="1"/>
          <p:nvPr/>
        </p:nvSpPr>
        <p:spPr>
          <a:xfrm>
            <a:off x="1288064" y="371199"/>
            <a:ext cx="6351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>
                <a:solidFill>
                  <a:srgbClr val="F28500"/>
                </a:solidFill>
              </a:rPr>
              <a:t>Рисуем</a:t>
            </a:r>
          </a:p>
        </p:txBody>
      </p:sp>
    </p:spTree>
    <p:extLst>
      <p:ext uri="{BB962C8B-B14F-4D97-AF65-F5344CB8AC3E}">
        <p14:creationId xmlns:p14="http://schemas.microsoft.com/office/powerpoint/2010/main" val="4213754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AD868A05-29AE-A646-9BCA-9E90DBDF1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72" y="1093183"/>
            <a:ext cx="3777235" cy="503695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6FFD55F1-5127-5543-A94E-4E5390C52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224" y="1093184"/>
            <a:ext cx="4265232" cy="5036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23DC65-8459-6A42-A67E-D02C0587A745}"/>
              </a:ext>
            </a:extLst>
          </p:cNvPr>
          <p:cNvSpPr txBox="1"/>
          <p:nvPr/>
        </p:nvSpPr>
        <p:spPr>
          <a:xfrm>
            <a:off x="3362578" y="184665"/>
            <a:ext cx="3334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800" b="1" i="1">
                <a:solidFill>
                  <a:srgbClr val="FD494D"/>
                </a:solidFill>
              </a:rPr>
              <a:t>Дружим </a:t>
            </a:r>
          </a:p>
        </p:txBody>
      </p:sp>
    </p:spTree>
    <p:extLst>
      <p:ext uri="{BB962C8B-B14F-4D97-AF65-F5344CB8AC3E}">
        <p14:creationId xmlns:p14="http://schemas.microsoft.com/office/powerpoint/2010/main" val="2908860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DF4225EB-3FD0-FF42-BDBB-582D7B8B5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490" y="1280955"/>
            <a:ext cx="6431019" cy="429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70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48" y="1500174"/>
            <a:ext cx="278608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За весной следует лето.</a:t>
            </a:r>
          </a:p>
          <a:p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Летом всюду кипит жизнь.</a:t>
            </a:r>
          </a:p>
          <a:p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Небо - ярко – </a:t>
            </a:r>
            <a:r>
              <a:rPr lang="ru-RU" sz="2400" b="1" dirty="0" err="1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голубое</a:t>
            </a:r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  <a:p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Солнце светит ,под</a:t>
            </a:r>
          </a:p>
          <a:p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его жаркими лучами</a:t>
            </a:r>
          </a:p>
          <a:p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распускаются цветы, зреют ягоды.</a:t>
            </a:r>
          </a:p>
          <a:p>
            <a:endParaRPr lang="ru-RU" dirty="0">
              <a:solidFill>
                <a:schemeClr val="tx2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 descr="1899804ef85a4e06876.jpg"/>
          <p:cNvPicPr>
            <a:picLocks noChangeAspect="1"/>
          </p:cNvPicPr>
          <p:nvPr/>
        </p:nvPicPr>
        <p:blipFill>
          <a:blip r:embed="rId2"/>
          <a:srcRect b="11333"/>
          <a:stretch>
            <a:fillRect/>
          </a:stretch>
        </p:blipFill>
        <p:spPr>
          <a:xfrm>
            <a:off x="3571868" y="1857364"/>
            <a:ext cx="5051430" cy="4000528"/>
          </a:xfrm>
          <a:prstGeom prst="rect">
            <a:avLst/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500042"/>
            <a:ext cx="7786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Дождевая вода питает все живое. Луг и поляна радуют сочной зеленью и яркими цветами.</a:t>
            </a:r>
          </a:p>
        </p:txBody>
      </p:sp>
      <p:pic>
        <p:nvPicPr>
          <p:cNvPr id="3" name="Рисунок 2" descr="0c11f50fbbc96104a973e62b7abcd4f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655554"/>
            <a:ext cx="6786610" cy="5095179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66" y="285728"/>
            <a:ext cx="6715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rgbClr val="FF0000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Ягоды краснеют под теплыми лучами солнца.</a:t>
            </a:r>
          </a:p>
        </p:txBody>
      </p:sp>
      <p:pic>
        <p:nvPicPr>
          <p:cNvPr id="3" name="Рисунок 2" descr="102282586_getImage__68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1571612"/>
            <a:ext cx="6858048" cy="4643470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4348" y="0"/>
            <a:ext cx="764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</a:rPr>
              <a:t>Поспела в лесу душистая </a:t>
            </a:r>
            <a:r>
              <a:rPr lang="ru-RU" sz="3600" b="1" dirty="0">
                <a:solidFill>
                  <a:srgbClr val="FF0000"/>
                </a:solidFill>
              </a:rPr>
              <a:t>земляника</a:t>
            </a:r>
          </a:p>
        </p:txBody>
      </p:sp>
      <p:pic>
        <p:nvPicPr>
          <p:cNvPr id="8" name="Рисунок 7" descr="-_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8" y="714356"/>
            <a:ext cx="4032837" cy="3015321"/>
          </a:xfrm>
          <a:prstGeom prst="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  <a:softEdge rad="112500"/>
          </a:effectLst>
        </p:spPr>
      </p:pic>
      <p:pic>
        <p:nvPicPr>
          <p:cNvPr id="9" name="Рисунок 8" descr="t_5283_0_1317109380_big_rs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1785926"/>
            <a:ext cx="3286148" cy="3286148"/>
          </a:xfrm>
          <a:prstGeom prst="rect">
            <a:avLst/>
          </a:prstGeom>
          <a:ln>
            <a:noFill/>
          </a:ln>
          <a:effectLst>
            <a:glow rad="101600">
              <a:srgbClr val="FF00FF">
                <a:alpha val="60000"/>
              </a:srgbClr>
            </a:glow>
            <a:softEdge rad="112500"/>
          </a:effectLst>
        </p:spPr>
      </p:pic>
      <p:pic>
        <p:nvPicPr>
          <p:cNvPr id="11" name="Рисунок 10" descr="lesnaya-ezhevik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4286256"/>
            <a:ext cx="3429024" cy="2357454"/>
          </a:xfrm>
          <a:prstGeom prst="rect">
            <a:avLst/>
          </a:prstGeom>
          <a:ln>
            <a:noFill/>
          </a:ln>
          <a:effectLst>
            <a:glow rad="101600">
              <a:srgbClr val="7030A0">
                <a:alpha val="60000"/>
              </a:srgbClr>
            </a:glow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142976" y="1142984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n>
                  <a:solidFill>
                    <a:srgbClr val="C00000"/>
                  </a:solidFill>
                </a:ln>
                <a:solidFill>
                  <a:srgbClr val="FF00FF"/>
                </a:solidFill>
              </a:rPr>
              <a:t>малина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57818" y="3571876"/>
            <a:ext cx="220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</a:rPr>
              <a:t>Ежевика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214290"/>
            <a:ext cx="6858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Июль</a:t>
            </a:r>
          </a:p>
        </p:txBody>
      </p:sp>
      <p:pic>
        <p:nvPicPr>
          <p:cNvPr id="6" name="Содержимое 5" descr="tilia_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158" y="1714488"/>
            <a:ext cx="4286280" cy="4143405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  <a:softEdge rad="112500"/>
          </a:effectLst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Месяц июль — макушка лета, его середина. Месяц меда, ягод, слетков и самого большого тепла — экватор года.</a:t>
            </a:r>
          </a:p>
          <a:p>
            <a:pPr>
              <a:buNone/>
            </a:pPr>
            <a:r>
              <a:rPr lang="ru-RU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Древнерусское название месяца июля — «липец», от цветущей в это время липы.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32" y="500042"/>
            <a:ext cx="4786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Приметы лета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1538" y="1500174"/>
            <a:ext cx="772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</a:rPr>
              <a:t>Лето дождливое — зима снежная, морозная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1538" y="2214554"/>
            <a:ext cx="8135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</a:rPr>
              <a:t>Первый туман лета - верная грибная примета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8662" y="3571876"/>
            <a:ext cx="80934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5F105"/>
                </a:solidFill>
              </a:rPr>
              <a:t>Если утром пчелы не летят в поле, а сидят по ульям и гудят - жди дождя.</a:t>
            </a:r>
            <a:r>
              <a:rPr lang="ru-RU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5F105"/>
                </a:solidFill>
              </a:rPr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4414" y="4500570"/>
            <a:ext cx="707236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Ночная роса не просыхает — быть грозе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. </a:t>
            </a:r>
            <a:br>
              <a:rPr lang="ru-RU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ln>
                <a:solidFill>
                  <a:srgbClr val="002060"/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224" y="5214950"/>
            <a:ext cx="7572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</a:rPr>
              <a:t>В радуге больше красного цвета — к ветру.</a:t>
            </a:r>
            <a:r>
              <a:rPr lang="ru-RU" sz="28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</a:rPr>
              <a:t> </a:t>
            </a:r>
            <a:br>
              <a:rPr lang="ru-RU" sz="28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</a:rPr>
            </a:br>
            <a:endParaRPr lang="ru-RU" sz="2800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8662" y="2857496"/>
            <a:ext cx="64640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AF04FC"/>
                </a:solidFill>
              </a:rPr>
              <a:t>На зимний стол август готовит разносол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1142984"/>
            <a:ext cx="40005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</a:rPr>
              <a:t>Солнце печёт, Липа цветёт. Рожь поспевает, Когда это бывает? (Лето)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1736" y="357166"/>
            <a:ext cx="3500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>
                  <a:solidFill>
                    <a:srgbClr val="C00000"/>
                  </a:solidFill>
                </a:ln>
                <a:solidFill>
                  <a:srgbClr val="FF00FF"/>
                </a:solidFill>
              </a:rPr>
              <a:t>Загадки о лете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0628" y="1142984"/>
            <a:ext cx="3857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>
                  <a:solidFill>
                    <a:srgbClr val="003A1A"/>
                  </a:solidFill>
                </a:ln>
                <a:solidFill>
                  <a:srgbClr val="05F105"/>
                </a:solidFill>
              </a:rPr>
              <a:t>Что выше леса, Краше света, Без огня горит? (Солнце)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85720" y="2571744"/>
            <a:ext cx="414340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0161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effectLst/>
                <a:latin typeface="Helvetica Neue"/>
                <a:cs typeface="Arial" pitchFamily="34" charset="0"/>
              </a:rPr>
              <a:t>Желтый солнечный глазок,</a:t>
            </a:r>
            <a:endParaRPr kumimoji="0" lang="ru-RU" sz="2000" b="1" i="0" u="none" strike="noStrike" cap="none" normalizeH="0" baseline="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0161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effectLst/>
                <a:latin typeface="Helvetica Neue"/>
                <a:cs typeface="Arial" pitchFamily="34" charset="0"/>
              </a:rPr>
              <a:t>Белоснежный лепесток.</a:t>
            </a:r>
            <a:endParaRPr kumimoji="0" lang="ru-RU" sz="2000" b="1" i="0" u="none" strike="noStrike" cap="none" normalizeH="0" baseline="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0161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effectLst/>
                <a:latin typeface="Helvetica Neue"/>
                <a:cs typeface="Arial" pitchFamily="34" charset="0"/>
              </a:rPr>
              <a:t>То не роза и не кашка,</a:t>
            </a:r>
            <a:endParaRPr kumimoji="0" lang="ru-RU" sz="2000" b="1" i="0" u="none" strike="noStrike" cap="none" normalizeH="0" baseline="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0161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effectLst/>
                <a:latin typeface="Helvetica Neue"/>
                <a:cs typeface="Arial" pitchFamily="34" charset="0"/>
              </a:rPr>
              <a:t>Что же за цветок? (Ромашка)</a:t>
            </a:r>
            <a:endParaRPr kumimoji="0" lang="ru-RU" sz="2000" b="1" i="0" u="none" strike="noStrike" cap="none" normalizeH="0" baseline="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0161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effectLst/>
                <a:latin typeface="Helvetica Neue"/>
                <a:cs typeface="Arial" pitchFamily="34" charset="0"/>
              </a:rPr>
              <a:t> </a:t>
            </a:r>
            <a:endParaRPr kumimoji="0" lang="ru-RU" sz="2000" b="1" i="0" u="none" strike="noStrike" cap="none" normalizeH="0" baseline="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00034" y="4143380"/>
            <a:ext cx="385765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016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>
                <a:ln>
                  <a:solidFill>
                    <a:srgbClr val="7030A0"/>
                  </a:solidFill>
                </a:ln>
                <a:solidFill>
                  <a:srgbClr val="AF04FC"/>
                </a:solidFill>
                <a:effectLst/>
                <a:latin typeface="Helvetica Neue"/>
                <a:cs typeface="Arial" pitchFamily="34" charset="0"/>
              </a:rPr>
              <a:t>Раскудрявились</a:t>
            </a:r>
            <a:r>
              <a:rPr kumimoji="0" lang="ru-RU" sz="2000" b="1" i="0" u="none" strike="noStrike" cap="none" normalizeH="0" baseline="0" dirty="0">
                <a:ln>
                  <a:solidFill>
                    <a:srgbClr val="7030A0"/>
                  </a:solidFill>
                </a:ln>
                <a:solidFill>
                  <a:srgbClr val="AF04FC"/>
                </a:solidFill>
                <a:effectLst/>
                <a:latin typeface="Helvetica Neue"/>
                <a:cs typeface="Arial" pitchFamily="34" charset="0"/>
              </a:rPr>
              <a:t>  березы</a:t>
            </a:r>
            <a:endParaRPr kumimoji="0" lang="ru-RU" sz="2000" b="1" i="0" u="none" strike="noStrike" cap="none" normalizeH="0" baseline="0" dirty="0">
              <a:ln>
                <a:solidFill>
                  <a:srgbClr val="7030A0"/>
                </a:solidFill>
              </a:ln>
              <a:solidFill>
                <a:srgbClr val="AF04F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016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solidFill>
                    <a:srgbClr val="7030A0"/>
                  </a:solidFill>
                </a:ln>
                <a:solidFill>
                  <a:srgbClr val="AF04FC"/>
                </a:solidFill>
                <a:effectLst/>
                <a:latin typeface="Helvetica Neue"/>
                <a:cs typeface="Arial" pitchFamily="34" charset="0"/>
              </a:rPr>
              <a:t>И забыли про морозы,</a:t>
            </a:r>
            <a:endParaRPr kumimoji="0" lang="ru-RU" sz="2000" b="1" i="0" u="none" strike="noStrike" cap="none" normalizeH="0" baseline="0" dirty="0">
              <a:ln>
                <a:solidFill>
                  <a:srgbClr val="7030A0"/>
                </a:solidFill>
              </a:ln>
              <a:solidFill>
                <a:srgbClr val="AF04F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016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solidFill>
                    <a:srgbClr val="7030A0"/>
                  </a:solidFill>
                </a:ln>
                <a:solidFill>
                  <a:srgbClr val="AF04FC"/>
                </a:solidFill>
                <a:effectLst/>
                <a:latin typeface="Helvetica Neue"/>
                <a:cs typeface="Arial" pitchFamily="34" charset="0"/>
              </a:rPr>
              <a:t>Зацвели цветы в саду,</a:t>
            </a:r>
            <a:endParaRPr kumimoji="0" lang="ru-RU" sz="2000" b="1" i="0" u="none" strike="noStrike" cap="none" normalizeH="0" baseline="0" dirty="0">
              <a:ln>
                <a:solidFill>
                  <a:srgbClr val="7030A0"/>
                </a:solidFill>
              </a:ln>
              <a:solidFill>
                <a:srgbClr val="AF04F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016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solidFill>
                    <a:srgbClr val="7030A0"/>
                  </a:solidFill>
                </a:ln>
                <a:solidFill>
                  <a:srgbClr val="AF04FC"/>
                </a:solidFill>
                <a:effectLst/>
                <a:latin typeface="Helvetica Neue"/>
                <a:cs typeface="Arial" pitchFamily="34" charset="0"/>
              </a:rPr>
              <a:t>Утки крякают в пруду,</a:t>
            </a:r>
            <a:endParaRPr kumimoji="0" lang="ru-RU" sz="2000" b="1" i="0" u="none" strike="noStrike" cap="none" normalizeH="0" baseline="0" dirty="0">
              <a:ln>
                <a:solidFill>
                  <a:srgbClr val="7030A0"/>
                </a:solidFill>
              </a:ln>
              <a:solidFill>
                <a:srgbClr val="AF04F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016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solidFill>
                    <a:srgbClr val="7030A0"/>
                  </a:solidFill>
                </a:ln>
                <a:solidFill>
                  <a:srgbClr val="AF04FC"/>
                </a:solidFill>
                <a:effectLst/>
                <a:latin typeface="Helvetica Neue"/>
                <a:cs typeface="Arial" pitchFamily="34" charset="0"/>
              </a:rPr>
              <a:t>Посадили огород.</a:t>
            </a:r>
            <a:endParaRPr kumimoji="0" lang="ru-RU" sz="2000" b="1" i="0" u="none" strike="noStrike" cap="none" normalizeH="0" baseline="0" dirty="0">
              <a:ln>
                <a:solidFill>
                  <a:srgbClr val="7030A0"/>
                </a:solidFill>
              </a:ln>
              <a:solidFill>
                <a:srgbClr val="AF04F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016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solidFill>
                    <a:srgbClr val="7030A0"/>
                  </a:solidFill>
                </a:ln>
                <a:solidFill>
                  <a:srgbClr val="AF04FC"/>
                </a:solidFill>
                <a:effectLst/>
                <a:latin typeface="Helvetica Neue"/>
                <a:cs typeface="Arial" pitchFamily="34" charset="0"/>
              </a:rPr>
              <a:t>Что за месяц-то идет? (Июнь)</a:t>
            </a:r>
            <a:endParaRPr kumimoji="0" lang="ru-RU" sz="2000" b="1" i="0" u="none" strike="noStrike" cap="none" normalizeH="0" baseline="0" dirty="0">
              <a:ln>
                <a:solidFill>
                  <a:srgbClr val="7030A0"/>
                </a:solidFill>
              </a:ln>
              <a:solidFill>
                <a:srgbClr val="AF04F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016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cs typeface="Arial" pitchFamily="34" charset="0"/>
              </a:rPr>
              <a:t> 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29190" y="2500306"/>
            <a:ext cx="3571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>
                  <a:solidFill>
                    <a:srgbClr val="996600"/>
                  </a:solidFill>
                </a:ln>
                <a:solidFill>
                  <a:srgbClr val="FFC000"/>
                </a:solidFill>
              </a:rPr>
              <a:t>Солнце обжигается,</a:t>
            </a:r>
          </a:p>
          <a:p>
            <a:r>
              <a:rPr lang="ru-RU" sz="2400" b="1" dirty="0">
                <a:ln>
                  <a:solidFill>
                    <a:srgbClr val="996600"/>
                  </a:solidFill>
                </a:ln>
                <a:solidFill>
                  <a:srgbClr val="FFC000"/>
                </a:solidFill>
              </a:rPr>
              <a:t>От жары все маются,</a:t>
            </a:r>
          </a:p>
          <a:p>
            <a:r>
              <a:rPr lang="ru-RU" sz="2400" b="1" dirty="0">
                <a:ln>
                  <a:solidFill>
                    <a:srgbClr val="996600"/>
                  </a:solidFill>
                </a:ln>
                <a:solidFill>
                  <a:srgbClr val="FFC000"/>
                </a:solidFill>
              </a:rPr>
              <a:t>Что за месяц это</a:t>
            </a:r>
          </a:p>
          <a:p>
            <a:r>
              <a:rPr lang="ru-RU" sz="2400" b="1" dirty="0">
                <a:ln>
                  <a:solidFill>
                    <a:srgbClr val="996600"/>
                  </a:solidFill>
                </a:ln>
                <a:solidFill>
                  <a:srgbClr val="FFC000"/>
                </a:solidFill>
              </a:rPr>
              <a:t>В середине лета? (Июль</a:t>
            </a:r>
            <a:r>
              <a:rPr lang="ru-RU" sz="2400" b="1" dirty="0">
                <a:solidFill>
                  <a:srgbClr val="FFC000"/>
                </a:solidFill>
              </a:rPr>
              <a:t>)</a:t>
            </a:r>
          </a:p>
          <a:p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714876" y="4143380"/>
            <a:ext cx="42346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n>
                  <a:solidFill>
                    <a:srgbClr val="C00000"/>
                  </a:solidFill>
                </a:ln>
                <a:solidFill>
                  <a:srgbClr val="7030A0"/>
                </a:solidFill>
              </a:rPr>
              <a:t>Ночь длиннее, день короче,</a:t>
            </a:r>
          </a:p>
          <a:p>
            <a:r>
              <a:rPr lang="ru-RU" sz="2000" b="1" dirty="0">
                <a:ln>
                  <a:solidFill>
                    <a:srgbClr val="C00000"/>
                  </a:solidFill>
                </a:ln>
                <a:solidFill>
                  <a:srgbClr val="7030A0"/>
                </a:solidFill>
              </a:rPr>
              <a:t>Дождь все чаще землю мочит,</a:t>
            </a:r>
          </a:p>
          <a:p>
            <a:r>
              <a:rPr lang="ru-RU" sz="2000" b="1" dirty="0">
                <a:ln>
                  <a:solidFill>
                    <a:srgbClr val="C00000"/>
                  </a:solidFill>
                </a:ln>
                <a:solidFill>
                  <a:srgbClr val="7030A0"/>
                </a:solidFill>
              </a:rPr>
              <a:t>Спеют яблоки и груши,</a:t>
            </a:r>
          </a:p>
          <a:p>
            <a:r>
              <a:rPr lang="ru-RU" sz="2000" b="1" dirty="0">
                <a:ln>
                  <a:solidFill>
                    <a:srgbClr val="C00000"/>
                  </a:solidFill>
                </a:ln>
                <a:solidFill>
                  <a:srgbClr val="7030A0"/>
                </a:solidFill>
              </a:rPr>
              <a:t>Варят ягоды и сушат -</a:t>
            </a:r>
          </a:p>
          <a:p>
            <a:r>
              <a:rPr lang="ru-RU" sz="2000" b="1" dirty="0">
                <a:ln>
                  <a:solidFill>
                    <a:srgbClr val="C00000"/>
                  </a:solidFill>
                </a:ln>
                <a:solidFill>
                  <a:srgbClr val="7030A0"/>
                </a:solidFill>
              </a:rPr>
              <a:t>Заготавливают впрок -</a:t>
            </a:r>
          </a:p>
          <a:p>
            <a:r>
              <a:rPr lang="ru-RU" sz="2000" b="1" dirty="0">
                <a:ln>
                  <a:solidFill>
                    <a:srgbClr val="C00000"/>
                  </a:solidFill>
                </a:ln>
                <a:solidFill>
                  <a:srgbClr val="7030A0"/>
                </a:solidFill>
              </a:rPr>
              <a:t>Скоро лету выйдет срок!</a:t>
            </a:r>
          </a:p>
          <a:p>
            <a:r>
              <a:rPr lang="ru-RU" sz="2000" b="1" dirty="0">
                <a:ln>
                  <a:solidFill>
                    <a:srgbClr val="C00000"/>
                  </a:solidFill>
                </a:ln>
                <a:solidFill>
                  <a:srgbClr val="7030A0"/>
                </a:solidFill>
              </a:rPr>
              <a:t>Что за месяц? Угадай,</a:t>
            </a:r>
          </a:p>
          <a:p>
            <a:r>
              <a:rPr lang="ru-RU" sz="2000" b="1" dirty="0">
                <a:ln>
                  <a:solidFill>
                    <a:srgbClr val="C00000"/>
                  </a:solidFill>
                </a:ln>
                <a:solidFill>
                  <a:srgbClr val="7030A0"/>
                </a:solidFill>
              </a:rPr>
              <a:t>А потом сентябрь встречай! (Август</a:t>
            </a:r>
            <a:r>
              <a:rPr lang="ru-RU" sz="2000" b="1" dirty="0"/>
              <a:t>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E3D47EF0-003E-E048-B05B-9A9550F8B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97" y="940354"/>
            <a:ext cx="2582513" cy="406400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C306C46B-5CEC-0A45-BC5E-B35BE51C5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75" y="2310294"/>
            <a:ext cx="2754421" cy="406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708E39-E45A-EF40-A76E-43249693BF44}"/>
              </a:ext>
            </a:extLst>
          </p:cNvPr>
          <p:cNvSpPr txBox="1"/>
          <p:nvPr/>
        </p:nvSpPr>
        <p:spPr>
          <a:xfrm>
            <a:off x="3658983" y="1065508"/>
            <a:ext cx="5280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1" i="1">
                <a:solidFill>
                  <a:srgbClr val="AF04FC"/>
                </a:solidFill>
              </a:rPr>
              <a:t>Мы любим лето!</a:t>
            </a:r>
          </a:p>
          <a:p>
            <a:pPr algn="l"/>
            <a:r>
              <a:rPr lang="ru-RU" sz="2000" b="1" i="1">
                <a:solidFill>
                  <a:srgbClr val="AF04FC"/>
                </a:solidFill>
              </a:rPr>
              <a:t>Самая прекрасная пора лета – Июль!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068695-2C28-3F4E-AA53-9AB4FA5E7706}"/>
              </a:ext>
            </a:extLst>
          </p:cNvPr>
          <p:cNvSpPr txBox="1"/>
          <p:nvPr/>
        </p:nvSpPr>
        <p:spPr>
          <a:xfrm>
            <a:off x="3658984" y="2517367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522</Words>
  <Application>Microsoft Office PowerPoint</Application>
  <PresentationFormat>Экран (4:3)</PresentationFormat>
  <Paragraphs>99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Июль-макушка лета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Лето</dc:title>
  <cp:lastModifiedBy>Неизвестный пользователь</cp:lastModifiedBy>
  <cp:revision>56</cp:revision>
  <dcterms:created xsi:type="dcterms:W3CDTF">2014-05-10T08:26:16Z</dcterms:created>
  <dcterms:modified xsi:type="dcterms:W3CDTF">2022-07-13T15:51:01Z</dcterms:modified>
</cp:coreProperties>
</file>