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3" r:id="rId14"/>
    <p:sldId id="275" r:id="rId15"/>
    <p:sldId id="277" r:id="rId16"/>
    <p:sldId id="286" r:id="rId17"/>
    <p:sldId id="287" r:id="rId18"/>
    <p:sldId id="278" r:id="rId19"/>
    <p:sldId id="282" r:id="rId20"/>
    <p:sldId id="288" r:id="rId21"/>
    <p:sldId id="289" r:id="rId22"/>
    <p:sldId id="283" r:id="rId23"/>
    <p:sldId id="285" r:id="rId24"/>
    <p:sldId id="28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B36D6"/>
    <a:srgbClr val="6699FF"/>
    <a:srgbClr val="00CC66"/>
    <a:srgbClr val="00CC00"/>
    <a:srgbClr val="66CCFF"/>
    <a:srgbClr val="99CCFF"/>
    <a:srgbClr val="00FF99"/>
    <a:srgbClr val="FFF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97" autoAdjust="0"/>
  </p:normalViewPr>
  <p:slideViewPr>
    <p:cSldViewPr>
      <p:cViewPr varScale="1">
        <p:scale>
          <a:sx n="67" d="100"/>
          <a:sy n="67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presProps" Target="presProps.xml" /><Relationship Id="rId30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6F3EB-FAE7-4C53-B420-29920A822690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9E3DE-E27D-4D19-BC9B-6FD66ECED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61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9E3DE-E27D-4D19-BC9B-6FD66ECED38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98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60919"/>
      </p:ext>
    </p:extLst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98532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18673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112196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158102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686473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594393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786048"/>
      </p:ext>
    </p:extLst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079717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297231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25700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66CCFF"/>
            </a:gs>
            <a:gs pos="99000">
              <a:srgbClr val="6699FF">
                <a:alpha val="48627"/>
              </a:srgbClr>
            </a:gs>
            <a:gs pos="0">
              <a:srgbClr val="FF3399"/>
            </a:gs>
            <a:gs pos="0">
              <a:srgbClr val="FF6633">
                <a:lumMod val="44000"/>
                <a:lumOff val="56000"/>
                <a:alpha val="47000"/>
              </a:srgbClr>
            </a:gs>
            <a:gs pos="19000">
              <a:srgbClr val="FFFF69">
                <a:lumMod val="64000"/>
                <a:lumOff val="36000"/>
              </a:srgbClr>
            </a:gs>
            <a:gs pos="61000">
              <a:srgbClr val="00FF99"/>
            </a:gs>
            <a:gs pos="80000">
              <a:srgbClr val="99CCFF">
                <a:alpha val="48235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DF164-3DFC-4134-A63F-8F7E3C6079BE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09AB2-7567-4C87-9C38-F198B4E3A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49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.png" /><Relationship Id="rId4" Type="http://schemas.openxmlformats.org/officeDocument/2006/relationships/image" Target="../media/image3.jpe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25.jpeg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img-fotki.yandex.ru/get/9303/16969765.165/0_7b40a_b6fe8d15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4" y="1268760"/>
            <a:ext cx="3442588" cy="212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4207" y="332656"/>
            <a:ext cx="5226265" cy="2401557"/>
          </a:xfrm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+mj-lt"/>
              </a:rPr>
              <a:t>Презентация </a:t>
            </a:r>
            <a:br>
              <a:rPr lang="ru-RU" sz="2400" b="1" dirty="0">
                <a:solidFill>
                  <a:srgbClr val="002060"/>
                </a:solidFill>
                <a:latin typeface="+mj-lt"/>
              </a:rPr>
            </a:br>
            <a:r>
              <a:rPr lang="ru-RU" sz="2400" b="1" dirty="0">
                <a:solidFill>
                  <a:srgbClr val="002060"/>
                </a:solidFill>
                <a:latin typeface="+mj-lt"/>
              </a:rPr>
              <a:t>среднесрочного проекта в старших группах  на тему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Здоровым быть здорово!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725144"/>
            <a:ext cx="3456384" cy="1656184"/>
          </a:xfrm>
        </p:spPr>
        <p:txBody>
          <a:bodyPr>
            <a:normAutofit fontScale="92500" lnSpcReduction="10000"/>
          </a:bodyPr>
          <a:lstStyle/>
          <a:p>
            <a:r>
              <a:rPr lang="ru-RU" sz="2000" b="1" i="1" dirty="0">
                <a:solidFill>
                  <a:schemeClr val="accent3">
                    <a:lumMod val="75000"/>
                  </a:schemeClr>
                </a:solidFill>
              </a:rPr>
              <a:t>Автор </a:t>
            </a:r>
          </a:p>
          <a:p>
            <a:r>
              <a:rPr lang="ru-RU" sz="2000" b="1" i="1" dirty="0">
                <a:solidFill>
                  <a:schemeClr val="accent3">
                    <a:lumMod val="75000"/>
                  </a:schemeClr>
                </a:solidFill>
              </a:rPr>
              <a:t>Михайлиди Алёна Евгеньевна </a:t>
            </a:r>
          </a:p>
          <a:p>
            <a:r>
              <a:rPr lang="ru-RU" sz="2000" b="1" i="1" dirty="0">
                <a:solidFill>
                  <a:schemeClr val="accent3">
                    <a:lumMod val="75000"/>
                  </a:schemeClr>
                </a:solidFill>
              </a:rPr>
              <a:t> воспитатель </a:t>
            </a:r>
          </a:p>
          <a:p>
            <a:r>
              <a:rPr lang="ru-RU" sz="2000" b="1" i="1" dirty="0">
                <a:solidFill>
                  <a:schemeClr val="accent3">
                    <a:lumMod val="75000"/>
                  </a:schemeClr>
                </a:solidFill>
              </a:rPr>
              <a:t>МАДОУ д/с № 4 «Солнышко» </a:t>
            </a:r>
          </a:p>
          <a:p>
            <a:r>
              <a:rPr lang="ru-RU" sz="2000" b="1" i="1" dirty="0">
                <a:solidFill>
                  <a:schemeClr val="accent3">
                    <a:lumMod val="75000"/>
                  </a:schemeClr>
                </a:solidFill>
              </a:rPr>
              <a:t>Г. Арамиль</a:t>
            </a:r>
          </a:p>
          <a:p>
            <a:endParaRPr lang="ru-RU" sz="2000" dirty="0"/>
          </a:p>
        </p:txBody>
      </p:sp>
      <p:pic>
        <p:nvPicPr>
          <p:cNvPr id="1028" name="Picture 4" descr="http://img-fotki.yandex.ru/get/9474/218307002.12/0_e8210_db464e90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4" y="404664"/>
            <a:ext cx="2704464" cy="205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rebenok.lives.biz.ua/wp-content/uploads/2015/03/mach-sup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16" y="2924944"/>
            <a:ext cx="4089115" cy="321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playcast.ru/uploads/2014/11/28/108378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207" y="5294609"/>
            <a:ext cx="5497590" cy="149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94933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04665"/>
            <a:ext cx="8424936" cy="624786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                                                </a:t>
            </a:r>
          </a:p>
          <a:p>
            <a:pPr algn="ctr"/>
            <a:r>
              <a:rPr lang="ru-RU" sz="2800" b="1" dirty="0">
                <a:solidFill>
                  <a:srgbClr val="FF0066"/>
                </a:solidFill>
              </a:rPr>
              <a:t>                                    </a:t>
            </a:r>
            <a:r>
              <a:rPr lang="ru-RU" sz="3200" b="1" dirty="0">
                <a:solidFill>
                  <a:srgbClr val="FF0066"/>
                </a:solidFill>
              </a:rPr>
              <a:t>Этапы работы над Проектом:</a:t>
            </a:r>
          </a:p>
          <a:p>
            <a:endParaRPr lang="ru-RU" sz="2800" dirty="0">
              <a:solidFill>
                <a:srgbClr val="FF0066"/>
              </a:solidFill>
            </a:endParaRPr>
          </a:p>
          <a:p>
            <a:pPr algn="ctr"/>
            <a:r>
              <a:rPr lang="ru-RU" sz="2800" b="1" dirty="0">
                <a:solidFill>
                  <a:srgbClr val="7030A0"/>
                </a:solidFill>
              </a:rPr>
              <a:t>                               1. Подготовительный</a:t>
            </a:r>
            <a:r>
              <a:rPr lang="ru-RU" sz="2400" dirty="0"/>
              <a:t>                   </a:t>
            </a:r>
          </a:p>
          <a:p>
            <a:pPr algn="r"/>
            <a:endParaRPr lang="ru-RU" sz="2400" b="1" i="1" dirty="0"/>
          </a:p>
          <a:p>
            <a:r>
              <a:rPr lang="ru-RU" sz="2400" b="1" i="1" dirty="0"/>
              <a:t>                                                         </a:t>
            </a:r>
            <a:r>
              <a:rPr lang="ru-RU" sz="2000" b="1" i="1" dirty="0"/>
              <a:t>Содержание деятельности </a:t>
            </a:r>
          </a:p>
          <a:p>
            <a:r>
              <a:rPr lang="ru-RU" sz="2000" b="1" i="1" dirty="0"/>
              <a:t>                                                                          воспитателя и детей: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/>
              <a:t>определение темы Проекта;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/>
              <a:t>формулировка цели и определение задач; 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/>
              <a:t>подборка материала по теме Проекта (литература, наглядный материал, дидактические, подвижные, сюжетные игры, физкультминутки, фотографии);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/>
              <a:t>составление плана основного этапа Проекта.</a:t>
            </a:r>
          </a:p>
          <a:p>
            <a:pPr algn="ctr"/>
            <a:r>
              <a:rPr lang="ru-RU" sz="2000" b="1" i="1" dirty="0"/>
              <a:t>Работа с родителями:</a:t>
            </a:r>
            <a:endParaRPr lang="ru-RU" sz="2000" b="1" dirty="0"/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/>
              <a:t>беседа с родителями о предстоящей работе.</a:t>
            </a:r>
          </a:p>
          <a:p>
            <a:r>
              <a:rPr lang="ru-RU" sz="2000" b="1" i="1" dirty="0"/>
              <a:t>Срок реализации:</a:t>
            </a:r>
            <a:r>
              <a:rPr lang="ru-RU" sz="2000" b="1" dirty="0"/>
              <a:t> </a:t>
            </a:r>
            <a:r>
              <a:rPr lang="ru-RU" sz="2000" dirty="0"/>
              <a:t>15.04. – 20.05.22г. 	</a:t>
            </a:r>
          </a:p>
          <a:p>
            <a:r>
              <a:rPr lang="ru-RU" sz="2000" b="1" i="1" dirty="0"/>
              <a:t>Ответственные за выполнение:</a:t>
            </a:r>
            <a:r>
              <a:rPr lang="ru-RU" sz="2000" dirty="0"/>
              <a:t> воспитатель. </a:t>
            </a:r>
          </a:p>
          <a:p>
            <a:r>
              <a:rPr lang="ru-RU" sz="2000" dirty="0"/>
              <a:t> </a:t>
            </a:r>
          </a:p>
        </p:txBody>
      </p:sp>
      <p:pic>
        <p:nvPicPr>
          <p:cNvPr id="7" name="Picture 3" descr="C:\Users\Елена\Pictures\здоровь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4"/>
            <a:ext cx="2376264" cy="2386105"/>
          </a:xfrm>
          <a:prstGeom prst="rect">
            <a:avLst/>
          </a:prstGeom>
          <a:ln w="38100"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07769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5760640" cy="648072"/>
          </a:xfr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3100" b="1" dirty="0">
                <a:solidFill>
                  <a:srgbClr val="7030A0"/>
                </a:solidFill>
              </a:rPr>
              <a:t>2. Основной (исследовательский)</a:t>
            </a:r>
            <a:br>
              <a:rPr lang="ru-RU" sz="3100" dirty="0">
                <a:solidFill>
                  <a:srgbClr val="7030A0"/>
                </a:solidFill>
              </a:rPr>
            </a:br>
            <a:endParaRPr lang="ru-RU" sz="31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35588"/>
            <a:ext cx="8496944" cy="5400600"/>
          </a:xfr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Беседы «Что такое здоровье?», «Как устроено тело человека?», «Одежда и обувь»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НОД «Витамины нужны всем»;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Просмотр видиоролика  «Активный отдых летом»; 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 чтение детям художественной литературы К. Чуковского «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Мойдодыр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», «Айболит», А.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Барто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«Девочка – чумазая», Е. Кан «Наша зарядка», Р.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Корман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«Микробы и мыло»; Т.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Шорыгиной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«Беседы о здоровье».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рассматривание картинок «Виды спорта»; 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игры в лото «Фрукты», «Овощи», «Еда», «Спортивный инвентарь»; 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утренняя гимнастика «вместе, дружно встали на зарядку!»; 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Подвижные игры, спортивные эстафеты; 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Свободная деятельность в уголке двигательной активности с использованием спортивного и нетрадиционного оборудования; </a:t>
            </a:r>
          </a:p>
          <a:p>
            <a:pPr marL="0" indent="0">
              <a:buNone/>
            </a:pP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62075817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AA31A7E-C956-DA41-9244-CAB1E9B23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95" y="222796"/>
            <a:ext cx="8744775" cy="612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00955"/>
      </p:ext>
    </p:extLst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dirty="0"/>
              <a:t>Вкусная и полезная еда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D1EFC919-93AC-9D40-B848-F4A02F3CE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5" y="1176212"/>
            <a:ext cx="8773148" cy="55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70433"/>
      </p:ext>
    </p:extLst>
  </p:cSld>
  <p:clrMapOvr>
    <a:masterClrMapping/>
  </p:clrMapOvr>
  <p:transition spd="slow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dirty="0"/>
              <a:t>Игровая деятельность на свежем воздухе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2BE6D53C-DD23-5347-BCFF-9B411F894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8" y="980728"/>
            <a:ext cx="8593256" cy="575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16769"/>
      </p:ext>
    </p:extLst>
  </p:cSld>
  <p:clrMapOvr>
    <a:masterClrMapping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7"/>
            <a:ext cx="8640960" cy="1086813"/>
          </a:xfrm>
        </p:spPr>
        <p:txBody>
          <a:bodyPr>
            <a:normAutofit/>
          </a:bodyPr>
          <a:lstStyle/>
          <a:p>
            <a:r>
              <a:rPr lang="ru-RU" sz="2800" dirty="0"/>
              <a:t>Подвижные игры : «Движение – это Жизнь»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BB252C-29EA-6C4E-8208-F3722B917442}"/>
              </a:ext>
            </a:extLst>
          </p:cNvPr>
          <p:cNvSpPr txBox="1"/>
          <p:nvPr/>
        </p:nvSpPr>
        <p:spPr>
          <a:xfrm>
            <a:off x="3658984" y="251736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F1F2601B-A8A3-DE47-B357-90F40239E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41" y="1361451"/>
            <a:ext cx="4870896" cy="522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6625"/>
      </p:ext>
    </p:extLst>
  </p:cSld>
  <p:clrMapOvr>
    <a:masterClrMapping/>
  </p:clrMapOvr>
  <p:transition spd="slow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769DAB57-D830-9D4C-9B56-0A9218B4F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1" y="290593"/>
            <a:ext cx="7721477" cy="622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20246"/>
      </p:ext>
    </p:extLst>
  </p:cSld>
  <p:clrMapOvr>
    <a:masterClrMapping/>
  </p:clrMapOvr>
  <p:transition spd="slow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77F7A0B5-804C-1944-9D5B-7CAE1C38D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1" y="373621"/>
            <a:ext cx="7583099" cy="59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2289"/>
      </p:ext>
    </p:extLst>
  </p:cSld>
  <p:clrMapOvr>
    <a:masterClrMapping/>
  </p:clrMapOvr>
  <p:transition spd="slow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634082"/>
          </a:xfrm>
        </p:spPr>
        <p:txBody>
          <a:bodyPr>
            <a:noAutofit/>
          </a:bodyPr>
          <a:lstStyle/>
          <a:p>
            <a:r>
              <a:rPr lang="ru-RU" sz="2800" dirty="0"/>
              <a:t>Утренняя гимнастика «Вместе весело, на зарядку становись !»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6D9AAAE3-EF55-DF43-86A4-DB6B647AE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397000"/>
            <a:ext cx="4043828" cy="5186362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9D3C3F0-945C-2149-89E5-7055F5A5A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82" y="1396999"/>
            <a:ext cx="4448906" cy="51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68604"/>
      </p:ext>
    </p:extLst>
  </p:cSld>
  <p:clrMapOvr>
    <a:masterClrMapping/>
  </p:clrMapOvr>
  <p:transition spd="slow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4168" y="274638"/>
            <a:ext cx="718366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/>
              <a:t>Зарядка после сна 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FE7FA7E5-A868-684E-9521-3E526D837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6" y="1425291"/>
            <a:ext cx="8419838" cy="496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68307"/>
      </p:ext>
    </p:extLst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467544" y="332656"/>
            <a:ext cx="8352928" cy="5976664"/>
          </a:xfrm>
          <a:prstGeom prst="verticalScroll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Monotype Corsiva" pitchFamily="66" charset="0"/>
              </a:rPr>
              <a:t>«Здоровье – важнейший труд воспитателя.</a:t>
            </a:r>
            <a:br>
              <a:rPr lang="ru-RU" sz="3200" dirty="0">
                <a:latin typeface="Monotype Corsiva" pitchFamily="66" charset="0"/>
              </a:rPr>
            </a:br>
            <a:r>
              <a:rPr lang="ru-RU" sz="3200" dirty="0">
                <a:latin typeface="Monotype Corsiva" pitchFamily="66" charset="0"/>
              </a:rPr>
              <a:t>От жизнерадостности и бодрости детей </a:t>
            </a:r>
          </a:p>
          <a:p>
            <a:pPr algn="ctr"/>
            <a:r>
              <a:rPr lang="ru-RU" sz="3200" dirty="0">
                <a:latin typeface="Monotype Corsiva" pitchFamily="66" charset="0"/>
              </a:rPr>
              <a:t>зависит их  духовная жизнь, мировоззрение, умственное развитие,</a:t>
            </a:r>
            <a:br>
              <a:rPr lang="ru-RU" sz="3200" dirty="0">
                <a:latin typeface="Monotype Corsiva" pitchFamily="66" charset="0"/>
              </a:rPr>
            </a:br>
            <a:r>
              <a:rPr lang="ru-RU" sz="3200" dirty="0">
                <a:latin typeface="Monotype Corsiva" pitchFamily="66" charset="0"/>
              </a:rPr>
              <a:t>прочность знаний, вера в свои силы»</a:t>
            </a:r>
            <a:br>
              <a:rPr lang="ru-RU" sz="2800" dirty="0">
                <a:latin typeface="Monotype Corsiva" pitchFamily="66" charset="0"/>
              </a:rPr>
            </a:br>
            <a:endParaRPr lang="ru-RU" sz="2800" dirty="0">
              <a:latin typeface="Monotype Corsiva" pitchFamily="66" charset="0"/>
            </a:endParaRPr>
          </a:p>
          <a:p>
            <a:pPr algn="ctr"/>
            <a:r>
              <a:rPr lang="ru-RU" sz="2800" dirty="0">
                <a:latin typeface="Monotype Corsiva" pitchFamily="66" charset="0"/>
              </a:rPr>
              <a:t>                                           В.А. Сухомлинский.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98027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9E2E8D27-840C-5241-90D2-4DB82642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56" y="152215"/>
            <a:ext cx="5119976" cy="655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46075"/>
      </p:ext>
    </p:extLst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414DB-10AE-A945-92C0-D37FB650F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Полоскание ротика после каждого приёма пищи 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CE3AFF00-9D34-E845-B16D-F6112423D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832509" cy="5175327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3D05859-D45A-C84C-8681-8350EB874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53" y="1417638"/>
            <a:ext cx="3493983" cy="517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77217"/>
      </p:ext>
    </p:extLst>
  </p:cSld>
  <p:clrMapOvr>
    <a:masterClrMapping/>
  </p:clrMapOvr>
  <p:transition spd="slow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64896" cy="850106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/>
              <a:t>Работа с родителями: консультации, беседы</a:t>
            </a:r>
          </a:p>
        </p:txBody>
      </p:sp>
      <p:pic>
        <p:nvPicPr>
          <p:cNvPr id="3074" name="Picture 2" descr="C:\Users\Елена\Pictures\Фото ЗОЖ 2016\фото здоровье\IMG_0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"/>
          <a:stretch/>
        </p:blipFill>
        <p:spPr bwMode="auto">
          <a:xfrm>
            <a:off x="959805" y="1700808"/>
            <a:ext cx="3521192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Pictures\Фото ЗОЖ 2016\фото здоровье\IMG_003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1705967"/>
            <a:ext cx="3523057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лена\Pictures\Фото ЗОЖ 2016\фото здоровье\IMG_00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14" y="1052736"/>
            <a:ext cx="7567484" cy="5675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0650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5544616" cy="778098"/>
          </a:xfrm>
          <a:ln w="38100">
            <a:solidFill>
              <a:srgbClr val="6B36D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3. Заключительный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253" y="1667941"/>
            <a:ext cx="8229600" cy="4641379"/>
          </a:xfr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i="1" dirty="0"/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b="1" i="1" dirty="0"/>
              <a:t>Содержание деятельности   воспитателя:</a:t>
            </a:r>
            <a:endParaRPr lang="ru-RU" sz="2000" dirty="0"/>
          </a:p>
          <a:p>
            <a:pPr marL="0" lvl="0" indent="457200" algn="just">
              <a:spcBef>
                <a:spcPts val="0"/>
              </a:spcBef>
            </a:pPr>
            <a:r>
              <a:rPr lang="ru-RU" sz="2000" dirty="0"/>
              <a:t>подготовка презентации Проекта «Здоровым быть здорово!»;</a:t>
            </a:r>
          </a:p>
          <a:p>
            <a:pPr marL="0" lvl="0" indent="457200" algn="just">
              <a:spcBef>
                <a:spcPts val="0"/>
              </a:spcBef>
            </a:pPr>
            <a:r>
              <a:rPr lang="ru-RU" sz="2000" dirty="0"/>
              <a:t>анализ полученных результатов.</a:t>
            </a:r>
          </a:p>
          <a:p>
            <a:pPr marL="0" lvl="0" indent="457200" algn="just">
              <a:spcBef>
                <a:spcPts val="0"/>
              </a:spcBef>
              <a:buNone/>
            </a:pPr>
            <a:r>
              <a:rPr lang="ru-RU" sz="2000" b="1" i="1" dirty="0"/>
              <a:t>Работа с родителями: </a:t>
            </a:r>
            <a:r>
              <a:rPr lang="ru-RU" sz="2000" dirty="0"/>
              <a:t>консультации, беседы 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b="1" i="1" dirty="0"/>
              <a:t>Срок реализации:</a:t>
            </a:r>
            <a:r>
              <a:rPr lang="ru-RU" sz="2000" b="1" dirty="0"/>
              <a:t> </a:t>
            </a:r>
            <a:r>
              <a:rPr lang="ru-RU" sz="2000" dirty="0"/>
              <a:t>15.04 – 20.05.22г г. 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b="1" i="1" dirty="0"/>
              <a:t>Ответственные за выполнение:</a:t>
            </a:r>
            <a:r>
              <a:rPr lang="ru-RU" sz="2000" b="1" dirty="0"/>
              <a:t> 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/>
              <a:t>воспитатель. </a:t>
            </a:r>
          </a:p>
        </p:txBody>
      </p:sp>
      <p:pic>
        <p:nvPicPr>
          <p:cNvPr id="4" name="Picture 15" descr="http://s019.radikal.ru/i641/1402/37/1bc746b628a0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44"/>
          <a:stretch/>
        </p:blipFill>
        <p:spPr bwMode="auto">
          <a:xfrm>
            <a:off x="5103066" y="3429000"/>
            <a:ext cx="3153943" cy="2880320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50951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1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/>
              <a:t> «Здоровым быть Здорово!»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1649B1DF-A20E-8440-9676-3B8539646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5" y="1092569"/>
            <a:ext cx="7638450" cy="5023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446C8A-3209-6B47-945E-DD1D1B1E284E}"/>
              </a:ext>
            </a:extLst>
          </p:cNvPr>
          <p:cNvSpPr txBox="1"/>
          <p:nvPr/>
        </p:nvSpPr>
        <p:spPr>
          <a:xfrm>
            <a:off x="1480642" y="6254673"/>
            <a:ext cx="570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ru-RU" b="1" i="1">
                <a:solidFill>
                  <a:srgbClr val="FF0066"/>
                </a:solidFill>
              </a:rPr>
              <a:t>СПАСИБО ЗА ВНИМАНИЕ!</a:t>
            </a:r>
            <a:r>
              <a:rPr lang="ru-R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8304302"/>
      </p:ext>
    </p:extLst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4968552" cy="562074"/>
          </a:xfr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i="1" dirty="0"/>
              <a:t>Актуальность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16624"/>
          </a:xfr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457200" algn="just">
              <a:spcBef>
                <a:spcPts val="0"/>
              </a:spcBef>
            </a:pPr>
            <a:endParaRPr lang="ru-RU" sz="1800" dirty="0"/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</a:pPr>
            <a:r>
              <a:rPr lang="ru-RU" sz="1800" dirty="0"/>
              <a:t>Формирование здорового образа жизни является актуальной  проблемой в современном обществе. </a:t>
            </a:r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</a:pPr>
            <a:r>
              <a:rPr lang="ru-RU" sz="1800" dirty="0"/>
              <a:t>Дошкольный возраст – это фундамент физического и психического здоровья. Ведь именно до семи лет идет интенсивное развитие органов и становление функциональных систем организма, закладываются основные черты личности, формируется характер. То, что упущено в детстве, трудно наверстать. Поэтому, приоритетным направлением в дошкольном воспитании является сохранение здоровья детей, формирование у них навыков здорового образа жизни, осознанной потребности в систематических занятиях физической культурой и спортом.</a:t>
            </a:r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</a:pPr>
            <a:r>
              <a:rPr lang="ru-RU" sz="1800" dirty="0"/>
              <a:t>Здоровый образ жизни молодого поколения является залогом здоровья нации в целом. Задача раннего формирования культуры здоровья актуальна, своевременна и достаточна сложна. Перед нами, взрослыми, стоит очень важная задача: воспитать человека здорового физически, нравственно и духовно, человека всесторонне развитого. От того, насколько успешно удастся сформировать и закрепить навыки здорового образа жизни у детей, зависит в последующем реальный образ жизни и здоровье человека.</a:t>
            </a: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426888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1944216"/>
          </a:xfr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3300" b="1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3300" b="1" i="1" dirty="0">
                <a:solidFill>
                  <a:srgbClr val="FF0000"/>
                </a:solidFill>
              </a:rPr>
              <a:t>Участники Проекта: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dirty="0"/>
              <a:t>Дети старших групп, воспитатель, родители.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404664"/>
            <a:ext cx="4038600" cy="4824536"/>
          </a:xfr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3300" b="1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3300" b="1" i="1" dirty="0">
                <a:solidFill>
                  <a:srgbClr val="FF0000"/>
                </a:solidFill>
              </a:rPr>
              <a:t>Тип Проекта:</a:t>
            </a:r>
            <a:endParaRPr lang="ru-RU" sz="33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i="1" u="sng" dirty="0"/>
              <a:t>По содержанию:</a:t>
            </a:r>
            <a:r>
              <a:rPr lang="ru-RU" u="sng" dirty="0"/>
              <a:t> </a:t>
            </a:r>
            <a:r>
              <a:rPr lang="ru-RU" dirty="0"/>
              <a:t>информационно-практико-ориентированный. </a:t>
            </a:r>
          </a:p>
          <a:p>
            <a:pPr marL="0" indent="0">
              <a:buNone/>
            </a:pPr>
            <a:r>
              <a:rPr lang="ru-RU" i="1" u="sng" dirty="0"/>
              <a:t>По числу участников:</a:t>
            </a:r>
            <a:r>
              <a:rPr lang="ru-RU" u="sng" dirty="0"/>
              <a:t> </a:t>
            </a:r>
            <a:r>
              <a:rPr lang="ru-RU" dirty="0"/>
              <a:t>групповой (дети старшей группы).</a:t>
            </a:r>
          </a:p>
          <a:p>
            <a:pPr marL="0" indent="0">
              <a:buNone/>
            </a:pPr>
            <a:r>
              <a:rPr lang="ru-RU" i="1" u="sng" dirty="0"/>
              <a:t>По времени проведения:</a:t>
            </a:r>
            <a:r>
              <a:rPr lang="ru-RU" u="sng" dirty="0"/>
              <a:t> </a:t>
            </a:r>
            <a:r>
              <a:rPr lang="ru-RU" dirty="0"/>
              <a:t>среднесрочный (апрель – май)</a:t>
            </a:r>
          </a:p>
          <a:p>
            <a:pPr marL="0" indent="0">
              <a:buNone/>
            </a:pPr>
            <a:r>
              <a:rPr lang="ru-RU" i="1" u="sng" dirty="0"/>
              <a:t>По характеру:</a:t>
            </a:r>
            <a:r>
              <a:rPr lang="ru-RU" u="sng" dirty="0"/>
              <a:t> </a:t>
            </a:r>
            <a:r>
              <a:rPr lang="ru-RU" dirty="0"/>
              <a:t>в рамках ДОУ.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7" descr="http://go3.imgsmail.ru/imgpreview?key=5cfb3a870ad4bde&amp;mb=imgdb_preview_18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5" y="3289225"/>
            <a:ext cx="3196702" cy="2710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CC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04032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274638"/>
            <a:ext cx="8229600" cy="15701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lvl="0" algn="ctr" rtl="0"/>
            <a:r>
              <a:rPr lang="ru-RU" sz="3600" b="1" i="1" dirty="0">
                <a:solidFill>
                  <a:srgbClr val="FFFF00"/>
                </a:solidFill>
              </a:rPr>
              <a:t>Цель Проекта: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</a:p>
          <a:p>
            <a:pPr lvl="0" algn="ctr" rtl="0"/>
            <a:r>
              <a:rPr lang="ru-RU" sz="2800" dirty="0"/>
              <a:t>формирование представлений о здоровом образе жизни, его элементарных нормах и правилах. 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1026" name="Picture 2" descr="http://shereshevo-school.pruzhany.by/wp-content/uploads/2015/06/ris23062015-0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937452" cy="446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06317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4536504" cy="56207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b="1" i="1" dirty="0"/>
              <a:t>Задачи Проекта: </a:t>
            </a:r>
            <a:endParaRPr lang="ru-RU" sz="36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544616"/>
          </a:xfr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ru-RU" sz="1600" dirty="0"/>
          </a:p>
          <a:p>
            <a:pPr>
              <a:buFont typeface="Wingdings" pitchFamily="2" charset="2"/>
              <a:buChar char="v"/>
            </a:pPr>
            <a:r>
              <a:rPr lang="ru-RU" sz="1600" dirty="0"/>
              <a:t>Формировать представления о здоровье, его ценности, полезных привычках, укрепляющих здоровье, о мерах профилактики и охраны здоровья.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/>
              <a:t>Освоение представлений о себе, о своем организме. Определение назначения основных органов человека и условий их нормального функционирования. </a:t>
            </a:r>
            <a:br>
              <a:rPr lang="ru-RU" sz="1600" dirty="0"/>
            </a:br>
            <a:r>
              <a:rPr lang="ru-RU" sz="1600" dirty="0"/>
              <a:t>Формировать представления детей о правильном питании.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/>
              <a:t>Способствовать развитию двигательной активности  детей, формированию разнообразных двигательных умений и навыков, развитию физических и нравственно-волевых качеств, повышению интереса к подвижным играм и физическим упражнениям. 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/>
              <a:t>Развивать устойчивый интерес к правилам и нормам здорового образа жизни, </a:t>
            </a:r>
            <a:r>
              <a:rPr lang="ru-RU" sz="1600" dirty="0" err="1"/>
              <a:t>здоровьесберегающего</a:t>
            </a:r>
            <a:r>
              <a:rPr lang="ru-RU" sz="1600" dirty="0"/>
              <a:t> и </a:t>
            </a:r>
            <a:r>
              <a:rPr lang="ru-RU" sz="1600" dirty="0" err="1"/>
              <a:t>здоровьеформирующего</a:t>
            </a:r>
            <a:r>
              <a:rPr lang="ru-RU" sz="1600" dirty="0"/>
              <a:t> поведения.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/>
              <a:t>Развивать самостоятельность детей в выполнении культурно-гигиенических навыков и жизненно важных привычек здорового образа жизни.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/>
              <a:t>Развивать умение отражать результаты познания в речи, рассуждать, пояснять, приводить примеры и аналогии.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/>
              <a:t>Поддерживать творческое отражение результатов познания в продуктах детской деятельности.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/>
              <a:t>Поддерживать личностные проявления дошкольников: самостоятельность, инициативность, индивидуальность, творчество.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/>
              <a:t>Создать условия для участия родителей в образовательном процессе.</a:t>
            </a:r>
          </a:p>
        </p:txBody>
      </p:sp>
    </p:spTree>
    <p:extLst>
      <p:ext uri="{BB962C8B-B14F-4D97-AF65-F5344CB8AC3E}">
        <p14:creationId xmlns:p14="http://schemas.microsoft.com/office/powerpoint/2010/main" val="58573199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43609" y="4509120"/>
            <a:ext cx="6984776" cy="1800200"/>
          </a:xfrm>
          <a:prstGeom prst="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0" algn="ctr" rtl="0"/>
            <a:r>
              <a:rPr lang="ru-RU" sz="2800" b="1" i="1" dirty="0"/>
              <a:t>Проект включает в себя три этапа:</a:t>
            </a:r>
          </a:p>
          <a:p>
            <a:pPr marL="457200" lvl="0" indent="-457200" algn="ctr" rtl="0">
              <a:buFont typeface="Wingdings" pitchFamily="2" charset="2"/>
              <a:buChar char="Ø"/>
            </a:pPr>
            <a:r>
              <a:rPr lang="ru-RU" sz="2400" dirty="0"/>
              <a:t>Подготовительный</a:t>
            </a:r>
          </a:p>
          <a:p>
            <a:pPr marL="457200" lvl="0" indent="-457200" algn="ctr" rtl="0">
              <a:buFont typeface="Wingdings" pitchFamily="2" charset="2"/>
              <a:buChar char="Ø"/>
            </a:pPr>
            <a:r>
              <a:rPr lang="ru-RU" sz="2400" dirty="0"/>
              <a:t>Основной (исследовательский)</a:t>
            </a:r>
          </a:p>
          <a:p>
            <a:pPr marL="457200" lvl="0" indent="-457200" algn="ctr" rtl="0">
              <a:buFont typeface="Wingdings" pitchFamily="2" charset="2"/>
              <a:buChar char="Ø"/>
            </a:pPr>
            <a:r>
              <a:rPr lang="ru-RU" sz="2400" dirty="0"/>
              <a:t>Заключительный</a:t>
            </a:r>
          </a:p>
        </p:txBody>
      </p:sp>
      <p:pic>
        <p:nvPicPr>
          <p:cNvPr id="2050" name="Picture 2" descr="http://logoportal.ru/wp-content/uploads/2013/04/zoz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10" y="342997"/>
            <a:ext cx="6996430" cy="388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28963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6106690"/>
          </a:xfrm>
          <a:ln w="57150">
            <a:solidFill>
              <a:srgbClr val="00CC6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Значимость Проекта для всех его участников:</a:t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i="1" dirty="0"/>
              <a:t>Дети </a:t>
            </a:r>
            <a:r>
              <a:rPr lang="ru-RU" sz="2400" dirty="0"/>
              <a:t>получают знания о здоровом образе жизни. </a:t>
            </a:r>
            <a:br>
              <a:rPr lang="ru-RU" sz="2400" dirty="0"/>
            </a:br>
            <a:r>
              <a:rPr lang="ru-RU" sz="2400" i="1" dirty="0"/>
              <a:t>Воспитатель </a:t>
            </a:r>
            <a:r>
              <a:rPr lang="ru-RU" sz="2400" dirty="0"/>
              <a:t>продолжает осваивать  метод проектирования, который позволяет  эффективно развивать познавательно-исследовательское и творческое мышление дошкольников.</a:t>
            </a:r>
            <a:br>
              <a:rPr lang="ru-RU" sz="2400" dirty="0"/>
            </a:br>
            <a:r>
              <a:rPr lang="ru-RU" sz="2400" i="1" dirty="0"/>
              <a:t>Родители</a:t>
            </a:r>
            <a:r>
              <a:rPr lang="ru-RU" sz="2400" dirty="0"/>
              <a:t> активно участвуют в совместных мероприятиях.</a:t>
            </a:r>
          </a:p>
        </p:txBody>
      </p:sp>
      <p:pic>
        <p:nvPicPr>
          <p:cNvPr id="5" name="Picture 2" descr="http://static.klasnaocinka.com.ua/uploads/editor/4260/363557/sitepage_128/images/d2a52dd7bb8c929f2154b971c99b34f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76" y="1628800"/>
            <a:ext cx="263405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34042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6178698"/>
          </a:xfr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Предполагаемый результат Проекта:</a:t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ru-RU" sz="2400" b="1" dirty="0"/>
              <a:t>Дети</a:t>
            </a:r>
            <a:r>
              <a:rPr lang="ru-RU" sz="2400" dirty="0"/>
              <a:t> знают и применяют полученные знания о здоровом образе жизни. Развивается  устойчивый интерес к правилам и нормам здорового образа жизни, </a:t>
            </a:r>
            <a:r>
              <a:rPr lang="ru-RU" sz="2400" dirty="0" err="1"/>
              <a:t>здоровьесберегающего</a:t>
            </a:r>
            <a:r>
              <a:rPr lang="ru-RU" sz="2400" dirty="0"/>
              <a:t> и </a:t>
            </a:r>
            <a:r>
              <a:rPr lang="ru-RU" sz="2400" dirty="0" err="1"/>
              <a:t>здоровьеформирующего</a:t>
            </a:r>
            <a:r>
              <a:rPr lang="ru-RU" sz="2400" dirty="0"/>
              <a:t> поведения. </a:t>
            </a:r>
            <a:br>
              <a:rPr lang="ru-RU" sz="2400" dirty="0"/>
            </a:br>
            <a:r>
              <a:rPr lang="ru-RU" sz="2400" b="1" dirty="0"/>
              <a:t>Родители</a:t>
            </a:r>
            <a:r>
              <a:rPr lang="ru-RU" sz="2400" dirty="0"/>
              <a:t> участвуют в образовательном процессе. </a:t>
            </a:r>
            <a:br>
              <a:rPr lang="ru-RU" sz="2400" dirty="0"/>
            </a:br>
            <a:r>
              <a:rPr lang="ru-RU" sz="2400" dirty="0"/>
              <a:t> 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" name="Picture 2" descr="C:\Users\Елена\Pictures\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9" y="821350"/>
            <a:ext cx="3212322" cy="48398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128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678</Words>
  <Application>Microsoft Office PowerPoint</Application>
  <PresentationFormat>Экран (4:3)</PresentationFormat>
  <Paragraphs>117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 среднесрочного проекта в старших группах  на тему  Здоровым быть здорово!</vt:lpstr>
      <vt:lpstr>Презентация PowerPoint</vt:lpstr>
      <vt:lpstr>Актуальность проекта:</vt:lpstr>
      <vt:lpstr>Презентация PowerPoint</vt:lpstr>
      <vt:lpstr>Презентация PowerPoint</vt:lpstr>
      <vt:lpstr>Задачи Проекта: </vt:lpstr>
      <vt:lpstr>Презентация PowerPoint</vt:lpstr>
      <vt:lpstr>Значимость Проекта для всех его участников: Дети получают знания о здоровом образе жизни.  Воспитатель продолжает осваивать  метод проектирования, который позволяет  эффективно развивать познавательно-исследовательское и творческое мышление дошкольников. Родители активно участвуют в совместных мероприятиях.</vt:lpstr>
      <vt:lpstr>Предполагаемый результат Проекта: Дети знают и применяют полученные знания о здоровом образе жизни. Развивается  устойчивый интерес к правилам и нормам здорового образа жизни, здоровьесберегающего и здоровьеформирующего поведения.  Родители участвуют в образовательном процессе.    </vt:lpstr>
      <vt:lpstr>Презентация PowerPoint</vt:lpstr>
      <vt:lpstr> 2. Основной (исследовательский) </vt:lpstr>
      <vt:lpstr>Презентация PowerPoint</vt:lpstr>
      <vt:lpstr>Вкусная и полезная еда</vt:lpstr>
      <vt:lpstr>Игровая деятельность на свежем воздухе</vt:lpstr>
      <vt:lpstr>Подвижные игры : «Движение – это Жизнь» </vt:lpstr>
      <vt:lpstr>Презентация PowerPoint</vt:lpstr>
      <vt:lpstr>Презентация PowerPoint</vt:lpstr>
      <vt:lpstr>Утренняя гимнастика «Вместе весело, на зарядку становись !»</vt:lpstr>
      <vt:lpstr>Зарядка после сна </vt:lpstr>
      <vt:lpstr>Презентация PowerPoint</vt:lpstr>
      <vt:lpstr>Полоскание ротика после каждого приёма пищи </vt:lpstr>
      <vt:lpstr>Работа с родителями: консультации, беседы</vt:lpstr>
      <vt:lpstr>3. Заключительный</vt:lpstr>
      <vt:lpstr> «Здоровым быть Здорово!»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Неизвестный пользователь</cp:lastModifiedBy>
  <cp:revision>66</cp:revision>
  <dcterms:created xsi:type="dcterms:W3CDTF">2016-08-07T08:19:58Z</dcterms:created>
  <dcterms:modified xsi:type="dcterms:W3CDTF">2022-05-21T11:46:49Z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2830441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