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59" r:id="rId6"/>
    <p:sldId id="264" r:id="rId7"/>
    <p:sldId id="266" r:id="rId8"/>
    <p:sldId id="267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2E8ADB5-EFB7-45E5-9F45-69DC8CBF09F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03D6A91-9548-415D-83F8-6F5765059E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12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DB5-EFB7-45E5-9F45-69DC8CBF09F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6A91-9548-415D-83F8-6F5765059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1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DB5-EFB7-45E5-9F45-69DC8CBF09F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6A91-9548-415D-83F8-6F5765059E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11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DB5-EFB7-45E5-9F45-69DC8CBF09F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6A91-9548-415D-83F8-6F5765059EA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27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DB5-EFB7-45E5-9F45-69DC8CBF09F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6A91-9548-415D-83F8-6F5765059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1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DB5-EFB7-45E5-9F45-69DC8CBF09F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6A91-9548-415D-83F8-6F5765059EA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191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DB5-EFB7-45E5-9F45-69DC8CBF09F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6A91-9548-415D-83F8-6F5765059E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109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DB5-EFB7-45E5-9F45-69DC8CBF09F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6A91-9548-415D-83F8-6F5765059E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97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DB5-EFB7-45E5-9F45-69DC8CBF09F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6A91-9548-415D-83F8-6F5765059E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52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DB5-EFB7-45E5-9F45-69DC8CBF09F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6A91-9548-415D-83F8-6F5765059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34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DB5-EFB7-45E5-9F45-69DC8CBF09F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6A91-9548-415D-83F8-6F5765059EA3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7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DB5-EFB7-45E5-9F45-69DC8CBF09F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6A91-9548-415D-83F8-6F5765059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4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DB5-EFB7-45E5-9F45-69DC8CBF09F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6A91-9548-415D-83F8-6F5765059EA3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80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DB5-EFB7-45E5-9F45-69DC8CBF09F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6A91-9548-415D-83F8-6F5765059E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39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DB5-EFB7-45E5-9F45-69DC8CBF09F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6A91-9548-415D-83F8-6F5765059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2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DB5-EFB7-45E5-9F45-69DC8CBF09F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6A91-9548-415D-83F8-6F5765059EA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87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8ADB5-EFB7-45E5-9F45-69DC8CBF09F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6A91-9548-415D-83F8-6F5765059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76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E8ADB5-EFB7-45E5-9F45-69DC8CBF09F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3D6A91-9548-415D-83F8-6F5765059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3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411050"/>
            <a:ext cx="6480720" cy="2602556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КОЛОСОК  НА СТОЛ ХЛЕБОМ ПРИШЕЛ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00B050"/>
                </a:solidFill>
              </a:rPr>
              <a:t> </a:t>
            </a:r>
          </a:p>
        </p:txBody>
      </p:sp>
      <p:pic>
        <p:nvPicPr>
          <p:cNvPr id="5" name="Picture 6" descr="C:\Users\Darkwindmage\Desktop\Хлеб\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6178" y="2420888"/>
            <a:ext cx="3857652" cy="289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86348" y="5444711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Подготовили воспитатели группы «Лучики»:</a:t>
            </a:r>
          </a:p>
          <a:p>
            <a:r>
              <a:rPr lang="ru-RU" b="1" i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Михайлиди А.Е., Аккузина М.Г.</a:t>
            </a:r>
          </a:p>
        </p:txBody>
      </p:sp>
      <p:pic>
        <p:nvPicPr>
          <p:cNvPr id="7" name="Picture 2" descr="C:\Users\Ира\Desktop\музей\для презентации про хлеб\колобок в платочке.png">
            <a:extLst>
              <a:ext uri="{FF2B5EF4-FFF2-40B4-BE49-F238E27FC236}">
                <a16:creationId xmlns:a16="http://schemas.microsoft.com/office/drawing/2014/main" id="{34772BAE-A366-491F-93EC-D284CD865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781025">
            <a:off x="257483" y="4392339"/>
            <a:ext cx="2563510" cy="2395679"/>
          </a:xfrm>
          <a:prstGeom prst="rect">
            <a:avLst/>
          </a:prstGeom>
          <a:noFill/>
        </p:spPr>
      </p:pic>
      <p:pic>
        <p:nvPicPr>
          <p:cNvPr id="8" name="Picture 5" descr="F:\векторные изображения\stog_phenici.gif">
            <a:extLst>
              <a:ext uri="{FF2B5EF4-FFF2-40B4-BE49-F238E27FC236}">
                <a16:creationId xmlns:a16="http://schemas.microsoft.com/office/drawing/2014/main" id="{7496A9D9-14D1-4393-994A-DFB89685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25301">
            <a:off x="1958848" y="3124146"/>
            <a:ext cx="1582738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DA3CC4-0FB2-47D3-8A33-195C39E3F281}"/>
              </a:ext>
            </a:extLst>
          </p:cNvPr>
          <p:cNvSpPr txBox="1"/>
          <p:nvPr/>
        </p:nvSpPr>
        <p:spPr>
          <a:xfrm>
            <a:off x="2085582" y="159826"/>
            <a:ext cx="6074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комбинированного типа №4 «Солнышко</a:t>
            </a:r>
            <a:r>
              <a:rPr lang="ru-RU" sz="2000" b="1" dirty="0"/>
              <a:t>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0F1FFD-D97F-445C-AEBD-C4C1978425E0}"/>
              </a:ext>
            </a:extLst>
          </p:cNvPr>
          <p:cNvSpPr txBox="1"/>
          <p:nvPr/>
        </p:nvSpPr>
        <p:spPr>
          <a:xfrm>
            <a:off x="3673260" y="6497709"/>
            <a:ext cx="179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г.Арамиль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000108"/>
            <a:ext cx="7406640" cy="2602556"/>
          </a:xfrm>
        </p:spPr>
        <p:txBody>
          <a:bodyPr/>
          <a:lstStyle/>
          <a:p>
            <a:endParaRPr lang="ru-RU" b="1" dirty="0"/>
          </a:p>
          <a:p>
            <a:br>
              <a:rPr lang="ru-RU" sz="3600" i="1" dirty="0">
                <a:solidFill>
                  <a:srgbClr val="00B050"/>
                </a:solidFill>
              </a:rPr>
            </a:br>
            <a:r>
              <a:rPr lang="ru-RU" sz="3600" i="1" dirty="0">
                <a:solidFill>
                  <a:srgbClr val="00B050"/>
                </a:solidFill>
              </a:rPr>
              <a:t> </a:t>
            </a:r>
          </a:p>
        </p:txBody>
      </p:sp>
      <p:pic>
        <p:nvPicPr>
          <p:cNvPr id="7" name="Picture 8" descr="Экономика :: Imenno.ru :: Page 50">
            <a:extLst>
              <a:ext uri="{FF2B5EF4-FFF2-40B4-BE49-F238E27FC236}">
                <a16:creationId xmlns:a16="http://schemas.microsoft.com/office/drawing/2014/main" id="{B5E5BE4A-7DC0-48B4-87D0-719A20905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3191" y="23626"/>
            <a:ext cx="3960440" cy="321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2618ED5-2694-4206-8731-A68B904497ED}"/>
              </a:ext>
            </a:extLst>
          </p:cNvPr>
          <p:cNvSpPr/>
          <p:nvPr/>
        </p:nvSpPr>
        <p:spPr>
          <a:xfrm>
            <a:off x="4202761" y="1401693"/>
            <a:ext cx="31435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Комбайн колосья жнёт умело,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Зерно ссыпает в грузовик!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Как благородно это дело!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И хлебороб к труду привык!</a:t>
            </a:r>
          </a:p>
        </p:txBody>
      </p:sp>
      <p:pic>
        <p:nvPicPr>
          <p:cNvPr id="9" name="Picture 4" descr="Download мельница ветряная pictures for free and share now">
            <a:extLst>
              <a:ext uri="{FF2B5EF4-FFF2-40B4-BE49-F238E27FC236}">
                <a16:creationId xmlns:a16="http://schemas.microsoft.com/office/drawing/2014/main" id="{FFFA2237-A85E-46D6-8255-50ECF682E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83699" y="3126717"/>
            <a:ext cx="3600400" cy="3627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продукция">
            <a:extLst>
              <a:ext uri="{FF2B5EF4-FFF2-40B4-BE49-F238E27FC236}">
                <a16:creationId xmlns:a16="http://schemas.microsoft.com/office/drawing/2014/main" id="{02F91D75-3E9B-4A93-843F-11CEBFFDD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4189" y="1831866"/>
            <a:ext cx="2269068" cy="245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37CC675-9BD8-48D0-9F3C-861F09D51F46}"/>
              </a:ext>
            </a:extLst>
          </p:cNvPr>
          <p:cNvSpPr/>
          <p:nvPr/>
        </p:nvSpPr>
        <p:spPr>
          <a:xfrm>
            <a:off x="1585799" y="340849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Лишь зерно проветрится –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Его везут на мельницу.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Ветер жернова вращает,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В муку зёрна превращает…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Вы готовьте лишь мешки –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Хватит здесь для всех муки!</a:t>
            </a:r>
          </a:p>
        </p:txBody>
      </p:sp>
    </p:spTree>
    <p:extLst>
      <p:ext uri="{BB962C8B-B14F-4D97-AF65-F5344CB8AC3E}">
        <p14:creationId xmlns:p14="http://schemas.microsoft.com/office/powerpoint/2010/main" val="82339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000108"/>
            <a:ext cx="7406640" cy="2602556"/>
          </a:xfrm>
        </p:spPr>
        <p:txBody>
          <a:bodyPr/>
          <a:lstStyle/>
          <a:p>
            <a:endParaRPr lang="ru-RU" b="1" dirty="0"/>
          </a:p>
          <a:p>
            <a:br>
              <a:rPr lang="ru-RU" sz="3600" i="1" dirty="0">
                <a:solidFill>
                  <a:srgbClr val="00B050"/>
                </a:solidFill>
              </a:rPr>
            </a:br>
            <a:r>
              <a:rPr lang="ru-RU" sz="3600" i="1" dirty="0">
                <a:solidFill>
                  <a:srgbClr val="00B050"/>
                </a:solidFill>
              </a:rPr>
              <a:t> </a:t>
            </a:r>
          </a:p>
        </p:txBody>
      </p:sp>
      <p:pic>
        <p:nvPicPr>
          <p:cNvPr id="7" name="Picture 4" descr="C:\Users\Darkwindmage\Desktop\Хлеб\jugkj.jpg">
            <a:extLst>
              <a:ext uri="{FF2B5EF4-FFF2-40B4-BE49-F238E27FC236}">
                <a16:creationId xmlns:a16="http://schemas.microsoft.com/office/drawing/2014/main" id="{1DA5DDB4-3FE0-46B3-8364-080D956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" b="339"/>
          <a:stretch>
            <a:fillRect/>
          </a:stretch>
        </p:blipFill>
        <p:spPr>
          <a:xfrm>
            <a:off x="897085" y="71969"/>
            <a:ext cx="3600400" cy="3198000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FEB30F-EDEB-4B19-8C44-7D501CAA1AA4}"/>
              </a:ext>
            </a:extLst>
          </p:cNvPr>
          <p:cNvSpPr/>
          <p:nvPr/>
        </p:nvSpPr>
        <p:spPr>
          <a:xfrm>
            <a:off x="4543555" y="1217346"/>
            <a:ext cx="4831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Есть у пекарей секрет</a:t>
            </a:r>
          </a:p>
          <a:p>
            <a:r>
              <a:rPr lang="ru-RU" alt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Терпеливым лишь здесь место!</a:t>
            </a:r>
          </a:p>
          <a:p>
            <a:r>
              <a:rPr lang="ru-RU" alt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Чем мы дольше месим тесто –</a:t>
            </a:r>
          </a:p>
          <a:p>
            <a:r>
              <a:rPr lang="ru-RU" alt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Тем пышнее будет хлеб!</a:t>
            </a:r>
          </a:p>
        </p:txBody>
      </p:sp>
      <p:pic>
        <p:nvPicPr>
          <p:cNvPr id="9" name="Picture 10" descr="C:\Users\Darkwindmage\Desktop\Хлеб\jjk.jpg">
            <a:extLst>
              <a:ext uri="{FF2B5EF4-FFF2-40B4-BE49-F238E27FC236}">
                <a16:creationId xmlns:a16="http://schemas.microsoft.com/office/drawing/2014/main" id="{2791EF7A-720B-4FFA-8A9A-8EDE1EC96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8" y="3448563"/>
            <a:ext cx="4260850" cy="333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:\векторные изображения\i (1).jpg">
            <a:extLst>
              <a:ext uri="{FF2B5EF4-FFF2-40B4-BE49-F238E27FC236}">
                <a16:creationId xmlns:a16="http://schemas.microsoft.com/office/drawing/2014/main" id="{0A00FC4A-180C-4DC6-A879-2C4C16537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58" y="2567598"/>
            <a:ext cx="2239962" cy="2089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D245150-9E56-4029-B153-DFAD98C90B54}"/>
              </a:ext>
            </a:extLst>
          </p:cNvPr>
          <p:cNvSpPr/>
          <p:nvPr/>
        </p:nvSpPr>
        <p:spPr>
          <a:xfrm>
            <a:off x="984899" y="364631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Вот запахло хлебом вкусно.</a:t>
            </a:r>
          </a:p>
          <a:p>
            <a:r>
              <a:rPr lang="ru-RU" alt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Это значит – всё готово!</a:t>
            </a:r>
          </a:p>
          <a:p>
            <a:r>
              <a:rPr lang="ru-RU" alt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Достаём мы из печи,</a:t>
            </a:r>
          </a:p>
          <a:p>
            <a:r>
              <a:rPr lang="ru-RU" alt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Ватрушки, плюшки, калачи,</a:t>
            </a:r>
          </a:p>
          <a:p>
            <a:r>
              <a:rPr lang="ru-RU" alt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Булки ароматные,</a:t>
            </a:r>
          </a:p>
          <a:p>
            <a:r>
              <a:rPr lang="ru-RU" alt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Караваи знатные!</a:t>
            </a:r>
          </a:p>
          <a:p>
            <a:r>
              <a:rPr lang="ru-RU" alt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Корочки хрустящие,</a:t>
            </a:r>
          </a:p>
          <a:p>
            <a:r>
              <a:rPr lang="ru-RU" altLang="ru-RU" sz="2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Румяные, блестящие!</a:t>
            </a:r>
          </a:p>
        </p:txBody>
      </p:sp>
      <p:pic>
        <p:nvPicPr>
          <p:cNvPr id="12" name="Picture 7" descr="C:\Users\Darkwindmage\Desktop\Хлеб\dfb.jpg">
            <a:extLst>
              <a:ext uri="{FF2B5EF4-FFF2-40B4-BE49-F238E27FC236}">
                <a16:creationId xmlns:a16="http://schemas.microsoft.com/office/drawing/2014/main" id="{BFD9CBF6-2E0B-4C60-B207-CCBA7FE27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26" y="5187614"/>
            <a:ext cx="1636164" cy="159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04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7854" y="877442"/>
            <a:ext cx="7406640" cy="2602556"/>
          </a:xfrm>
        </p:spPr>
        <p:txBody>
          <a:bodyPr/>
          <a:lstStyle/>
          <a:p>
            <a:endParaRPr lang="ru-RU" b="1" dirty="0"/>
          </a:p>
          <a:p>
            <a:br>
              <a:rPr lang="ru-RU" sz="3600" i="1" dirty="0">
                <a:solidFill>
                  <a:srgbClr val="00B050"/>
                </a:solidFill>
              </a:rPr>
            </a:br>
            <a:r>
              <a:rPr lang="ru-RU" sz="3600" i="1" dirty="0">
                <a:solidFill>
                  <a:srgbClr val="00B050"/>
                </a:solidFill>
              </a:rPr>
              <a:t> 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40B449C-330C-439A-AFE5-0602F4BAB5F7}"/>
              </a:ext>
            </a:extLst>
          </p:cNvPr>
          <p:cNvSpPr/>
          <p:nvPr/>
        </p:nvSpPr>
        <p:spPr>
          <a:xfrm>
            <a:off x="2267744" y="120930"/>
            <a:ext cx="6750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КОЛОСОК  НА СТОЛ ХЛЕБОМ ПРИШЕЛ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511F9B-BBE2-45B9-94AD-E1C61C6AB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5"/>
          <a:stretch/>
        </p:blipFill>
        <p:spPr>
          <a:xfrm>
            <a:off x="1083856" y="608670"/>
            <a:ext cx="2408023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DF12D3-1AD1-4007-9BEC-86F8BA7F5B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8" r="8391"/>
          <a:stretch/>
        </p:blipFill>
        <p:spPr>
          <a:xfrm>
            <a:off x="3635896" y="603420"/>
            <a:ext cx="2516087" cy="28765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63F107-A8BB-48A9-BCE1-3080AF62A4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8799" b="19551"/>
          <a:stretch/>
        </p:blipFill>
        <p:spPr>
          <a:xfrm>
            <a:off x="6249853" y="582595"/>
            <a:ext cx="2664296" cy="29063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63A3BCB-D447-4D43-B5D3-809AC87032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t="3802" r="30313"/>
          <a:stretch/>
        </p:blipFill>
        <p:spPr>
          <a:xfrm>
            <a:off x="2576519" y="3509814"/>
            <a:ext cx="4634840" cy="3348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 descr="F:\векторные изображения\stog_phenici.gif">
            <a:extLst>
              <a:ext uri="{FF2B5EF4-FFF2-40B4-BE49-F238E27FC236}">
                <a16:creationId xmlns:a16="http://schemas.microsoft.com/office/drawing/2014/main" id="{C6E3D3C5-0222-4B9C-854F-4D27110C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1678">
            <a:off x="7101369" y="4208592"/>
            <a:ext cx="158273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F:\векторные изображения\stog_phenici.gif">
            <a:extLst>
              <a:ext uri="{FF2B5EF4-FFF2-40B4-BE49-F238E27FC236}">
                <a16:creationId xmlns:a16="http://schemas.microsoft.com/office/drawing/2014/main" id="{97A98BF3-3498-4EA6-BDB1-6EC1F9E0F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113">
            <a:off x="869384" y="4359829"/>
            <a:ext cx="158273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920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000108"/>
            <a:ext cx="7406640" cy="2602556"/>
          </a:xfrm>
        </p:spPr>
        <p:txBody>
          <a:bodyPr/>
          <a:lstStyle/>
          <a:p>
            <a:endParaRPr lang="ru-RU" b="1" dirty="0"/>
          </a:p>
          <a:p>
            <a:br>
              <a:rPr lang="ru-RU" sz="3600" i="1" dirty="0">
                <a:solidFill>
                  <a:srgbClr val="00B050"/>
                </a:solidFill>
              </a:rPr>
            </a:br>
            <a:r>
              <a:rPr lang="ru-RU" sz="3600" i="1" dirty="0">
                <a:solidFill>
                  <a:srgbClr val="00B050"/>
                </a:solidFill>
              </a:rPr>
              <a:t> 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A2EB85-3171-4804-BA4D-709EAA970564}"/>
              </a:ext>
            </a:extLst>
          </p:cNvPr>
          <p:cNvSpPr/>
          <p:nvPr/>
        </p:nvSpPr>
        <p:spPr>
          <a:xfrm>
            <a:off x="1881045" y="5212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 «Расти колосок</a:t>
            </a:r>
            <a:r>
              <a:rPr lang="ru-RU" sz="2000" b="1" i="1" spc="5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ED8D57-5740-494A-8DDC-33FC93489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r="15667" b="12201"/>
          <a:stretch/>
        </p:blipFill>
        <p:spPr>
          <a:xfrm>
            <a:off x="1411534" y="511144"/>
            <a:ext cx="3391887" cy="32665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CC9208-8E26-4B1D-848D-636FAE827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22700" r="12988" b="20601"/>
          <a:stretch/>
        </p:blipFill>
        <p:spPr>
          <a:xfrm>
            <a:off x="4906025" y="3513388"/>
            <a:ext cx="3708331" cy="31230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B7D44E-D3CC-4C73-A3A2-7E9FEDE179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28019" r="29850" b="15050"/>
          <a:stretch/>
        </p:blipFill>
        <p:spPr>
          <a:xfrm>
            <a:off x="1350414" y="3852618"/>
            <a:ext cx="3391887" cy="26975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AD40117-4A6F-4265-ABB9-CD21146584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t="12200" r="31500" b="19551"/>
          <a:stretch/>
        </p:blipFill>
        <p:spPr>
          <a:xfrm>
            <a:off x="4967145" y="493429"/>
            <a:ext cx="2619744" cy="29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6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000108"/>
            <a:ext cx="7406640" cy="2602556"/>
          </a:xfrm>
        </p:spPr>
        <p:txBody>
          <a:bodyPr/>
          <a:lstStyle/>
          <a:p>
            <a:endParaRPr lang="ru-RU" b="1" dirty="0"/>
          </a:p>
          <a:p>
            <a:br>
              <a:rPr lang="ru-RU" sz="3600" i="1" dirty="0">
                <a:solidFill>
                  <a:srgbClr val="00B050"/>
                </a:solidFill>
              </a:rPr>
            </a:br>
            <a:r>
              <a:rPr lang="ru-RU" sz="3600" i="1" dirty="0">
                <a:solidFill>
                  <a:srgbClr val="00B050"/>
                </a:solidFill>
              </a:rPr>
              <a:t>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52731F-22CF-4668-BAA2-4CF2E09F8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89" y="674027"/>
            <a:ext cx="3582541" cy="345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B73789-DDE9-4542-BE91-05BA92E2B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86" y="674027"/>
            <a:ext cx="3438525" cy="345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2E93FC-719C-47DB-939B-DB995CDD4B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67" y="4024923"/>
            <a:ext cx="3582541" cy="260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31A7C9-5891-4707-98BE-1613B35383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87" y="3964014"/>
            <a:ext cx="3534951" cy="2629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289EB6A-2549-4932-8C1F-CEB8AB62505D}"/>
              </a:ext>
            </a:extLst>
          </p:cNvPr>
          <p:cNvSpPr/>
          <p:nvPr/>
        </p:nvSpPr>
        <p:spPr>
          <a:xfrm>
            <a:off x="2313587" y="103034"/>
            <a:ext cx="4679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Испечем печенье мы вкусное, красивое!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ttp://www.schuermanns-backstube.de/images/index/backwaren-03.jpg">
            <a:extLst>
              <a:ext uri="{FF2B5EF4-FFF2-40B4-BE49-F238E27FC236}">
                <a16:creationId xmlns:a16="http://schemas.microsoft.com/office/drawing/2014/main" id="{4517A3DF-C994-4872-885D-0AF6ED34B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/>
          <a:srcRect l="16764" r="22634"/>
          <a:stretch/>
        </p:blipFill>
        <p:spPr bwMode="auto">
          <a:xfrm>
            <a:off x="7419601" y="2331271"/>
            <a:ext cx="1592710" cy="3672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7959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000108"/>
            <a:ext cx="7406640" cy="2602556"/>
          </a:xfrm>
        </p:spPr>
        <p:txBody>
          <a:bodyPr/>
          <a:lstStyle/>
          <a:p>
            <a:endParaRPr lang="ru-RU" b="1" dirty="0"/>
          </a:p>
          <a:p>
            <a:br>
              <a:rPr lang="ru-RU" sz="3600" i="1" dirty="0">
                <a:solidFill>
                  <a:srgbClr val="00B050"/>
                </a:solidFill>
              </a:rPr>
            </a:br>
            <a:r>
              <a:rPr lang="ru-RU" sz="3600" i="1" dirty="0">
                <a:solidFill>
                  <a:srgbClr val="00B050"/>
                </a:solidFill>
              </a:rPr>
              <a:t>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014DF1-8ACA-42A8-AA27-D2D12DA06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1" r="3596" b="5602"/>
          <a:stretch/>
        </p:blipFill>
        <p:spPr>
          <a:xfrm>
            <a:off x="961678" y="771643"/>
            <a:ext cx="3585108" cy="31738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E17A8A-725B-4F80-B596-0CC12437F7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6622" r="10716" b="6228"/>
          <a:stretch/>
        </p:blipFill>
        <p:spPr>
          <a:xfrm>
            <a:off x="4575174" y="771643"/>
            <a:ext cx="4052430" cy="31738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FECC3B-A50D-4881-B194-9FC5C5030C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r="7929" b="11214"/>
          <a:stretch/>
        </p:blipFill>
        <p:spPr>
          <a:xfrm>
            <a:off x="961678" y="3967035"/>
            <a:ext cx="4499772" cy="276743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D8B3500-A487-48E7-99BD-0A139C6671BF}"/>
              </a:ext>
            </a:extLst>
          </p:cNvPr>
          <p:cNvSpPr/>
          <p:nvPr/>
        </p:nvSpPr>
        <p:spPr>
          <a:xfrm>
            <a:off x="1907704" y="45021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Пончики любимые, яркие, ванильные!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4C7D03-C387-4B75-A1DF-7DF449C65E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1" t="4905" r="10075" b="7715"/>
          <a:stretch/>
        </p:blipFill>
        <p:spPr>
          <a:xfrm>
            <a:off x="5651445" y="3993908"/>
            <a:ext cx="3187080" cy="24089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41784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000108"/>
            <a:ext cx="7406640" cy="2602556"/>
          </a:xfrm>
        </p:spPr>
        <p:txBody>
          <a:bodyPr/>
          <a:lstStyle/>
          <a:p>
            <a:endParaRPr lang="ru-RU" b="1" dirty="0"/>
          </a:p>
          <a:p>
            <a:br>
              <a:rPr lang="ru-RU" sz="3600" i="1" dirty="0">
                <a:solidFill>
                  <a:srgbClr val="00B050"/>
                </a:solidFill>
              </a:rPr>
            </a:br>
            <a:r>
              <a:rPr lang="ru-RU" sz="3600" i="1" dirty="0">
                <a:solidFill>
                  <a:srgbClr val="00B050"/>
                </a:solidFill>
              </a:rPr>
              <a:t> 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791F46-1878-4029-AD16-D973D434BCA5}"/>
              </a:ext>
            </a:extLst>
          </p:cNvPr>
          <p:cNvSpPr/>
          <p:nvPr/>
        </p:nvSpPr>
        <p:spPr>
          <a:xfrm>
            <a:off x="571473" y="166429"/>
            <a:ext cx="9185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Закрепляем тему, играем  с картинками Хлеба и хлебобулочных изделий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D14E91-40A8-43C7-986B-6B15FA8C0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1" b="25659"/>
          <a:stretch/>
        </p:blipFill>
        <p:spPr>
          <a:xfrm>
            <a:off x="429911" y="692696"/>
            <a:ext cx="4231254" cy="3459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7E5548-1439-4B8A-8640-15A34897CA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4599" r="11535" b="3401"/>
          <a:stretch/>
        </p:blipFill>
        <p:spPr>
          <a:xfrm>
            <a:off x="4572000" y="692696"/>
            <a:ext cx="4040937" cy="3459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515B48-0504-4233-83CC-61F762419D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r="8200" b="14583"/>
          <a:stretch/>
        </p:blipFill>
        <p:spPr>
          <a:xfrm>
            <a:off x="2771801" y="3602664"/>
            <a:ext cx="3657904" cy="325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ТЕЛЕГРАФ - страница 1917 - Каталог интернет-СМИ на Joinfo.ua">
            <a:extLst>
              <a:ext uri="{FF2B5EF4-FFF2-40B4-BE49-F238E27FC236}">
                <a16:creationId xmlns:a16="http://schemas.microsoft.com/office/drawing/2014/main" id="{65009568-95B9-4817-B5F7-B5966742D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480" y="4141188"/>
            <a:ext cx="2504366" cy="225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www.schuermanns-backstube.de/images/index/backwaren-03.jpg">
            <a:extLst>
              <a:ext uri="{FF2B5EF4-FFF2-40B4-BE49-F238E27FC236}">
                <a16:creationId xmlns:a16="http://schemas.microsoft.com/office/drawing/2014/main" id="{04F30271-8B7F-4586-89EE-FFA1DFB0C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27528" y="4141188"/>
            <a:ext cx="2528769" cy="2162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0784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620688"/>
            <a:ext cx="4794555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47148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2" name="Picture 2" descr="Хлеб-соль | Кириллица">
            <a:extLst>
              <a:ext uri="{FF2B5EF4-FFF2-40B4-BE49-F238E27FC236}">
                <a16:creationId xmlns:a16="http://schemas.microsoft.com/office/drawing/2014/main" id="{C51DD3FC-B877-5046-A519-019F874C7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2231" y="1340768"/>
            <a:ext cx="7159537" cy="4728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1804" y="620688"/>
            <a:ext cx="81003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Современные дети перестали ценить хлеб как главный продукт питания. Хлеб для них является обыденным продуктом, который можно купить в любом магазине или супермаркете. Между тем, человек нуждается в хлебе каждый день. Все народы воспевают хлеб в своих произведениях, воздавая ему почет и уважение. Хлеб - символ благополучия и достатка, представляет собой надежную защиту людей от голода. Во все времена небрежное отношение к хлебу приравнивалось к страшному оскорблению, какое только можно было нанести человеку. С детских лет нас учили, бережно относится к куску хлеба, как к самому большому богатству. Самое главное в предстоящей работе способствовать формированию у детей четкого понимания происхождения хлеба и роли человеческого труда в выращивании и изготовлении хлеба, и хлебобулочных изделий. Воспитывать уважительное, бережное отношение к результату человеческой деятельности. Поэтому мы решили уделить этому вопросу особое внимание в нашей работе с детьми ОВЗ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Хлеб.Колосок пшеницы картинка в пнг на прозрачном фоне скачать картинки, клипарты, фото, обои, рисунки, иконки, шрифты, векторны">
            <a:extLst>
              <a:ext uri="{FF2B5EF4-FFF2-40B4-BE49-F238E27FC236}">
                <a16:creationId xmlns:a16="http://schemas.microsoft.com/office/drawing/2014/main" id="{1F5DC124-2D61-48EE-B32A-B0A5F4D9D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4221088"/>
            <a:ext cx="3456384" cy="201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476672"/>
            <a:ext cx="7429553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детей о хлебе. Привить уважение к хлебу и людям, вырастившим его.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расширить знания у детей о происхождении хлеба  и значении его в жизни человека;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показать, каким трудом добывается хлеб для народа и каждого из нас;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разнообразии хлебобулочных изделий;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хлебу, чувство благодарности и уважения к людям сельскохозяйственного труда.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C:\Users\Darkwindmage\Desktop\Хлеб\sh.jpg">
            <a:extLst>
              <a:ext uri="{FF2B5EF4-FFF2-40B4-BE49-F238E27FC236}">
                <a16:creationId xmlns:a16="http://schemas.microsoft.com/office/drawing/2014/main" id="{AC56DD8E-9EE3-45EA-92B9-6EDC8237C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4128" y="4365104"/>
            <a:ext cx="3744416" cy="18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39552" y="412169"/>
            <a:ext cx="766307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познавательный.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проекта: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 (7.10.2023 – 16.10.2023)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 ОВЗ группы компенсирующей направленности, воспитатели, родители.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C:\Users\Darkwindmage\Desktop\Хлеб\ilh.jpg">
            <a:extLst>
              <a:ext uri="{FF2B5EF4-FFF2-40B4-BE49-F238E27FC236}">
                <a16:creationId xmlns:a16="http://schemas.microsoft.com/office/drawing/2014/main" id="{12A19601-9E77-4E39-B19F-A7199A611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57425"/>
            <a:ext cx="496855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53405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/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представления как колосок привратился в  хлеб;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получить знания о том, как выращивают хлеб, донести до сознания детей, что хлеб – это итог большой работы многих людей;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интерес к профессиям агронома, тракториста, комбайнера, пекаря  и к труду людей, участвующих в производстве хлеба;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воспитывать бережное отношения к хлебу.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Календарик &quot;Тот без нужды живет, кто хлеб бережет.&quot; . - НАНКК">
            <a:extLst>
              <a:ext uri="{FF2B5EF4-FFF2-40B4-BE49-F238E27FC236}">
                <a16:creationId xmlns:a16="http://schemas.microsoft.com/office/drawing/2014/main" id="{7E824A88-FCDD-4D3E-8415-47627246A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 t="19440" r="31125" b="17057"/>
          <a:stretch>
            <a:fillRect/>
          </a:stretch>
        </p:blipFill>
        <p:spPr bwMode="auto">
          <a:xfrm>
            <a:off x="2411760" y="3816424"/>
            <a:ext cx="4536504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835" y="637211"/>
            <a:ext cx="7498080" cy="1033194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реализации проекта в разных видах деятельности</a:t>
            </a:r>
            <a:b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992" y="1163611"/>
            <a:ext cx="72152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43485" y="1472133"/>
            <a:ext cx="6715171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«В гостях у колобка»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«Зернышко»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Физкультурная минутка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Расти колосок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Подвижная игра 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«Что мы делали не скажем, а что делали покажем»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3485" y="2550096"/>
            <a:ext cx="635798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развитие/Художественно-эстетическое </a:t>
            </a:r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43485" y="2960780"/>
            <a:ext cx="7997974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 воспитателя с обсуждением </a:t>
            </a: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«Откуда пришел хлеб», «Хлеб всему голова»</a:t>
            </a:r>
            <a:endParaRPr kumimoji="0" lang="ru-RU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</a:t>
            </a: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«Как</a:t>
            </a:r>
            <a:r>
              <a:rPr kumimoji="0" lang="ru-RU" sz="16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колосок хлебом на стол пришёл</a:t>
            </a: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Проблемная ситуация</a:t>
            </a: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«Если не будет хлеба, то что?..»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Аппликация </a:t>
            </a: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«Колосок»</a:t>
            </a:r>
            <a:endParaRPr kumimoji="0" lang="ru-RU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  <a:r>
              <a:rPr kumimoji="0" lang="ru-RU" sz="16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«Любимое печенье 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kumimoji="0" lang="ru-RU" sz="16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«Пончики»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с заучиванием стихотворений </a:t>
            </a: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«Как колосок хлебом на стол пришёл»</a:t>
            </a: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Ролевая игра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«Пекарь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игра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«Игры на липучках» (по теме)</a:t>
            </a:r>
            <a:endParaRPr kumimoji="0" lang="ru-RU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Слушание музыки</a:t>
            </a: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О. Варенец «Хлеб всему голова»</a:t>
            </a:r>
            <a:r>
              <a:rPr kumimoji="0" lang="ru-RU" sz="16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песни</a:t>
            </a: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исполнении </a:t>
            </a:r>
            <a:r>
              <a:rPr kumimoji="0" lang="ru-RU" sz="16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Л.Зыкиной</a:t>
            </a:r>
            <a:endParaRPr kumimoji="0" lang="ru-RU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«Песня о хлебе», </a:t>
            </a:r>
            <a:r>
              <a:rPr kumimoji="0" lang="ru-RU" sz="1600" b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песни – загадки </a:t>
            </a: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«Бываю я чёрным, бываю я белым» , "Богатырская сила".</a:t>
            </a: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u="sng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вободная здоровая клейковина крахмала еды, клейковина пшени…">
            <a:extLst>
              <a:ext uri="{FF2B5EF4-FFF2-40B4-BE49-F238E27FC236}">
                <a16:creationId xmlns:a16="http://schemas.microsoft.com/office/drawing/2014/main" id="{C9A25DEB-D0C2-4CEB-8F5E-75781B157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13516" y="3012048"/>
            <a:ext cx="4032448" cy="326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Фото макро, колос, пшеница, ячмень, рожь, хлебное поле, злак">
            <a:extLst>
              <a:ext uri="{FF2B5EF4-FFF2-40B4-BE49-F238E27FC236}">
                <a16:creationId xmlns:a16="http://schemas.microsoft.com/office/drawing/2014/main" id="{B0F43C8F-03FA-43D5-9C5E-16D3AA5DB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6867" y="649095"/>
            <a:ext cx="4032448" cy="2779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35C3A6-2B0E-4C39-BAAB-5516913B2F56}"/>
              </a:ext>
            </a:extLst>
          </p:cNvPr>
          <p:cNvSpPr/>
          <p:nvPr/>
        </p:nvSpPr>
        <p:spPr>
          <a:xfrm>
            <a:off x="4788024" y="891878"/>
            <a:ext cx="4860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Вырос в поле колосок.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Как же хлебом стать он смог?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В колоске домов полно!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В каждом вызрело зерно.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412A80-E388-4D0B-AA06-778242F89A6A}"/>
              </a:ext>
            </a:extLst>
          </p:cNvPr>
          <p:cNvSpPr/>
          <p:nvPr/>
        </p:nvSpPr>
        <p:spPr>
          <a:xfrm>
            <a:off x="1331640" y="3980963"/>
            <a:ext cx="4860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А из зёрнышка в свой срок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Будет новый колосок!..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Всё сначала, по порядку –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Разгадаем мы загадку.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Darkwindmage\Desktop\Хлеб\tg.jpg">
            <a:extLst>
              <a:ext uri="{FF2B5EF4-FFF2-40B4-BE49-F238E27FC236}">
                <a16:creationId xmlns:a16="http://schemas.microsoft.com/office/drawing/2014/main" id="{8181EA59-1D56-4B25-BE9A-87776D37A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767" y="656098"/>
            <a:ext cx="385155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 descr=" сеялка">
            <a:extLst>
              <a:ext uri="{FF2B5EF4-FFF2-40B4-BE49-F238E27FC236}">
                <a16:creationId xmlns:a16="http://schemas.microsoft.com/office/drawing/2014/main" id="{45CC48CA-D9B5-4363-9D92-E94BA3CF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39919" y="2937758"/>
            <a:ext cx="4032448" cy="3438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xn----8sbecgfbe8cvbzcwi.xn--p1ai/uploads/%D0%9F%D0%BE%D1%81%D0%B5%D0%B2%D0%BD%D0%B0%D1%8F%201.JPG">
            <a:extLst>
              <a:ext uri="{FF2B5EF4-FFF2-40B4-BE49-F238E27FC236}">
                <a16:creationId xmlns:a16="http://schemas.microsoft.com/office/drawing/2014/main" id="{2DC00FCF-45D7-403F-9679-8DC20EE8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9958" y="1785630"/>
            <a:ext cx="205222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16BCA7-2D39-45E5-9465-F12DF17342C1}"/>
              </a:ext>
            </a:extLst>
          </p:cNvPr>
          <p:cNvSpPr/>
          <p:nvPr/>
        </p:nvSpPr>
        <p:spPr>
          <a:xfrm>
            <a:off x="4788024" y="8405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Вышли в поле трактора,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Землю им пахать пора,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Чтоб посеять рожь, пшеницу…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Ведь на поле Хлеб родится!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23F7B5D-6B7F-4FE4-BDD0-2C46B5E4122C}"/>
              </a:ext>
            </a:extLst>
          </p:cNvPr>
          <p:cNvSpPr/>
          <p:nvPr/>
        </p:nvSpPr>
        <p:spPr>
          <a:xfrm>
            <a:off x="1493473" y="378904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К севу всё уже готово!                   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И кипит работа снова…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В сеялки полным-полно 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Насыпается зерно. 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С ранней зорьки до темна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В землю сеется оно.</a:t>
            </a:r>
          </a:p>
          <a:p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тообои на стену Молодые колоски на заказ в Одессе, Киеве, Харькове, Днепропетровске!">
            <a:extLst>
              <a:ext uri="{FF2B5EF4-FFF2-40B4-BE49-F238E27FC236}">
                <a16:creationId xmlns:a16="http://schemas.microsoft.com/office/drawing/2014/main" id="{0A4C86D8-5031-475E-8E61-541209D66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7428" y="620688"/>
            <a:ext cx="377457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C7F38D-A668-4DB4-BB57-6D05A5E5BD0C}"/>
              </a:ext>
            </a:extLst>
          </p:cNvPr>
          <p:cNvSpPr/>
          <p:nvPr/>
        </p:nvSpPr>
        <p:spPr>
          <a:xfrm>
            <a:off x="4716016" y="80941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Солнце землю согревает,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Дождик щедро поливает.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К концу лета вышел срок –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Вырос в поле колосок!</a:t>
            </a:r>
          </a:p>
        </p:txBody>
      </p:sp>
      <p:pic>
        <p:nvPicPr>
          <p:cNvPr id="4" name="Picture 2" descr="Агроном в поле; фото 2652366, фотограф Александр Романов. Фотобанк Лори - Продажа фотографий, иллюстраций и изображений, видео д">
            <a:extLst>
              <a:ext uri="{FF2B5EF4-FFF2-40B4-BE49-F238E27FC236}">
                <a16:creationId xmlns:a16="http://schemas.microsoft.com/office/drawing/2014/main" id="{8E42B939-B242-4464-8F02-DF4495105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2846180"/>
            <a:ext cx="4062604" cy="339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F35498-377B-4468-9DCA-6530C9C9C883}"/>
              </a:ext>
            </a:extLst>
          </p:cNvPr>
          <p:cNvSpPr/>
          <p:nvPr/>
        </p:nvSpPr>
        <p:spPr>
          <a:xfrm>
            <a:off x="1331640" y="37890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Вышел в поле агроном –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Близко он с землёй знаком.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Знает, что растить и как –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В этом деле он – мастак!</a:t>
            </a:r>
          </a:p>
          <a:p>
            <a:r>
              <a:rPr lang="ru-RU" sz="2000" b="1" dirty="0" err="1">
                <a:solidFill>
                  <a:srgbClr val="C00000"/>
                </a:solidFill>
                <a:latin typeface="Monotype Corsiva" pitchFamily="66" charset="0"/>
              </a:rPr>
              <a:t>Колосочки</a:t>
            </a: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 в руки взял…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«Урожай готов!» – сказал.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261</TotalTime>
  <Words>596</Words>
  <Application>Microsoft Office PowerPoint</Application>
  <PresentationFormat>Экран (4:3)</PresentationFormat>
  <Paragraphs>139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Monotype Corsiva</vt:lpstr>
      <vt:lpstr>Times New Roman</vt:lpstr>
      <vt:lpstr>Натуральные материалы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реализации проекта в разных видах деятельности </vt:lpstr>
      <vt:lpstr>Презентация PowerPoint</vt:lpstr>
      <vt:lpstr>Презентация PowerPoint</vt:lpstr>
      <vt:lpstr>Презентация PowerPoint</vt:lpstr>
      <vt:lpstr>   </vt:lpstr>
      <vt:lpstr>   </vt:lpstr>
      <vt:lpstr>   </vt:lpstr>
      <vt:lpstr>   </vt:lpstr>
      <vt:lpstr>   </vt:lpstr>
      <vt:lpstr>   </vt:lpstr>
      <vt:lpstr>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Марина</dc:creator>
  <cp:lastModifiedBy>user</cp:lastModifiedBy>
  <cp:revision>32</cp:revision>
  <dcterms:created xsi:type="dcterms:W3CDTF">2017-04-23T15:14:27Z</dcterms:created>
  <dcterms:modified xsi:type="dcterms:W3CDTF">2023-10-15T11:59:42Z</dcterms:modified>
</cp:coreProperties>
</file>