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62" r:id="rId2"/>
    <p:sldId id="256" r:id="rId3"/>
    <p:sldId id="257" r:id="rId4"/>
    <p:sldId id="258" r:id="rId5"/>
    <p:sldId id="259" r:id="rId6"/>
    <p:sldId id="261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745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839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85115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588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620644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3486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120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04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80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50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3021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18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275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493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667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760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E60614-5CD4-4323-828F-513F4E854E64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83A80FC-2AA7-4604-BFD2-87A2A1BF2F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251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Консультация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для родителей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 ДОУ №4 «Солнышко» группа №2 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«Незабудки»</a:t>
            </a:r>
            <a:r>
              <a:rPr lang="ru-RU" sz="4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/>
            </a:r>
            <a:br>
              <a:rPr lang="ru-RU" sz="4000" b="0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</a:b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Режим дня</a:t>
            </a:r>
            <a:r>
              <a:rPr lang="ru-RU" sz="4000" b="1" i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,  </a:t>
            </a:r>
            <a:r>
              <a:rPr lang="ru-RU" sz="4000" b="1" i="0" dirty="0" smtClean="0">
                <a:solidFill>
                  <a:schemeClr val="accent1">
                    <a:lumMod val="50000"/>
                  </a:schemeClr>
                </a:solidFill>
                <a:effectLst/>
                <a:latin typeface="Open Sans"/>
              </a:rPr>
              <a:t>его значение в жизни и развитии ребенка</a:t>
            </a:r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Open Sans"/>
              </a:rPr>
              <a:t>.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4295274"/>
            <a:ext cx="7766936" cy="852458"/>
          </a:xfrm>
        </p:spPr>
        <p:txBody>
          <a:bodyPr/>
          <a:lstStyle/>
          <a:p>
            <a:r>
              <a:rPr lang="ru-RU" b="1" dirty="0" smtClean="0">
                <a:solidFill>
                  <a:schemeClr val="accent2"/>
                </a:solidFill>
              </a:rPr>
              <a:t>Подготовила воспитатель: </a:t>
            </a:r>
            <a:r>
              <a:rPr lang="ru-RU" b="1" smtClean="0">
                <a:solidFill>
                  <a:schemeClr val="accent2"/>
                </a:solidFill>
              </a:rPr>
              <a:t>Колмакова </a:t>
            </a:r>
            <a:r>
              <a:rPr lang="ru-RU" b="1" smtClean="0">
                <a:solidFill>
                  <a:schemeClr val="accent2"/>
                </a:solidFill>
              </a:rPr>
              <a:t>М.А.</a:t>
            </a:r>
            <a:endParaRPr lang="ru-RU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40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4"/>
            <a:ext cx="3854528" cy="5926819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Для ребёнка второго  года жизни характерна высокая двигательная и познавательная активность. Малыш становится физически более вынослив. При этом иммунитет уже довольно неплохо защищает его. При этом он по-прежнему легко возбуждается и утомляется от однообразной деятельности..  </a:t>
            </a:r>
            <a:endParaRPr lang="ru-RU" sz="24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14" y="1070810"/>
            <a:ext cx="6312538" cy="418698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99333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1799" y="224938"/>
            <a:ext cx="3854528" cy="6762716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На протяжении 2 года жизни происходят дальнейшие изменения в длительности активного бодрствования и сна детей. Активное бодрствование в этом возрасте составляет 6-6.5 часов. Общее время сна- 11.5-12 часов, из которых 10 часов- ночной сон и 2-2.5 дневной. Однако если ребёнок физически ослаблен, недавно переболел или быстро утомляется, время сна можно увеличить. Более продолжительный сон восстанавливает силы ребёнка после болезни, повышает его защитные возможности бережёт нервную систему.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4666" y="514350"/>
            <a:ext cx="4145756" cy="55276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6202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2743" y="0"/>
            <a:ext cx="3854528" cy="7560859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Питание ребёнка 2 года жизни становится всё более разнообразным. Режим дня для этого возраста предусматривает 4-разовое кормление. Во время еды нужно следить чтобы ребёнок не отвлекался, кушал аккуратно, учился пользоваться столовыми приборами, салфеткой, благодарил после еды. Практически все дети к этому возрасту могут съедать самостоятельно всю порцию. Важно формировать правильное уважительное отношение к еде. А вот кормление вопреки желанию ребёнка приводит к закреплению негативного отношения к ней.</a:t>
            </a:r>
            <a:endParaRPr lang="ru-RU" sz="20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270" y="86495"/>
            <a:ext cx="4925246" cy="36939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271" y="3833200"/>
            <a:ext cx="3920771" cy="2940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023668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514925"/>
            <a:ext cx="3854528" cy="617247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Прогулки совершаются 2 раза в день, причём вечерняя прогулка особенно важна в связи с возрастающим к концу дня утомлением малыша. Его пребывание на свежем воздухе, смена обстановки, впечатлений положительно сказывается и на поведении. После вечерней прогулки ребёнок обычно быстрее засыпает, его сон более спокойный и продолжительный, что очень важно  и для нервной системы, и для здоровья в целом. Длительность каждой прогулки зимой-около 1.5часов, летом 2-2.5часов. Одежда должна быть достаточно свободной и удобной. Чтобы ребёнок мог активно двигаться.</a:t>
            </a:r>
            <a:endParaRPr lang="ru-RU" sz="1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1710" y="8311"/>
            <a:ext cx="3502819" cy="46704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134" y="3601164"/>
            <a:ext cx="3955298" cy="2966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7856" y="8311"/>
            <a:ext cx="3753854" cy="37538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169867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7334" y="259307"/>
            <a:ext cx="3854528" cy="6441744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В режиме дня должно быть выделено время для закаливающих процедур. На 3 году жизни умения и навыки правильного поведения, которые сформировались у ребёнка, очень непрочны и, если нет постоянства в требовании взрослых. Ребёнок быстро всё забывает. При этом очень важно. Чтобы родители и старшие члены семьи не противоречили друг другу, выступали «единым фронтом» во время приучения малыша к режимным моментам. Разнобой требований ведёт  к разрушению устойчивых условных связей. Ребёнок не может приспособиться к меняющимся правилам и просьбам взрослых, становится капризным и агрессивным.</a:t>
            </a:r>
            <a:endParaRPr lang="ru-RU" sz="1800" b="1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175" y="2078503"/>
            <a:ext cx="3411517" cy="4548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692" y="168442"/>
            <a:ext cx="3546308" cy="4728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1648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936" y="4902958"/>
            <a:ext cx="8596667" cy="75062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СПАСИБО</a:t>
            </a:r>
            <a:r>
              <a:rPr lang="ru-RU" sz="5400" dirty="0" smtClean="0"/>
              <a:t> </a:t>
            </a:r>
            <a:endParaRPr lang="ru-RU" sz="5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63935" y="5628600"/>
            <a:ext cx="8596667" cy="674024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chemeClr val="accent1">
                    <a:lumMod val="75000"/>
                  </a:schemeClr>
                </a:solidFill>
              </a:rPr>
              <a:t>ЗА ВНИМАНИЕ</a:t>
            </a:r>
            <a:endParaRPr lang="ru-RU" sz="5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3481"/>
            <a:ext cx="4062663" cy="30469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8" y="183481"/>
            <a:ext cx="4303294" cy="32274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422" y="1034716"/>
            <a:ext cx="2833436" cy="3777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43727718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414</Words>
  <Application>Microsoft Office PowerPoint</Application>
  <PresentationFormat>Широкоэкранный</PresentationFormat>
  <Paragraphs>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Open Sans</vt:lpstr>
      <vt:lpstr>Trebuchet MS</vt:lpstr>
      <vt:lpstr>Wingdings 3</vt:lpstr>
      <vt:lpstr>Грань</vt:lpstr>
      <vt:lpstr> Консультация для родителей  ДОУ №4 «Солнышко» группа №2 «Незабудки» Режим дня,  его значение в жизни и развитии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Консультация для родителей ДОУ№ 4 «Солнышко» «Режим дня, его значение в жизни и развитии ребенка». Группа №2 «Незабудки»</dc:title>
  <dc:creator>user</dc:creator>
  <cp:lastModifiedBy>DNS</cp:lastModifiedBy>
  <cp:revision>39</cp:revision>
  <dcterms:created xsi:type="dcterms:W3CDTF">2017-12-02T14:49:22Z</dcterms:created>
  <dcterms:modified xsi:type="dcterms:W3CDTF">2022-09-01T16:27:58Z</dcterms:modified>
</cp:coreProperties>
</file>