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70" r:id="rId5"/>
    <p:sldId id="260" r:id="rId6"/>
    <p:sldId id="258" r:id="rId7"/>
    <p:sldId id="266" r:id="rId8"/>
    <p:sldId id="268" r:id="rId9"/>
    <p:sldId id="272" r:id="rId10"/>
    <p:sldId id="269" r:id="rId11"/>
    <p:sldId id="274" r:id="rId12"/>
    <p:sldId id="261" r:id="rId13"/>
    <p:sldId id="262" r:id="rId14"/>
    <p:sldId id="275" r:id="rId15"/>
    <p:sldId id="263" r:id="rId16"/>
    <p:sldId id="264" r:id="rId17"/>
    <p:sldId id="265" r:id="rId18"/>
    <p:sldId id="267" r:id="rId19"/>
    <p:sldId id="271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520280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Мастер-класс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«Формирование кинестетических ощущений и тонкой моторики рук»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1560" y="5157192"/>
            <a:ext cx="7592888" cy="1631032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Составила Власенко Нина Владимировна,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воспитатель, </a:t>
            </a:r>
            <a:r>
              <a:rPr lang="en-US" sz="2400" dirty="0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КК.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Арамиль 2018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47667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МАДОУ «Детский сад комбинированного вида № 4 «Солнышко»</a:t>
            </a:r>
          </a:p>
        </p:txBody>
      </p:sp>
    </p:spTree>
    <p:extLst>
      <p:ext uri="{BB962C8B-B14F-4D97-AF65-F5344CB8AC3E}">
        <p14:creationId xmlns:p14="http://schemas.microsoft.com/office/powerpoint/2010/main" val="207275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 крупами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ru-RU" dirty="0"/>
              <a:t>Игра «Золушка»: </a:t>
            </a:r>
            <a:r>
              <a:rPr lang="ru-RU" dirty="0" smtClean="0"/>
              <a:t>отделить горох от фасоли </a:t>
            </a:r>
            <a:r>
              <a:rPr lang="ru-RU" dirty="0"/>
              <a:t>(более сложный вариант задания – отделить рис от гречки</a:t>
            </a:r>
            <a:r>
              <a:rPr lang="ru-RU" dirty="0" smtClean="0"/>
              <a:t>).</a:t>
            </a:r>
          </a:p>
          <a:p>
            <a:r>
              <a:rPr lang="ru-RU" dirty="0" smtClean="0"/>
              <a:t>Рисование на крупе.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5719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52" y="3970647"/>
            <a:ext cx="1994824" cy="2659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11" y="3933056"/>
            <a:ext cx="2023018" cy="2697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59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 песком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Игры с песком начинаются с </a:t>
            </a:r>
            <a:r>
              <a:rPr lang="ru-RU" b="1" dirty="0"/>
              <a:t>развития тактильно-кинестетической чувствительности и мелкой моторики рук,</a:t>
            </a:r>
            <a:r>
              <a:rPr lang="ru-RU" dirty="0"/>
              <a:t> которые напрямую связаны с мыслительными операциями, с их мощью познается мир. Тактильные ощущения мы получаем через кожу: «горячее — холодное», «сухое — мокрое», «твердое — мягкое», «гладкое — </a:t>
            </a:r>
            <a:r>
              <a:rPr lang="ru-RU" dirty="0" err="1"/>
              <a:t>щершавое</a:t>
            </a:r>
            <a:r>
              <a:rPr lang="ru-RU" dirty="0"/>
              <a:t>».</a:t>
            </a:r>
          </a:p>
          <a:p>
            <a:r>
              <a:rPr lang="ru-RU" dirty="0"/>
              <a:t>Кинестетические ощущения получаем во время движения. Давай поздороваемся с песком каждым пальчиком, а теперь кулачками. Давай </a:t>
            </a:r>
            <a:r>
              <a:rPr lang="ru-RU" dirty="0" err="1"/>
              <a:t>поскользим</a:t>
            </a:r>
            <a:r>
              <a:rPr lang="ru-RU" dirty="0"/>
              <a:t> </a:t>
            </a:r>
            <a:r>
              <a:rPr lang="ru-RU" dirty="0" smtClean="0"/>
              <a:t> «</a:t>
            </a:r>
            <a:r>
              <a:rPr lang="ru-RU" dirty="0"/>
              <a:t>змейкой…, «поиграть» на поверхности песка, как на пианино, </a:t>
            </a:r>
            <a:r>
              <a:rPr lang="ru-RU" dirty="0" err="1"/>
              <a:t>и.т.д</a:t>
            </a:r>
            <a:r>
              <a:rPr lang="ru-RU" dirty="0"/>
              <a:t>.»</a:t>
            </a:r>
          </a:p>
          <a:p>
            <a:r>
              <a:rPr lang="ru-RU" dirty="0"/>
              <a:t>Эти незатейливые упражнения на самом деле обладают колоссальным значением для развития психических процессов у детей.</a:t>
            </a:r>
          </a:p>
          <a:p>
            <a:r>
              <a:rPr lang="ru-RU" dirty="0"/>
              <a:t>Во-первых, взаимодействие с песком стабилизирует эмоциональное состояние.</a:t>
            </a:r>
          </a:p>
          <a:p>
            <a:r>
              <a:rPr lang="ru-RU" dirty="0"/>
              <a:t>Во-вторых, наряду с развитием кинестетической чувствительности и мелкой моторики, дети прислушиваются к себе и проговаривают свои ощущения. А это способствует развитию речи, обогащению словаря, развитию произвольного внимания и памяти.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09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со счётными палочками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</a:rPr>
              <a:t>Собираем бревнышки.</a:t>
            </a:r>
            <a:br>
              <a:rPr lang="ru-RU" dirty="0">
                <a:latin typeface="Times New Roman" pitchFamily="18" charset="0"/>
              </a:rPr>
            </a:br>
            <a:r>
              <a:rPr lang="ru-RU" i="1" dirty="0">
                <a:latin typeface="Times New Roman" pitchFamily="18" charset="0"/>
              </a:rPr>
              <a:t>Братья помогают папе</a:t>
            </a:r>
            <a:br>
              <a:rPr lang="ru-RU" i="1" dirty="0">
                <a:latin typeface="Times New Roman" pitchFamily="18" charset="0"/>
              </a:rPr>
            </a:br>
            <a:r>
              <a:rPr lang="ru-RU" i="1" dirty="0">
                <a:latin typeface="Times New Roman" pitchFamily="18" charset="0"/>
              </a:rPr>
              <a:t>старший пальчик и меньшой</a:t>
            </a:r>
            <a:br>
              <a:rPr lang="ru-RU" i="1" dirty="0">
                <a:latin typeface="Times New Roman" pitchFamily="18" charset="0"/>
              </a:rPr>
            </a:br>
            <a:r>
              <a:rPr lang="ru-RU" i="1" dirty="0">
                <a:latin typeface="Times New Roman" pitchFamily="18" charset="0"/>
              </a:rPr>
              <a:t>подымают груз большой.</a:t>
            </a:r>
            <a:br>
              <a:rPr lang="ru-RU" i="1" dirty="0">
                <a:latin typeface="Times New Roman" pitchFamily="18" charset="0"/>
              </a:rPr>
            </a:br>
            <a:endParaRPr lang="ru-RU" i="1" dirty="0"/>
          </a:p>
        </p:txBody>
      </p:sp>
      <p:pic>
        <p:nvPicPr>
          <p:cNvPr id="1026" name="Picture 2" descr="C:\Documents and Settings\Администратор\Мои документы\CAM03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13234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4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</a:t>
            </a:r>
            <a:r>
              <a:rPr lang="ru-RU" dirty="0" smtClean="0"/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прищепками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3528392" cy="20882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>
                <a:latin typeface="Times New Roman" pitchFamily="18" charset="0"/>
              </a:rPr>
              <a:t>Раз, два, три, </a:t>
            </a:r>
          </a:p>
          <a:p>
            <a:pPr marL="0" indent="0">
              <a:buNone/>
            </a:pPr>
            <a:r>
              <a:rPr lang="ru-RU" i="1" dirty="0">
                <a:latin typeface="Times New Roman" pitchFamily="18" charset="0"/>
              </a:rPr>
              <a:t>четыре, пять</a:t>
            </a:r>
            <a:br>
              <a:rPr lang="ru-RU" i="1" dirty="0">
                <a:latin typeface="Times New Roman" pitchFamily="18" charset="0"/>
              </a:rPr>
            </a:br>
            <a:r>
              <a:rPr lang="ru-RU" i="1" dirty="0">
                <a:latin typeface="Times New Roman" pitchFamily="18" charset="0"/>
              </a:rPr>
              <a:t>вышли пальчики гулять</a:t>
            </a:r>
            <a:br>
              <a:rPr lang="ru-RU" i="1" dirty="0">
                <a:latin typeface="Times New Roman" pitchFamily="18" charset="0"/>
              </a:rPr>
            </a:br>
            <a:r>
              <a:rPr lang="ru-RU" i="1" dirty="0">
                <a:latin typeface="Times New Roman" pitchFamily="18" charset="0"/>
              </a:rPr>
              <a:t>и с прищепками играть.</a:t>
            </a:r>
            <a:br>
              <a:rPr lang="ru-RU" i="1" dirty="0">
                <a:latin typeface="Times New Roman" pitchFamily="18" charset="0"/>
              </a:rPr>
            </a:br>
            <a:endParaRPr lang="ru-RU" i="1" dirty="0">
              <a:latin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C:\Documents and Settings\Администратор\Мои документы\CAM03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72745"/>
            <a:ext cx="2438763" cy="3251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Администратор\Мои документы\CAM03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2429584" cy="3239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Администратор\Мои документы\CAM03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4629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 «Передай, не урони!»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Documents and Settings\Администратор\Мои документы\CAM03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2520280" cy="336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Администратор\Мои документы\CAM03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0808"/>
            <a:ext cx="2748874" cy="3665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Администратор\Мои документы\CAM03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07094"/>
            <a:ext cx="2663280" cy="3551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10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со скрепками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</a:rPr>
              <a:t>Выполняется в виде эстафеты, </a:t>
            </a:r>
            <a:r>
              <a:rPr lang="ru-RU" dirty="0" smtClean="0">
                <a:latin typeface="Times New Roman" pitchFamily="18" charset="0"/>
              </a:rPr>
              <a:t>чья цепочка будет длиннее? (</a:t>
            </a:r>
            <a:r>
              <a:rPr lang="ru-RU" i="1" dirty="0" smtClean="0">
                <a:latin typeface="Times New Roman" pitchFamily="18" charset="0"/>
              </a:rPr>
              <a:t>даются разные задания</a:t>
            </a:r>
            <a:r>
              <a:rPr lang="ru-RU" dirty="0" smtClean="0">
                <a:latin typeface="Times New Roman" pitchFamily="18" charset="0"/>
              </a:rPr>
              <a:t>)</a:t>
            </a:r>
            <a:endParaRPr lang="ru-RU" dirty="0">
              <a:latin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 descr="C:\Documents and Settings\Администратор\Мои документы\CAM03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3222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7"/>
            <a:ext cx="2304256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s://cloclo19.cloud.mail.ru/thumb/xw1/Camera%20Uploads/CAM03420.jpg?x-email=nina.vlasenko.53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22416"/>
            <a:ext cx="2581762" cy="3512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74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Разглаживание смятой бумаги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Documents and Settings\Администратор\Мои документы\CAM03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2790"/>
            <a:ext cx="2502278" cy="333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CAM03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528773" cy="3371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4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 верёвочкой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Documents and Settings\Администратор\Мои документы\CAM03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19"/>
            <a:ext cx="2376344" cy="3168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Documents and Settings\Администратор\Мои документы\CAM03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6992"/>
            <a:ext cx="2448351" cy="326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Администратор\Мои документы\CAM0341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1"/>
            <a:ext cx="2448352" cy="326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/>
          <a:stretch/>
        </p:blipFill>
        <p:spPr bwMode="auto">
          <a:xfrm>
            <a:off x="3851921" y="908719"/>
            <a:ext cx="150701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61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 бусинами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13234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18" y="2204864"/>
            <a:ext cx="3203340" cy="4271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43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Пальчиковый театр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4618856" cy="50014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Пальчиковый театр - это увлекательная дидактическая игра, которая: 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/>
              <a:t>  стимулирует развитие мелкой моторики;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/>
              <a:t>  знакомит ребенка с такими понятиями как форма, цвет, размер;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/>
              <a:t>  помогает развивать пространственное восприятие (понятия: справа, слева, рядом, друг за другом и т.д.);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/>
              <a:t>  развивает воображение, память, мышление и внимание;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/>
              <a:t>  помогает развивать словарный запас и активизирует речевые функции;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35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3456384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"</a:t>
            </a:r>
            <a:r>
              <a:rPr lang="ru-RU" sz="4000" dirty="0"/>
              <a:t>Чем больше уверенности в движении детской руки, тем ярче речь ребенка,</a:t>
            </a:r>
            <a:br>
              <a:rPr lang="ru-RU" sz="4000" dirty="0"/>
            </a:br>
            <a:r>
              <a:rPr lang="ru-RU" sz="4000" dirty="0"/>
              <a:t>чем больше мастерства в детской руке,</a:t>
            </a:r>
            <a:br>
              <a:rPr lang="ru-RU" sz="4000" dirty="0"/>
            </a:br>
            <a:r>
              <a:rPr lang="ru-RU" sz="4000" dirty="0"/>
              <a:t>тем ребенок умнее".</a:t>
            </a:r>
            <a:br>
              <a:rPr lang="ru-RU" sz="4000" dirty="0"/>
            </a:br>
            <a:r>
              <a:rPr lang="ru-RU" sz="4000" dirty="0" smtClean="0"/>
              <a:t>                                         В</a:t>
            </a:r>
            <a:r>
              <a:rPr lang="ru-RU" sz="4000" dirty="0"/>
              <a:t>. А. Сухомлинский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37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74638"/>
            <a:ext cx="8784976" cy="2218258"/>
          </a:xfrm>
          <a:scene3d>
            <a:camera prst="isometricOffAxis1Right"/>
            <a:lightRig rig="threePt" dir="t"/>
          </a:scene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  <a:scene3d>
            <a:camera prst="isometricOffAxis1Right"/>
            <a:lightRig rig="threePt" dir="t"/>
          </a:scene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ЖЕЛАЮ ТВОРЧЕСКИХ УСПЕХОВ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05064"/>
            <a:ext cx="2329365" cy="232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32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8417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такое кинестетические ощущения?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2"/>
            <a:ext cx="8219256" cy="19008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К</a:t>
            </a:r>
            <a:r>
              <a:rPr lang="ru-RU" dirty="0" smtClean="0"/>
              <a:t>инестетические ощущения</a:t>
            </a:r>
          </a:p>
          <a:p>
            <a:pPr marL="0" indent="0">
              <a:buNone/>
            </a:pPr>
            <a:r>
              <a:rPr lang="ru-RU" dirty="0" smtClean="0"/>
              <a:t>от </a:t>
            </a:r>
            <a:r>
              <a:rPr lang="ru-RU" dirty="0"/>
              <a:t>греч. </a:t>
            </a:r>
            <a:r>
              <a:rPr lang="ru-RU" dirty="0" err="1"/>
              <a:t>kineo</a:t>
            </a:r>
            <a:r>
              <a:rPr lang="ru-RU" dirty="0"/>
              <a:t> — двигаюсь и </a:t>
            </a:r>
            <a:r>
              <a:rPr lang="ru-RU" dirty="0" err="1"/>
              <a:t>astheses</a:t>
            </a:r>
            <a:r>
              <a:rPr lang="ru-RU" dirty="0"/>
              <a:t> — ощущение) — ощущения движения, положения частей собственного тела и прилагаемых мышечных усилий.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60" y="3717032"/>
            <a:ext cx="2250250" cy="300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78" y="3733057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47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Упражнения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для развития кинестетической основы движений руки 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91264" cy="554461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1800" dirty="0"/>
              <a:t>Вытянуть руку вперед; все пальцы, кроме боль­шого, сжать в кулак, большой палец поднять вверх</a:t>
            </a:r>
            <a:r>
              <a:rPr lang="ru-RU" sz="1800" dirty="0" smtClean="0"/>
              <a:t>. (то же при разном положении </a:t>
            </a:r>
            <a:r>
              <a:rPr lang="ru-RU" sz="1800" dirty="0" err="1" smtClean="0"/>
              <a:t>рури</a:t>
            </a:r>
            <a:r>
              <a:rPr lang="ru-RU" sz="1800" dirty="0" smtClean="0"/>
              <a:t>)</a:t>
            </a:r>
          </a:p>
          <a:p>
            <a:pPr lvl="0"/>
            <a:r>
              <a:rPr lang="ru-RU" sz="1800" dirty="0"/>
              <a:t>Кисть правой (левой) руки сжать в кулак, на нее сверху положить ладонь левой (правой) руки.</a:t>
            </a:r>
          </a:p>
          <a:p>
            <a:pPr lvl="0"/>
            <a:r>
              <a:rPr lang="ru-RU" sz="1800" dirty="0"/>
              <a:t>Кисть правой (левой) руки сжать в кулак, ладонь левой (правой) руки прислонить к ней вертикально.</a:t>
            </a:r>
          </a:p>
          <a:p>
            <a:pPr lvl="0"/>
            <a:r>
              <a:rPr lang="ru-RU" sz="1800" dirty="0"/>
              <a:t>Неплотно сжать пальцы правой (левой) руки в кулак, оставив между пальцами и ладонью небольшое отверстие.</a:t>
            </a:r>
          </a:p>
          <a:p>
            <a:pPr lvl="0"/>
            <a:r>
              <a:rPr lang="ru-RU" sz="1800" dirty="0"/>
              <a:t>Соединить наклонно («домиком») пальцы правой и левой руки, большие пальцы при этом прижаты к ки­стям.</a:t>
            </a:r>
          </a:p>
          <a:p>
            <a:pPr lvl="0"/>
            <a:r>
              <a:rPr lang="ru-RU" sz="1800" dirty="0"/>
              <a:t>Кисти рук находятся в том же положении, что и в предыдущем упражнении, только большие пальцы пра­вой и левой руки отведены от кистей и располагаются горизонтально</a:t>
            </a:r>
            <a:r>
              <a:rPr lang="ru-RU" sz="1800" dirty="0" smtClean="0"/>
              <a:t>.</a:t>
            </a:r>
          </a:p>
          <a:p>
            <a:pPr lvl="0"/>
            <a:r>
              <a:rPr lang="ru-RU" sz="1800" dirty="0"/>
              <a:t>Вытянуть указательный палец и мизинец правой (левой) руки, остальные пальцы сжать.</a:t>
            </a:r>
          </a:p>
          <a:p>
            <a:pPr lvl="0"/>
            <a:r>
              <a:rPr lang="ru-RU" sz="1800" dirty="0"/>
              <a:t>Вытянуть одновременно (и на правой, и на левой руке) указательный палец и мизинец, остальные паль­цы сжать.</a:t>
            </a:r>
          </a:p>
          <a:p>
            <a:pPr lvl="0"/>
            <a:r>
              <a:rPr lang="ru-RU" sz="1800" dirty="0"/>
              <a:t>Вытянуть большой палец и мизинец правой (ле­вой) руки, остальные пальцы сжать.</a:t>
            </a:r>
          </a:p>
          <a:p>
            <a:pPr lvl="0"/>
            <a:r>
              <a:rPr lang="ru-RU" sz="1800" dirty="0"/>
              <a:t>Вытянуть одновременно (и на правой, и на левой руке) большой палец и мизинец, остальные пальцы сжать.</a:t>
            </a:r>
          </a:p>
          <a:p>
            <a:pPr lvl="0"/>
            <a:r>
              <a:rPr lang="ru-RU" sz="1800" dirty="0"/>
              <a:t>Вытянуть указательный и средний пальцы пра­вой (левой) руки, остальные пальцы сжать.</a:t>
            </a:r>
          </a:p>
          <a:p>
            <a:pPr lvl="0"/>
            <a:endParaRPr lang="ru-RU" sz="1800" dirty="0"/>
          </a:p>
          <a:p>
            <a:pPr lvl="0"/>
            <a:endParaRPr lang="ru-RU" sz="1800" dirty="0" smtClean="0"/>
          </a:p>
          <a:p>
            <a:pPr lvl="0"/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36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Пальчиковая гимнастика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3100" dirty="0"/>
              <a:t>«Пирог»</a:t>
            </a:r>
          </a:p>
          <a:p>
            <a:pPr marL="0" indent="0">
              <a:buNone/>
            </a:pPr>
            <a:r>
              <a:rPr lang="ru-RU" sz="3100" dirty="0"/>
              <a:t>Падал снег на порог.</a:t>
            </a:r>
          </a:p>
          <a:p>
            <a:pPr marL="0" indent="0">
              <a:buNone/>
            </a:pPr>
            <a:r>
              <a:rPr lang="ru-RU" sz="3100" dirty="0"/>
              <a:t>Кот слепил себе пирог.</a:t>
            </a:r>
          </a:p>
          <a:p>
            <a:pPr marL="0" indent="0">
              <a:buNone/>
            </a:pPr>
            <a:r>
              <a:rPr lang="ru-RU" sz="3100" dirty="0"/>
              <a:t>А пока лепил и пек</a:t>
            </a:r>
          </a:p>
          <a:p>
            <a:pPr marL="0" indent="0">
              <a:buNone/>
            </a:pPr>
            <a:r>
              <a:rPr lang="ru-RU" sz="3100" dirty="0"/>
              <a:t>Ручейком пирог утек.</a:t>
            </a:r>
          </a:p>
          <a:p>
            <a:pPr marL="0" indent="0">
              <a:buNone/>
            </a:pPr>
            <a:r>
              <a:rPr lang="ru-RU" sz="3100" dirty="0"/>
              <a:t>Пирожки себе пеки</a:t>
            </a:r>
          </a:p>
          <a:p>
            <a:pPr marL="0" indent="0">
              <a:buNone/>
            </a:pPr>
            <a:r>
              <a:rPr lang="ru-RU" sz="3100" dirty="0"/>
              <a:t>Не из снега, из муки.</a:t>
            </a:r>
          </a:p>
          <a:p>
            <a:pPr marL="0" indent="0">
              <a:buNone/>
            </a:pPr>
            <a:r>
              <a:rPr lang="ru-RU" sz="3100" i="1" dirty="0"/>
              <a:t>(Медленно опускать ладони </a:t>
            </a:r>
            <a:endParaRPr lang="ru-RU" sz="3100" i="1" dirty="0" smtClean="0"/>
          </a:p>
          <a:p>
            <a:pPr marL="0" indent="0">
              <a:buNone/>
            </a:pPr>
            <a:r>
              <a:rPr lang="ru-RU" sz="3100" i="1" dirty="0" smtClean="0"/>
              <a:t>на </a:t>
            </a:r>
            <a:r>
              <a:rPr lang="ru-RU" sz="3100" i="1" dirty="0"/>
              <a:t>стол, лепить пирог, </a:t>
            </a:r>
            <a:endParaRPr lang="ru-RU" sz="3100" i="1" dirty="0" smtClean="0"/>
          </a:p>
          <a:p>
            <a:pPr marL="0" indent="0">
              <a:buNone/>
            </a:pPr>
            <a:r>
              <a:rPr lang="ru-RU" sz="3100" i="1" dirty="0" smtClean="0"/>
              <a:t>«</a:t>
            </a:r>
            <a:r>
              <a:rPr lang="ru-RU" sz="3100" i="1" dirty="0"/>
              <a:t>бегут» по столу, пекут перок).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«Транспорт»</a:t>
            </a:r>
          </a:p>
          <a:p>
            <a:pPr marL="0" indent="0">
              <a:buNone/>
            </a:pPr>
            <a:r>
              <a:rPr lang="ru-RU" dirty="0" smtClean="0"/>
              <a:t>Садись-ка </a:t>
            </a:r>
            <a:r>
              <a:rPr lang="ru-RU" dirty="0"/>
              <a:t>пальчик в вертолёт,</a:t>
            </a:r>
          </a:p>
          <a:p>
            <a:pPr marL="0" indent="0">
              <a:buNone/>
            </a:pPr>
            <a:r>
              <a:rPr lang="ru-RU" dirty="0"/>
              <a:t>С тобой отправимся в полёт.</a:t>
            </a:r>
          </a:p>
          <a:p>
            <a:pPr marL="0" indent="0">
              <a:buNone/>
            </a:pPr>
            <a:r>
              <a:rPr lang="ru-RU" dirty="0"/>
              <a:t>Сядем с этим мы в такси,</a:t>
            </a:r>
          </a:p>
          <a:p>
            <a:pPr marL="0" indent="0">
              <a:buNone/>
            </a:pPr>
            <a:r>
              <a:rPr lang="ru-RU" dirty="0"/>
              <a:t>Он рад домой нас отвезти.</a:t>
            </a:r>
          </a:p>
          <a:p>
            <a:pPr marL="0" indent="0">
              <a:buNone/>
            </a:pPr>
            <a:r>
              <a:rPr lang="ru-RU" dirty="0"/>
              <a:t>С тобой поедем мы в трамвае,</a:t>
            </a:r>
          </a:p>
          <a:p>
            <a:pPr marL="0" indent="0">
              <a:buNone/>
            </a:pPr>
            <a:r>
              <a:rPr lang="ru-RU" dirty="0"/>
              <a:t>Тихонько песни напевая.</a:t>
            </a:r>
          </a:p>
          <a:p>
            <a:pPr marL="0" indent="0">
              <a:buNone/>
            </a:pPr>
            <a:r>
              <a:rPr lang="ru-RU" dirty="0"/>
              <a:t>С этим пальчиком в ракете</a:t>
            </a:r>
          </a:p>
          <a:p>
            <a:pPr marL="0" indent="0">
              <a:buNone/>
            </a:pPr>
            <a:r>
              <a:rPr lang="ru-RU" dirty="0"/>
              <a:t>Полетим к другой планете.</a:t>
            </a:r>
          </a:p>
          <a:p>
            <a:pPr marL="0" indent="0">
              <a:buNone/>
            </a:pPr>
            <a:r>
              <a:rPr lang="ru-RU" dirty="0"/>
              <a:t>Ну а с этим малышком</a:t>
            </a:r>
          </a:p>
          <a:p>
            <a:pPr marL="0" indent="0">
              <a:buNone/>
            </a:pPr>
            <a:r>
              <a:rPr lang="ru-RU" dirty="0"/>
              <a:t>В зоопарк пойдём пешком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i="1" dirty="0" smtClean="0"/>
              <a:t>(</a:t>
            </a:r>
            <a:r>
              <a:rPr lang="ru-RU" i="1" dirty="0"/>
              <a:t>на каждое название </a:t>
            </a:r>
            <a:r>
              <a:rPr lang="ru-RU" i="1" dirty="0" smtClean="0"/>
              <a:t>транспорта </a:t>
            </a:r>
            <a:r>
              <a:rPr lang="ru-RU" i="1" dirty="0"/>
              <a:t>загибают по одному пальчику, начиная с    большого)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45904"/>
            <a:ext cx="1421142" cy="189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33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с карандашами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i="1" dirty="0"/>
              <a:t>Карандаш в руках катаем</a:t>
            </a:r>
            <a:br>
              <a:rPr lang="ru-RU" i="1" dirty="0"/>
            </a:br>
            <a:r>
              <a:rPr lang="ru-RU" i="1" dirty="0"/>
              <a:t>И ладошки согреваем.</a:t>
            </a:r>
            <a:br>
              <a:rPr lang="ru-RU" i="1" dirty="0"/>
            </a:br>
            <a:r>
              <a:rPr lang="ru-RU" i="1" dirty="0"/>
              <a:t>Очень быстро мы катаем</a:t>
            </a:r>
            <a:br>
              <a:rPr lang="ru-RU" i="1" dirty="0"/>
            </a:br>
            <a:r>
              <a:rPr lang="ru-RU" i="1" dirty="0"/>
              <a:t>Никогда не замерзаем.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71" y="908720"/>
            <a:ext cx="2991582" cy="2243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324391" cy="3099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2324392" cy="3099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38" y="3602267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56232" y="3152407"/>
            <a:ext cx="372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Катание карандаша между ладоней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82907" y="6277699"/>
            <a:ext cx="187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«Вертушка»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578141" y="6093033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«Ставим точку»</a:t>
            </a:r>
            <a:endParaRPr lang="ru-RU" dirty="0"/>
          </a:p>
        </p:txBody>
      </p:sp>
      <p:pic>
        <p:nvPicPr>
          <p:cNvPr id="1026" name="Picture 2" descr="C:\Documents and Settings\Администратор\Мои документы\CAM033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0" y="3602267"/>
            <a:ext cx="1738476" cy="2317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Массажное колечко Су-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джок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>
                <a:latin typeface="Times New Roman" pitchFamily="18" charset="0"/>
              </a:rPr>
              <a:t>Раз, два, три, четыре, пять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пальчики хотят играть.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Мы колечко взяли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и на пальчик одеваем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раз-пальчик большой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он красивый такой.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Два - пальчик указательный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очень обаятельный.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Три - пальчик средний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он совсем не вредный.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Четыре - безымянный пальчик очень славный.</a:t>
            </a:r>
            <a:br>
              <a:rPr lang="ru-RU" sz="2400" i="1" dirty="0">
                <a:latin typeface="Times New Roman" pitchFamily="18" charset="0"/>
              </a:rPr>
            </a:br>
            <a:r>
              <a:rPr lang="ru-RU" sz="2400" i="1" dirty="0">
                <a:latin typeface="Times New Roman" pitchFamily="18" charset="0"/>
              </a:rPr>
              <a:t>Пять - мизинчик маленький счастливчик.</a:t>
            </a:r>
            <a:endParaRPr lang="ru-RU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80928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04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«Колючий коврик» массажный коврик Кузнецова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Documents and Settings\Администратор\Мои документы\CAM03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4904"/>
            <a:ext cx="2854412" cy="380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CAM03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3005318" cy="400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9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Самомассаж кистей и пальцев рук с использованием «сухого бассейна»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99715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/>
              <a:t>Самомассаж кистей и пальцев рук в «сухом бассейне» способствует: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/>
              <a:t>   нормализации мышечного тонуса;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/>
              <a:t>   стимуляции тактильных ощущений;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/>
              <a:t>   увеличению объема и амплитуды движений пальцев рук.</a:t>
            </a:r>
          </a:p>
          <a:p>
            <a:pPr marL="0" indent="0" algn="just">
              <a:buNone/>
            </a:pPr>
            <a:r>
              <a:rPr lang="ru-RU" dirty="0"/>
              <a:t>Самомассаж в «сухом бассейне» можно сопровождать </a:t>
            </a:r>
            <a:r>
              <a:rPr lang="ru-RU" dirty="0" smtClean="0"/>
              <a:t>стихотворным текстом </a:t>
            </a:r>
            <a:r>
              <a:rPr lang="ru-RU" dirty="0"/>
              <a:t>или выполнять под музыку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Опустить </a:t>
            </a:r>
            <a:r>
              <a:rPr lang="ru-RU" dirty="0"/>
              <a:t>кисти рук в «бассейн», «помешать» горох, одновременно сжимая и разжимая пальцы рук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		В миску насыпали горох</a:t>
            </a:r>
          </a:p>
          <a:p>
            <a:pPr marL="0" indent="0">
              <a:buNone/>
            </a:pPr>
            <a:r>
              <a:rPr lang="ru-RU" dirty="0"/>
              <a:t>		И пальцы запустили,</a:t>
            </a:r>
          </a:p>
          <a:p>
            <a:pPr marL="0" indent="0">
              <a:buNone/>
            </a:pPr>
            <a:r>
              <a:rPr lang="ru-RU" dirty="0"/>
              <a:t>		Устроив там переполох,</a:t>
            </a:r>
          </a:p>
          <a:p>
            <a:pPr marL="0" indent="0">
              <a:buNone/>
            </a:pPr>
            <a:r>
              <a:rPr lang="ru-RU" dirty="0"/>
              <a:t>		Чтоб пальцы не грустили.</a:t>
            </a:r>
          </a:p>
          <a:p>
            <a:pPr algn="r"/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869667" cy="3826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34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665</Words>
  <Application>Microsoft Office PowerPoint</Application>
  <PresentationFormat>Экран (4:3)</PresentationFormat>
  <Paragraphs>95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Мастер-класс  «Формирование кинестетических ощущений и тонкой моторики рук»</vt:lpstr>
      <vt:lpstr>    "Чем больше уверенности в движении детской руки, тем ярче речь ребенка, чем больше мастерства в детской руке, тем ребенок умнее".                                          В. А. Сухомлинский   </vt:lpstr>
      <vt:lpstr> Что такое кинестетические ощущения? </vt:lpstr>
      <vt:lpstr>  Упражнения для развития кинестетической основы движений руки  </vt:lpstr>
      <vt:lpstr>Пальчиковая гимнастика</vt:lpstr>
      <vt:lpstr>Игры с карандашами</vt:lpstr>
      <vt:lpstr>Массажное колечко Су-джок</vt:lpstr>
      <vt:lpstr>«Колючий коврик» массажный коврик Кузнецова</vt:lpstr>
      <vt:lpstr> Самомассаж кистей и пальцев рук с использованием «сухого бассейна» </vt:lpstr>
      <vt:lpstr>Игры с крупами</vt:lpstr>
      <vt:lpstr>Игры с песком</vt:lpstr>
      <vt:lpstr>Игры со счётными палочками</vt:lpstr>
      <vt:lpstr>Игры с прищепками</vt:lpstr>
      <vt:lpstr>Игра «Передай, не урони!»</vt:lpstr>
      <vt:lpstr>Игры со скрепками</vt:lpstr>
      <vt:lpstr>Разглаживание смятой бумаги</vt:lpstr>
      <vt:lpstr>Игры с верёвочкой</vt:lpstr>
      <vt:lpstr>Игры с бусинами</vt:lpstr>
      <vt:lpstr>Пальчиковый театр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Власенко </cp:lastModifiedBy>
  <cp:revision>50</cp:revision>
  <dcterms:modified xsi:type="dcterms:W3CDTF">2018-01-24T15:24:33Z</dcterms:modified>
</cp:coreProperties>
</file>