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9" r:id="rId4"/>
    <p:sldId id="258" r:id="rId5"/>
    <p:sldId id="268" r:id="rId6"/>
    <p:sldId id="265" r:id="rId7"/>
    <p:sldId id="264" r:id="rId8"/>
    <p:sldId id="259" r:id="rId9"/>
    <p:sldId id="266" r:id="rId10"/>
    <p:sldId id="260" r:id="rId11"/>
    <p:sldId id="261" r:id="rId12"/>
    <p:sldId id="262" r:id="rId13"/>
    <p:sldId id="26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B55A011-156A-4B3C-95AA-14D64D0F7B3F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73A0555-31A5-42DA-84FA-E8F26A049D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A011-156A-4B3C-95AA-14D64D0F7B3F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0555-31A5-42DA-84FA-E8F26A049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A011-156A-4B3C-95AA-14D64D0F7B3F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0555-31A5-42DA-84FA-E8F26A049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A011-156A-4B3C-95AA-14D64D0F7B3F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0555-31A5-42DA-84FA-E8F26A049D0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B55A011-156A-4B3C-95AA-14D64D0F7B3F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0555-31A5-42DA-84FA-E8F26A049D0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A011-156A-4B3C-95AA-14D64D0F7B3F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0555-31A5-42DA-84FA-E8F26A049D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A011-156A-4B3C-95AA-14D64D0F7B3F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0555-31A5-42DA-84FA-E8F26A049D0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55A011-156A-4B3C-95AA-14D64D0F7B3F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0555-31A5-42DA-84FA-E8F26A049D0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A011-156A-4B3C-95AA-14D64D0F7B3F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0555-31A5-42DA-84FA-E8F26A049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B55A011-156A-4B3C-95AA-14D64D0F7B3F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0555-31A5-42DA-84FA-E8F26A049D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B55A011-156A-4B3C-95AA-14D64D0F7B3F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0555-31A5-42DA-84FA-E8F26A049D0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B55A011-156A-4B3C-95AA-14D64D0F7B3F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73A0555-31A5-42DA-84FA-E8F26A049D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40644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A9179F"/>
                </a:solidFill>
              </a:rPr>
              <a:t>Предметно- пространственная развивающая среда в логопедической группе согласно ФГОС ДО </a:t>
            </a:r>
            <a:endParaRPr lang="ru-RU" sz="4800" b="1" dirty="0">
              <a:solidFill>
                <a:srgbClr val="A9179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74320" y="5589240"/>
            <a:ext cx="859536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Составила Власенко Нина Владимировна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Воспитатель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115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A9179F"/>
                </a:solidFill>
              </a:rPr>
              <a:t>Центр «Будем говорить правильно»</a:t>
            </a:r>
            <a:endParaRPr lang="ru-RU" sz="4000" b="1" dirty="0">
              <a:solidFill>
                <a:srgbClr val="A9179F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5760640" cy="4937125"/>
          </a:xfrm>
          <a:ln w="12700" cmpd="thickThin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78076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A9179F"/>
                </a:solidFill>
              </a:rPr>
              <a:t>Зона игровой деятельности</a:t>
            </a:r>
            <a:endParaRPr lang="ru-RU" sz="4000" b="1" dirty="0">
              <a:solidFill>
                <a:srgbClr val="A9179F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2160240" cy="2880321"/>
          </a:xfrm>
          <a:ln w="12700" cmpd="thickThin">
            <a:solidFill>
              <a:srgbClr val="C000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07838"/>
            <a:ext cx="2992360" cy="3240360"/>
          </a:xfrm>
          <a:ln w="12700" cmpd="thickThin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32590"/>
            <a:ext cx="3024336" cy="3168191"/>
          </a:xfrm>
          <a:prstGeom prst="rect">
            <a:avLst/>
          </a:prstGeom>
          <a:ln w="12700" cmpd="thickThin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23500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A9179F"/>
                </a:solidFill>
              </a:rPr>
              <a:t>Центр математики</a:t>
            </a:r>
            <a:endParaRPr lang="ru-RU" sz="4000" b="1" dirty="0">
              <a:solidFill>
                <a:srgbClr val="A9179F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251325" cy="3188493"/>
          </a:xfrm>
          <a:ln w="12700" cmpd="thickThin">
            <a:solidFill>
              <a:srgbClr val="C00000"/>
            </a:solidFill>
          </a:ln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34158"/>
            <a:ext cx="4251325" cy="3188493"/>
          </a:xfrm>
          <a:ln w="12700" cmpd="thickThin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45634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A9179F"/>
                </a:solidFill>
              </a:rPr>
              <a:t>Центр природы и экспериментальной деятельности</a:t>
            </a:r>
            <a:endParaRPr lang="ru-RU" sz="4000" b="1" dirty="0">
              <a:solidFill>
                <a:srgbClr val="A9179F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40768"/>
            <a:ext cx="3240360" cy="2430270"/>
          </a:xfrm>
          <a:ln w="12700" cmpd="thickThin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20398"/>
            <a:ext cx="3995936" cy="2996952"/>
          </a:xfrm>
          <a:prstGeom prst="rect">
            <a:avLst/>
          </a:prstGeom>
          <a:ln w="12700" cmpd="thickThin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93014"/>
            <a:ext cx="4032448" cy="3024336"/>
          </a:xfrm>
          <a:prstGeom prst="rect">
            <a:avLst/>
          </a:prstGeom>
          <a:ln w="12700" cmpd="thickThin">
            <a:solidFill>
              <a:srgbClr val="C00000"/>
            </a:solidFill>
          </a:ln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6" y="1327267"/>
            <a:ext cx="3287663" cy="2465747"/>
          </a:xfrm>
          <a:prstGeom prst="rect">
            <a:avLst/>
          </a:prstGeom>
          <a:ln w="12700" cmpd="thickThin">
            <a:solidFill>
              <a:srgbClr val="C0000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2348880"/>
            <a:ext cx="4680519" cy="38873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64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1628800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A917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rgbClr val="A917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70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9179F"/>
                </a:solidFill>
              </a:rPr>
              <a:t>Требования к развивающей предметно-пространственной среде согласно ФГОС ДО :</a:t>
            </a:r>
            <a:endParaRPr lang="ru-RU" b="1" dirty="0">
              <a:solidFill>
                <a:srgbClr val="A9179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1"/>
            <a:r>
              <a:rPr lang="ru-RU" sz="2400" b="1" dirty="0" smtClean="0"/>
              <a:t>Обеспечивает максимальную реализацию образовательного потенциала пространства, инвентаря,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развития;</a:t>
            </a:r>
          </a:p>
          <a:p>
            <a:r>
              <a:rPr lang="ru-RU" sz="2400" b="1" dirty="0" smtClean="0"/>
              <a:t>Обеспечивает возможность общения и совместной деятельности детей и взрослых, двигательной активности детей, а также возможности для уединения;</a:t>
            </a:r>
          </a:p>
          <a:p>
            <a:r>
              <a:rPr lang="ru-RU" sz="2400" b="1" dirty="0" smtClean="0"/>
              <a:t>Обеспечивает реализацию различных образовательных программ, учет национально-культурных, климатических условий, в которых осуществляется образовательная деятельность, учет возрастных особенностей детей;</a:t>
            </a:r>
          </a:p>
        </p:txBody>
      </p:sp>
    </p:spTree>
    <p:extLst>
      <p:ext uri="{BB962C8B-B14F-4D97-AF65-F5344CB8AC3E}">
        <p14:creationId xmlns:p14="http://schemas.microsoft.com/office/powerpoint/2010/main" val="18623286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11760" y="2122587"/>
            <a:ext cx="4176464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78951" y="2256238"/>
            <a:ext cx="3626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917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</a:p>
          <a:p>
            <a:pPr algn="ctr"/>
            <a:r>
              <a:rPr lang="ru-RU" sz="2000" b="1" dirty="0" smtClean="0">
                <a:solidFill>
                  <a:srgbClr val="A917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</a:t>
            </a:r>
          </a:p>
          <a:p>
            <a:pPr algn="ctr"/>
            <a:r>
              <a:rPr lang="ru-RU" sz="2000" b="1" dirty="0" smtClean="0">
                <a:solidFill>
                  <a:srgbClr val="A917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среда должна быть</a:t>
            </a:r>
            <a:endParaRPr lang="ru-RU" sz="2000" b="1" dirty="0">
              <a:solidFill>
                <a:srgbClr val="A917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843104" y="1959955"/>
            <a:ext cx="360744" cy="29628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4" idx="7"/>
          </p:cNvCxnSpPr>
          <p:nvPr/>
        </p:nvCxnSpPr>
        <p:spPr>
          <a:xfrm flipH="1">
            <a:off x="5976595" y="1953630"/>
            <a:ext cx="453871" cy="35877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976595" y="3179568"/>
            <a:ext cx="517371" cy="3934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4" idx="4"/>
          </p:cNvCxnSpPr>
          <p:nvPr/>
        </p:nvCxnSpPr>
        <p:spPr>
          <a:xfrm flipH="1" flipV="1">
            <a:off x="4499992" y="3418731"/>
            <a:ext cx="1703538" cy="173846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4" idx="4"/>
          </p:cNvCxnSpPr>
          <p:nvPr/>
        </p:nvCxnSpPr>
        <p:spPr>
          <a:xfrm flipV="1">
            <a:off x="2627784" y="3418731"/>
            <a:ext cx="1872208" cy="173526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488827" y="354600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4" idx="3"/>
          </p:cNvCxnSpPr>
          <p:nvPr/>
        </p:nvCxnSpPr>
        <p:spPr>
          <a:xfrm flipV="1">
            <a:off x="2640955" y="3228915"/>
            <a:ext cx="382434" cy="317089"/>
          </a:xfrm>
          <a:prstGeom prst="straightConnector1">
            <a:avLst/>
          </a:prstGeom>
          <a:ln w="50800" cap="sq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8848" y="1268004"/>
            <a:ext cx="408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Трансформируемой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4624040" y="1268005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Полифункциональной </a:t>
            </a:r>
            <a:endParaRPr lang="ru-RU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37499" y="3575868"/>
            <a:ext cx="268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Вариативной </a:t>
            </a:r>
            <a:endParaRPr lang="ru-RU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63075" y="5241387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Доступной</a:t>
            </a:r>
            <a:endParaRPr lang="ru-RU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259632" y="522484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Безопасной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3575868"/>
            <a:ext cx="3203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Содержательно-насыщенной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654318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A9179F"/>
                </a:solidFill>
              </a:rPr>
              <a:t>Центры художественно-эстетического и креативного развития</a:t>
            </a:r>
            <a:endParaRPr lang="ru-RU" b="1" dirty="0">
              <a:solidFill>
                <a:srgbClr val="A9179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111066" cy="2376264"/>
          </a:xfrm>
          <a:ln>
            <a:solidFill>
              <a:srgbClr val="C00000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960440" cy="2303587"/>
          </a:xfrm>
          <a:ln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4176463" cy="265171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36900"/>
            <a:ext cx="4032448" cy="258804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96163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6341863" cy="475228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980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7338"/>
            <a:ext cx="4896544" cy="5280641"/>
          </a:xfrm>
          <a:prstGeom prst="rect">
            <a:avLst/>
          </a:prstGeom>
          <a:noFill/>
          <a:ln w="15875" cmpd="thickThin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Уголок музыки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2996952"/>
            <a:ext cx="6457920" cy="323925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978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44625"/>
            <a:ext cx="859155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Центр художественно-эстетического и сенсорного развития развития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4470598" cy="3352949"/>
          </a:xfrm>
          <a:ln w="12700" cmpd="thickThin">
            <a:solidFill>
              <a:srgbClr val="C000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38827"/>
            <a:ext cx="2566945" cy="342259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2" y="3306391"/>
            <a:ext cx="2591272" cy="345503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33" y="3287454"/>
            <a:ext cx="2591273" cy="345503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982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A9179F"/>
                </a:solidFill>
              </a:rPr>
              <a:t>Центр «Песка и воды»</a:t>
            </a:r>
            <a:endParaRPr lang="ru-RU" sz="4400" dirty="0">
              <a:solidFill>
                <a:srgbClr val="A9179F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5688632" cy="4937125"/>
          </a:xfrm>
          <a:ln w="12700" cmpd="thickThin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19806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A9179F"/>
                </a:solidFill>
              </a:rPr>
              <a:t>Песочная терапия</a:t>
            </a:r>
            <a:endParaRPr lang="ru-RU" sz="4000" b="1" dirty="0">
              <a:solidFill>
                <a:srgbClr val="A9179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705891" cy="493712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723878" cy="4965171"/>
          </a:xfrm>
          <a:prstGeom prst="rect">
            <a:avLst/>
          </a:prstGeom>
          <a:ln w="12700" cmpd="thickThin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01838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614</TotalTime>
  <Words>156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Soho</vt:lpstr>
      <vt:lpstr>Предметно- пространственная развивающая среда в логопедической группе согласно ФГОС ДО </vt:lpstr>
      <vt:lpstr>Требования к развивающей предметно-пространственной среде согласно ФГОС ДО :</vt:lpstr>
      <vt:lpstr>Презентация PowerPoint</vt:lpstr>
      <vt:lpstr>Центры художественно-эстетического и креативного развития</vt:lpstr>
      <vt:lpstr>Презентация PowerPoint</vt:lpstr>
      <vt:lpstr>Уголок музыки</vt:lpstr>
      <vt:lpstr>Центр художественно-эстетического и сенсорного развития развития</vt:lpstr>
      <vt:lpstr>Центр «Песка и воды»</vt:lpstr>
      <vt:lpstr>Песочная терапия</vt:lpstr>
      <vt:lpstr>Центр «Будем говорить правильно»</vt:lpstr>
      <vt:lpstr>Зона игровой деятельности</vt:lpstr>
      <vt:lpstr>Центр математики</vt:lpstr>
      <vt:lpstr>Центр природы и экспериментальной деятельности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Власенко </dc:creator>
  <cp:lastModifiedBy>Власенко </cp:lastModifiedBy>
  <cp:revision>35</cp:revision>
  <dcterms:created xsi:type="dcterms:W3CDTF">2014-11-17T15:12:16Z</dcterms:created>
  <dcterms:modified xsi:type="dcterms:W3CDTF">2015-03-19T16:37:11Z</dcterms:modified>
</cp:coreProperties>
</file>