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29.01.2017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252028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Восприятие художественной </a:t>
            </a:r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литературы</a:t>
            </a:r>
            <a:b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Чтение </a:t>
            </a:r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произведения Д. </a:t>
            </a:r>
            <a:r>
              <a:rPr lang="ru-RU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родари</a:t>
            </a:r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b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«чем пахнут ремёсла»</a:t>
            </a: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04800" y="2708920"/>
            <a:ext cx="8686800" cy="337120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Логопедическая группа</a:t>
            </a:r>
          </a:p>
          <a:p>
            <a:pPr marL="0" indent="0" algn="ctr">
              <a:buNone/>
            </a:pPr>
            <a:endParaRPr lang="ru-RU" sz="2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0" indent="0" algn="r">
              <a:buNone/>
            </a:pPr>
            <a:r>
              <a:rPr lang="ru-RU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Составила: Власенко Нина Владимировна,</a:t>
            </a:r>
          </a:p>
          <a:p>
            <a:pPr marL="0" indent="0" algn="r">
              <a:buNone/>
            </a:pPr>
            <a:r>
              <a:rPr lang="ru-RU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воспитатель</a:t>
            </a:r>
            <a:endParaRPr lang="ru-RU" sz="2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9482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343400" cy="505584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Рыбой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морем</a:t>
            </a:r>
            <a:b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Пахнет рыбак.</a:t>
            </a:r>
            <a:b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Объект 4" descr="Картинки по запросу картинки рыбака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4191000" cy="27031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Картинки по запросу картинки рыбака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047" y="2780928"/>
            <a:ext cx="4104640" cy="3314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09819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729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Объект 4" descr="Картинки по запросу картинки бездельника для детей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45686"/>
            <a:ext cx="3911352" cy="23214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Объект 5" descr="Картинки по запросу картинки бездельника"/>
          <p:cNvPicPr>
            <a:picLocks noGr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068960"/>
            <a:ext cx="3770684" cy="3248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39552" y="1772816"/>
            <a:ext cx="39604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Только безделье</a:t>
            </a:r>
            <a:b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 пахнет никак.</a:t>
            </a:r>
            <a:b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44008" y="1030198"/>
            <a:ext cx="38884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Сколько 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ни душится</a:t>
            </a:r>
            <a:b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Лодырь богатый,</a:t>
            </a:r>
            <a:b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Очень неважно,</a:t>
            </a:r>
            <a:b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Он пахнет ребята!</a:t>
            </a:r>
          </a:p>
        </p:txBody>
      </p:sp>
    </p:spTree>
    <p:extLst>
      <p:ext uri="{BB962C8B-B14F-4D97-AF65-F5344CB8AC3E}">
        <p14:creationId xmlns:p14="http://schemas.microsoft.com/office/powerpoint/2010/main" val="2427054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686800" cy="841248"/>
          </a:xfrm>
        </p:spPr>
        <p:txBody>
          <a:bodyPr>
            <a:normAutofit/>
          </a:bodyPr>
          <a:lstStyle/>
          <a:p>
            <a:r>
              <a:rPr lang="ru-RU" sz="44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физминутка</a:t>
            </a:r>
            <a:endParaRPr lang="ru-RU" sz="44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556792"/>
            <a:ext cx="4191000" cy="4724400"/>
          </a:xfrm>
        </p:spPr>
        <p:txBody>
          <a:bodyPr/>
          <a:lstStyle/>
          <a:p>
            <a:pPr marL="0" indent="0">
              <a:buNone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Чтоб поехать на машине накачать нам надо шины </a:t>
            </a:r>
          </a:p>
          <a:p>
            <a:pPr marL="0" indent="0">
              <a:buNone/>
            </a:pP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0" indent="0"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бензобак нальем бензин </a:t>
            </a:r>
          </a:p>
          <a:p>
            <a:pPr marL="0" indent="0">
              <a:buNone/>
            </a:pP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0" indent="0"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поедем в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магазин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64088" y="1600200"/>
            <a:ext cx="3627512" cy="4724400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имитация движения со звуком </a:t>
            </a: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ш-ш-ш</a:t>
            </a:r>
            <a:endParaRPr lang="ru-RU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ru-RU" b="1" i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имитация движения</a:t>
            </a:r>
          </a:p>
          <a:p>
            <a:pPr marL="0" indent="0">
              <a:buNone/>
            </a:pPr>
            <a:r>
              <a:rPr lang="ru-RU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 звуком </a:t>
            </a: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с–с–с </a:t>
            </a:r>
            <a:endParaRPr lang="ru-RU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endParaRPr lang="ru-RU" b="1" i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ru-RU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поездить» по комнате</a:t>
            </a:r>
          </a:p>
        </p:txBody>
      </p:sp>
    </p:spTree>
    <p:extLst>
      <p:ext uri="{BB962C8B-B14F-4D97-AF65-F5344CB8AC3E}">
        <p14:creationId xmlns:p14="http://schemas.microsoft.com/office/powerpoint/2010/main" val="1730660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0"/>
            <a:ext cx="8686800" cy="1314872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Вопросы по содержанию:</a:t>
            </a:r>
            <a:endParaRPr lang="ru-RU" sz="44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-Подскажите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как называлось стихотворение?</a:t>
            </a:r>
          </a:p>
          <a:p>
            <a:pPr marL="0" indent="0">
              <a:buNone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-А что же такое </a:t>
            </a:r>
            <a:r>
              <a:rPr lang="ru-RU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«ремесла»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 Как можно по-другому сказать?</a:t>
            </a:r>
          </a:p>
          <a:p>
            <a:pPr marL="0" indent="0">
              <a:buNone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О каких профессиях рассказывал автор?</a:t>
            </a:r>
          </a:p>
          <a:p>
            <a:pPr marL="0" indent="0">
              <a:buNone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-подскажите, что же делает кондитер? </a:t>
            </a:r>
            <a:r>
              <a:rPr lang="ru-RU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(Повар, изготавливающий только сладости.)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-Ребята, а кто такой лодырь? Как вы думаете, почему автор говорит, что от него </a:t>
            </a:r>
            <a:r>
              <a:rPr lang="ru-RU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«очень неважно пахнет, ребята»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7370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1034752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Литература:</a:t>
            </a:r>
            <a:endParaRPr lang="ru-RU" sz="44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Нищева</a:t>
            </a:r>
            <a:r>
              <a:rPr lang="ru-RU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Н. В.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Современная система коррекционной работы в логопедической группе для детей с общим недоразвитием речи — СПб., ДЕТСТВО-ПРЕСС, 2015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Картинный материал взят из сети интернет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9260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686800" cy="2736304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Спасибо за внимание</a:t>
            </a:r>
            <a:endParaRPr lang="ru-RU" sz="6600" dirty="0">
              <a:solidFill>
                <a:schemeClr val="accent1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026" name="Picture 2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348880"/>
            <a:ext cx="238125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924944"/>
            <a:ext cx="3057525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6564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Цели и задачи:</a:t>
            </a: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Цель:</a:t>
            </a:r>
          </a:p>
          <a:p>
            <a:pPr marL="0" indent="0">
              <a:buNone/>
            </a:pP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</a:t>
            </a:r>
            <a: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ормировать </a:t>
            </a: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ценностные представления о профессиях, труде на основе произведения художественной литературы</a:t>
            </a:r>
            <a: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</a:p>
          <a:p>
            <a:pPr marL="0" indent="0">
              <a:buNone/>
            </a:pPr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Задачи:</a:t>
            </a:r>
          </a:p>
          <a:p>
            <a:pPr marL="0" indent="0">
              <a:buNone/>
            </a:pPr>
            <a: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 развивать </a:t>
            </a: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умение чувствовать красоту и выразительность языка произведения;</a:t>
            </a:r>
          </a:p>
          <a:p>
            <a:pPr marL="0" indent="0">
              <a:buNone/>
            </a:pP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 привлекать внимание к выразительным средствам </a:t>
            </a:r>
            <a:r>
              <a:rPr lang="ru-RU" sz="2400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(эпитеты, сравнения)</a:t>
            </a: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;</a:t>
            </a:r>
          </a:p>
          <a:p>
            <a:pPr marL="0" indent="0">
              <a:buNone/>
            </a:pP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 формировать умение объяснять основные различия между литературными жанрами.</a:t>
            </a:r>
          </a:p>
          <a:p>
            <a:pPr marL="0" indent="0">
              <a:buNone/>
            </a:pPr>
            <a: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</a:t>
            </a: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обогащать бытовой словарь детей </a:t>
            </a:r>
            <a:r>
              <a:rPr lang="ru-RU" sz="2400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(ремесла, </a:t>
            </a:r>
            <a:r>
              <a:rPr lang="ru-RU" sz="24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столяр, стружка,  </a:t>
            </a:r>
            <a:r>
              <a:rPr lang="ru-RU" sz="2400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булочная,</a:t>
            </a:r>
            <a:r>
              <a:rPr lang="ru-RU" sz="24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мастерская, </a:t>
            </a:r>
            <a:r>
              <a:rPr lang="ru-RU" sz="2400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скипидар)</a:t>
            </a: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;</a:t>
            </a:r>
            <a:endParaRPr lang="ru-RU" sz="2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8637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369"/>
            <a:ext cx="9144000" cy="68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625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969665"/>
            <a:ext cx="4343400" cy="2836912"/>
          </a:xfrm>
        </p:spPr>
        <p:txBody>
          <a:bodyPr>
            <a:normAutofit fontScale="92500" lnSpcReduction="2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endParaRPr lang="ru-RU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3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 </a:t>
            </a:r>
            <a:r>
              <a:rPr lang="ru-RU" sz="3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каждого дела</a:t>
            </a:r>
            <a:br>
              <a:rPr lang="ru-RU" sz="3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Запах особый:</a:t>
            </a:r>
            <a:br>
              <a:rPr lang="ru-RU" sz="3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булочной пахнет</a:t>
            </a:r>
            <a:br>
              <a:rPr lang="ru-RU" sz="3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Тестом и сдобой.</a:t>
            </a:r>
            <a:br>
              <a:rPr lang="ru-RU" sz="3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Объект 4" descr="Картинки по запросу картинки В БУЛОЧНОЙ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005064"/>
            <a:ext cx="3118104" cy="2075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Картинки по запросу картинки В БУЛОЧНОЙ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2857500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87342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304800" y="1844824"/>
            <a:ext cx="4191000" cy="4479776"/>
          </a:xfrm>
        </p:spPr>
        <p:txBody>
          <a:bodyPr/>
          <a:lstStyle/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Мимо столярной</a:t>
            </a:r>
            <a:b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Идёшь мастерской- </a:t>
            </a:r>
            <a:b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Стружкою пахнет</a:t>
            </a:r>
            <a:b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свежей доской</a:t>
            </a:r>
          </a:p>
        </p:txBody>
      </p:sp>
      <p:pic>
        <p:nvPicPr>
          <p:cNvPr id="8" name="Объект 7" descr="Картинки по запросу картинки в столярной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052736"/>
            <a:ext cx="3123456" cy="2051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Картинки по запросу картинки в столярной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149080"/>
            <a:ext cx="3546276" cy="19799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9658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4800" y="1124744"/>
            <a:ext cx="4483224" cy="5199856"/>
          </a:xfrm>
        </p:spPr>
        <p:txBody>
          <a:bodyPr/>
          <a:lstStyle/>
          <a:p>
            <a:pPr marL="0" indent="0">
              <a:buNone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Пахнет маляр</a:t>
            </a:r>
            <a:b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Скипидаром и краской.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60032" y="1124744"/>
            <a:ext cx="4104456" cy="5199856"/>
          </a:xfrm>
        </p:spPr>
        <p:txBody>
          <a:bodyPr/>
          <a:lstStyle/>
          <a:p>
            <a:pPr marL="0" indent="0">
              <a:buNone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Пахнет стекольщик </a:t>
            </a:r>
            <a:b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Оконной замазкой.</a:t>
            </a:r>
            <a:b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Рисунок 4" descr="Картинки по запросу картинки малярных работ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140968"/>
            <a:ext cx="3789040" cy="26365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Картинки по запросу картинки стекольщика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140968"/>
            <a:ext cx="3200524" cy="26365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49952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4800" y="1124744"/>
            <a:ext cx="4191000" cy="5199856"/>
          </a:xfrm>
        </p:spPr>
        <p:txBody>
          <a:bodyPr/>
          <a:lstStyle/>
          <a:p>
            <a:pPr marL="0" indent="0">
              <a:buNone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Куртка шофёра</a:t>
            </a:r>
            <a:b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Пахнет бензином.</a:t>
            </a:r>
            <a:b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1124744"/>
            <a:ext cx="4343400" cy="4724400"/>
          </a:xfrm>
        </p:spPr>
        <p:txBody>
          <a:bodyPr/>
          <a:lstStyle/>
          <a:p>
            <a:pPr marL="0" indent="0">
              <a:buNone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Блуза рабочего-</a:t>
            </a:r>
            <a:b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Маслом машинным</a:t>
            </a:r>
          </a:p>
        </p:txBody>
      </p:sp>
      <p:pic>
        <p:nvPicPr>
          <p:cNvPr id="5" name="Рисунок 4" descr="Картинки по запросу картинки шофёр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52936"/>
            <a:ext cx="3528953" cy="25184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Картинки по запросу картинки рабочего на заводе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818656"/>
            <a:ext cx="3582670" cy="2552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38497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343400" cy="5271864"/>
          </a:xfrm>
        </p:spPr>
        <p:txBody>
          <a:bodyPr/>
          <a:lstStyle/>
          <a:p>
            <a:pPr marL="0" indent="0" algn="ctr"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Доктор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халате-</a:t>
            </a:r>
            <a:b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Лекарством приятным.</a:t>
            </a:r>
          </a:p>
        </p:txBody>
      </p:sp>
      <p:pic>
        <p:nvPicPr>
          <p:cNvPr id="5" name="Объект 4" descr="Картинки по запросу картинки повара кондитера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791103"/>
            <a:ext cx="2513967" cy="30797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742950" y="1052736"/>
            <a:ext cx="339700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Пахнет кондитер</a:t>
            </a:r>
            <a:b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Орехом мускатным.</a:t>
            </a:r>
            <a:b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ru-RU" sz="2800" dirty="0" smtClean="0">
              <a:solidFill>
                <a:srgbClr val="4E3B30"/>
              </a:solidFill>
            </a:endParaRPr>
          </a:p>
          <a:p>
            <a:endParaRPr lang="ru-RU" sz="2800" dirty="0">
              <a:solidFill>
                <a:srgbClr val="4E3B30"/>
              </a:solidFill>
            </a:endParaRPr>
          </a:p>
        </p:txBody>
      </p:sp>
      <p:pic>
        <p:nvPicPr>
          <p:cNvPr id="2050" name="Picture 2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068960"/>
            <a:ext cx="4042420" cy="20212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023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Похожее изображение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17032"/>
            <a:ext cx="4191000" cy="27870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Объект 5" descr="Картинки по запросу картинки пахаря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1772816"/>
            <a:ext cx="4343400" cy="28937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187624" y="1556792"/>
            <a:ext cx="56703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Рыхлой землёю,</a:t>
            </a:r>
            <a:b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Полем и лугом</a:t>
            </a:r>
            <a:b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Пахнет крестьянин,</a:t>
            </a:r>
            <a:b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Идущий за плугом.</a:t>
            </a:r>
            <a:b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5055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663</TotalTime>
  <Words>162</Words>
  <Application>Microsoft Office PowerPoint</Application>
  <PresentationFormat>Экран (4:3)</PresentationFormat>
  <Paragraphs>51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Восприятие художественной литературы Чтение произведения Д. родари  «чем пахнут ремёсла»</vt:lpstr>
      <vt:lpstr>Цели и задачи: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физминутка</vt:lpstr>
      <vt:lpstr>Вопросы по содержанию:</vt:lpstr>
      <vt:lpstr>Литература: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Власенко </cp:lastModifiedBy>
  <cp:revision>27</cp:revision>
  <dcterms:modified xsi:type="dcterms:W3CDTF">2017-01-29T15:46:45Z</dcterms:modified>
</cp:coreProperties>
</file>