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3" r:id="rId7"/>
    <p:sldId id="264" r:id="rId8"/>
    <p:sldId id="262" r:id="rId9"/>
    <p:sldId id="261" r:id="rId10"/>
    <p:sldId id="269" r:id="rId11"/>
    <p:sldId id="265" r:id="rId12"/>
    <p:sldId id="266" r:id="rId13"/>
    <p:sldId id="267" r:id="rId14"/>
    <p:sldId id="270" r:id="rId15"/>
    <p:sldId id="271" r:id="rId16"/>
    <p:sldId id="272" r:id="rId17"/>
    <p:sldId id="273" r:id="rId18"/>
    <p:sldId id="274" r:id="rId19"/>
    <p:sldId id="275" r:id="rId20"/>
    <p:sldId id="268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6" d="100"/>
          <a:sy n="96" d="100"/>
        </p:scale>
        <p:origin x="-33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01.03.2018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01.03.2018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microsoft.com/office/2007/relationships/hdphoto" Target="../media/hdphoto6.wdp"/><Relationship Id="rId4" Type="http://schemas.openxmlformats.org/officeDocument/2006/relationships/image" Target="../media/image25.png"/><Relationship Id="rId9" Type="http://schemas.microsoft.com/office/2007/relationships/hdphoto" Target="../media/hdphoto8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ПРОФЕССИИ В ДЕТСКОМ САДУ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63688" y="4581128"/>
            <a:ext cx="6408712" cy="694928"/>
          </a:xfrm>
        </p:spPr>
        <p:txBody>
          <a:bodyPr>
            <a:normAutofit fontScale="70000" lnSpcReduction="20000"/>
          </a:bodyPr>
          <a:lstStyle/>
          <a:p>
            <a:pPr algn="r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Составила Власенко Нина Владимировна, воспитатель, </a:t>
            </a: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КК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03648" y="1340768"/>
            <a:ext cx="6108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МАДОУ «Детский сад комбинированного вида «Солнышко»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63888" y="5445224"/>
            <a:ext cx="1635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Арамиль, 2018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340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980728"/>
            <a:ext cx="8229600" cy="86409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Физкультминутка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«Детский сад»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dirty="0">
                <a:solidFill>
                  <a:schemeClr val="accent2">
                    <a:lumMod val="75000"/>
                  </a:schemeClr>
                </a:solidFill>
              </a:rPr>
            </a:b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83768" y="1844824"/>
            <a:ext cx="4320480" cy="4032449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ru-RU" dirty="0"/>
              <a:t/>
            </a:r>
            <a:br>
              <a:rPr lang="ru-RU" dirty="0"/>
            </a:br>
            <a:r>
              <a:rPr lang="ru-RU" sz="3800" b="1" dirty="0" smtClean="0"/>
              <a:t>Детский </a:t>
            </a:r>
            <a:r>
              <a:rPr lang="ru-RU" sz="3800" b="1" dirty="0"/>
              <a:t>сад, детский сад,</a:t>
            </a:r>
          </a:p>
          <a:p>
            <a:pPr marL="0" indent="0">
              <a:buNone/>
            </a:pPr>
            <a:r>
              <a:rPr lang="ru-RU" sz="3800" b="1" dirty="0"/>
              <a:t>Он всегда ребятам рад.</a:t>
            </a:r>
          </a:p>
          <a:p>
            <a:pPr marL="0" indent="0">
              <a:buNone/>
            </a:pPr>
            <a:r>
              <a:rPr lang="ru-RU" sz="3800" dirty="0"/>
              <a:t>(</a:t>
            </a:r>
            <a:r>
              <a:rPr lang="ru-RU" sz="3800" i="1" dirty="0"/>
              <a:t>хлопки на каждое слово</a:t>
            </a:r>
            <a:r>
              <a:rPr lang="ru-RU" sz="3800" dirty="0"/>
              <a:t>)</a:t>
            </a:r>
          </a:p>
          <a:p>
            <a:pPr marL="0" indent="0">
              <a:buNone/>
            </a:pPr>
            <a:r>
              <a:rPr lang="ru-RU" sz="3800" b="1" dirty="0"/>
              <a:t>Буду в садике играть</a:t>
            </a:r>
          </a:p>
          <a:p>
            <a:pPr marL="0" indent="0">
              <a:buNone/>
            </a:pPr>
            <a:r>
              <a:rPr lang="ru-RU" sz="3800" dirty="0"/>
              <a:t>(</a:t>
            </a:r>
            <a:r>
              <a:rPr lang="ru-RU" sz="3800" i="1" dirty="0"/>
              <a:t>показ жеста «ку-ку» - спрятаться</a:t>
            </a:r>
            <a:r>
              <a:rPr lang="ru-RU" sz="3800" dirty="0"/>
              <a:t>)</a:t>
            </a:r>
          </a:p>
          <a:p>
            <a:pPr marL="0" indent="0">
              <a:buNone/>
            </a:pPr>
            <a:r>
              <a:rPr lang="ru-RU" sz="3800" b="1" dirty="0"/>
              <a:t>И конструктор собирать,</a:t>
            </a:r>
          </a:p>
          <a:p>
            <a:pPr marL="0" indent="0">
              <a:buNone/>
            </a:pPr>
            <a:r>
              <a:rPr lang="ru-RU" sz="3800" dirty="0"/>
              <a:t>(</a:t>
            </a:r>
            <a:r>
              <a:rPr lang="ru-RU" sz="3800" i="1" dirty="0"/>
              <a:t>пальцы кистей соприкасаются</a:t>
            </a:r>
            <a:r>
              <a:rPr lang="ru-RU" sz="3800" dirty="0"/>
              <a:t>)</a:t>
            </a:r>
          </a:p>
          <a:p>
            <a:pPr marL="0" indent="0">
              <a:buNone/>
            </a:pPr>
            <a:r>
              <a:rPr lang="ru-RU" sz="3800" b="1" dirty="0"/>
              <a:t>И игрушки </a:t>
            </a:r>
            <a:r>
              <a:rPr lang="ru-RU" sz="3800" b="1" dirty="0" smtClean="0"/>
              <a:t> </a:t>
            </a:r>
            <a:r>
              <a:rPr lang="ru-RU" sz="3800" b="1" dirty="0"/>
              <a:t>убирать.</a:t>
            </a:r>
          </a:p>
          <a:p>
            <a:pPr marL="0" indent="0">
              <a:buNone/>
            </a:pPr>
            <a:r>
              <a:rPr lang="ru-RU" sz="3800" dirty="0"/>
              <a:t>(</a:t>
            </a:r>
            <a:r>
              <a:rPr lang="ru-RU" sz="3800" i="1" dirty="0"/>
              <a:t>руки движутся вправо-влево</a:t>
            </a:r>
            <a:r>
              <a:rPr lang="ru-RU" sz="3800" dirty="0"/>
              <a:t>)</a:t>
            </a:r>
          </a:p>
          <a:p>
            <a:pPr marL="0" indent="0">
              <a:buNone/>
            </a:pPr>
            <a:r>
              <a:rPr lang="ru-RU" sz="3800" b="1" dirty="0"/>
              <a:t>Буду бойко танцевать</a:t>
            </a:r>
          </a:p>
          <a:p>
            <a:pPr marL="0" indent="0">
              <a:buNone/>
            </a:pPr>
            <a:r>
              <a:rPr lang="ru-RU" sz="3800" dirty="0"/>
              <a:t>(</a:t>
            </a:r>
            <a:r>
              <a:rPr lang="ru-RU" sz="3800" i="1" dirty="0"/>
              <a:t>приседание</a:t>
            </a:r>
            <a:r>
              <a:rPr lang="ru-RU" sz="3800" dirty="0"/>
              <a:t>)</a:t>
            </a:r>
          </a:p>
          <a:p>
            <a:pPr marL="0" indent="0">
              <a:buNone/>
            </a:pPr>
            <a:r>
              <a:rPr lang="ru-RU" sz="3800" b="1" dirty="0"/>
              <a:t>И лепить, и рисовать,</a:t>
            </a:r>
          </a:p>
          <a:p>
            <a:pPr marL="0" indent="0">
              <a:buNone/>
            </a:pPr>
            <a:r>
              <a:rPr lang="ru-RU" sz="3800" dirty="0"/>
              <a:t>(</a:t>
            </a:r>
            <a:r>
              <a:rPr lang="ru-RU" sz="3800" i="1" dirty="0"/>
              <a:t>имитировать лепку, рисование</a:t>
            </a:r>
            <a:r>
              <a:rPr lang="ru-RU" sz="3800" dirty="0"/>
              <a:t>)</a:t>
            </a:r>
          </a:p>
          <a:p>
            <a:pPr marL="0" indent="0">
              <a:buNone/>
            </a:pPr>
            <a:r>
              <a:rPr lang="ru-RU" sz="3800" b="1" dirty="0"/>
              <a:t>Буду песни </a:t>
            </a:r>
            <a:r>
              <a:rPr lang="ru-RU" sz="3800" b="1" dirty="0" smtClean="0"/>
              <a:t> </a:t>
            </a:r>
            <a:r>
              <a:rPr lang="ru-RU" sz="3800" b="1" dirty="0"/>
              <a:t>напевать.</a:t>
            </a:r>
          </a:p>
          <a:p>
            <a:pPr marL="0" indent="0">
              <a:buNone/>
            </a:pPr>
            <a:r>
              <a:rPr lang="ru-RU" sz="3800" dirty="0"/>
              <a:t>(</a:t>
            </a:r>
            <a:r>
              <a:rPr lang="ru-RU" sz="3800" i="1" dirty="0"/>
              <a:t>руки сложить "замком" перед собой</a:t>
            </a:r>
            <a:r>
              <a:rPr lang="ru-RU" sz="38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7571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284984"/>
            <a:ext cx="2400914" cy="32012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Облако 4"/>
          <p:cNvSpPr/>
          <p:nvPr/>
        </p:nvSpPr>
        <p:spPr>
          <a:xfrm rot="21160391">
            <a:off x="-33907" y="1580582"/>
            <a:ext cx="6264696" cy="3829803"/>
          </a:xfrm>
          <a:prstGeom prst="cloud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</a:rPr>
              <a:t>Чистые полотенца для носов и щечек, 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</a:rPr>
              <a:t>Сухие простынки для сладкого сна 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</a:rPr>
              <a:t>Все это работа натруженных ручек, 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</a:rPr>
              <a:t>Хоть незаметна бывает она. 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08720"/>
            <a:ext cx="8229600" cy="936104"/>
          </a:xfrm>
        </p:spPr>
        <p:txBody>
          <a:bodyPr/>
          <a:lstStyle/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А ещё с нами работают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003667"/>
            <a:ext cx="2267236" cy="30229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372274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08720"/>
            <a:ext cx="8229600" cy="792088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А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ещё с нами работают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08"/>
          <a:stretch/>
        </p:blipFill>
        <p:spPr bwMode="auto">
          <a:xfrm>
            <a:off x="251520" y="1628800"/>
            <a:ext cx="4274148" cy="29263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Облако 3"/>
          <p:cNvSpPr/>
          <p:nvPr/>
        </p:nvSpPr>
        <p:spPr>
          <a:xfrm rot="20866657">
            <a:off x="2582217" y="3000887"/>
            <a:ext cx="6552728" cy="3672408"/>
          </a:xfrm>
          <a:prstGeom prst="cloud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</a:rPr>
              <a:t>У Вас волшебная работа 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</a:rPr>
              <a:t>Вам покорились звуки, ноты. 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</a:rPr>
              <a:t>Вы можете повелевать 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</a:rPr>
              <a:t>В душе мелодии звучать. </a:t>
            </a:r>
          </a:p>
        </p:txBody>
      </p:sp>
    </p:spTree>
    <p:extLst>
      <p:ext uri="{BB962C8B-B14F-4D97-AF65-F5344CB8AC3E}">
        <p14:creationId xmlns:p14="http://schemas.microsoft.com/office/powerpoint/2010/main" val="1962361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95536" y="836712"/>
            <a:ext cx="8229600" cy="6477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А ещё с нами работают</a:t>
            </a:r>
          </a:p>
        </p:txBody>
      </p:sp>
      <p:pic>
        <p:nvPicPr>
          <p:cNvPr id="5122" name="Picture 2" descr="C:\Documents and Settings\Администратор\Мои документы\CAM030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861048"/>
            <a:ext cx="3744416" cy="2808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лако 3"/>
          <p:cNvSpPr/>
          <p:nvPr/>
        </p:nvSpPr>
        <p:spPr>
          <a:xfrm rot="20862226">
            <a:off x="208891" y="1711546"/>
            <a:ext cx="6780229" cy="3711223"/>
          </a:xfrm>
          <a:prstGeom prst="cloud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</a:rPr>
              <a:t>Она  молодая, активная,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</a:rPr>
              <a:t>Любит  уроки спортивные!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</a:rPr>
              <a:t>Может  и Осенью быть Золотой,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</a:rPr>
              <a:t>Клоуном </a:t>
            </a:r>
            <a:r>
              <a:rPr lang="ru-RU" sz="2400" dirty="0" err="1">
                <a:solidFill>
                  <a:schemeClr val="tx1"/>
                </a:solidFill>
              </a:rPr>
              <a:t>Клепой</a:t>
            </a:r>
            <a:r>
              <a:rPr lang="ru-RU" sz="2400" dirty="0">
                <a:solidFill>
                  <a:schemeClr val="tx1"/>
                </a:solidFill>
              </a:rPr>
              <a:t> и Бабой Ягой.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</a:rPr>
              <a:t>Бегает с нами, </a:t>
            </a:r>
            <a:r>
              <a:rPr lang="ru-RU" sz="2400" dirty="0" smtClean="0">
                <a:solidFill>
                  <a:schemeClr val="tx1"/>
                </a:solidFill>
              </a:rPr>
              <a:t>в </a:t>
            </a:r>
            <a:r>
              <a:rPr lang="ru-RU" sz="2400" dirty="0">
                <a:solidFill>
                  <a:schemeClr val="tx1"/>
                </a:solidFill>
              </a:rPr>
              <a:t>"</a:t>
            </a:r>
            <a:r>
              <a:rPr lang="ru-RU" sz="2400" dirty="0" err="1" smtClean="0">
                <a:solidFill>
                  <a:schemeClr val="tx1"/>
                </a:solidFill>
              </a:rPr>
              <a:t>Ловишки</a:t>
            </a:r>
            <a:r>
              <a:rPr lang="ru-RU" sz="2400" dirty="0" smtClean="0">
                <a:solidFill>
                  <a:schemeClr val="tx1"/>
                </a:solidFill>
              </a:rPr>
              <a:t>« играет</a:t>
            </a:r>
            <a:r>
              <a:rPr lang="ru-RU" sz="2400" dirty="0">
                <a:solidFill>
                  <a:schemeClr val="tx1"/>
                </a:solidFill>
              </a:rPr>
              <a:t>.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</a:rPr>
              <a:t>Все ребятишки её обожают.</a:t>
            </a:r>
          </a:p>
        </p:txBody>
      </p:sp>
    </p:spTree>
    <p:extLst>
      <p:ext uri="{BB962C8B-B14F-4D97-AF65-F5344CB8AC3E}">
        <p14:creationId xmlns:p14="http://schemas.microsoft.com/office/powerpoint/2010/main" val="355047476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35" y="2636912"/>
            <a:ext cx="2616938" cy="34892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754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А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ещё с нами работают</a:t>
            </a:r>
            <a:endParaRPr lang="ru-RU" dirty="0"/>
          </a:p>
        </p:txBody>
      </p:sp>
      <p:sp>
        <p:nvSpPr>
          <p:cNvPr id="4" name="Облако 3"/>
          <p:cNvSpPr/>
          <p:nvPr/>
        </p:nvSpPr>
        <p:spPr>
          <a:xfrm rot="1168180">
            <a:off x="2460968" y="1541203"/>
            <a:ext cx="5832648" cy="4320480"/>
          </a:xfrm>
          <a:prstGeom prst="cloud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</a:rPr>
              <a:t>Фантазируем, играем,</a:t>
            </a:r>
            <a:br>
              <a:rPr lang="ru-RU" sz="2400" dirty="0">
                <a:solidFill>
                  <a:schemeClr val="tx1"/>
                </a:solidFill>
              </a:rPr>
            </a:br>
            <a:r>
              <a:rPr lang="ru-RU" sz="2400" dirty="0">
                <a:solidFill>
                  <a:schemeClr val="tx1"/>
                </a:solidFill>
              </a:rPr>
              <a:t>Что-то вместе собираем</a:t>
            </a:r>
            <a:br>
              <a:rPr lang="ru-RU" sz="2400" dirty="0">
                <a:solidFill>
                  <a:schemeClr val="tx1"/>
                </a:solidFill>
              </a:rPr>
            </a:br>
            <a:r>
              <a:rPr lang="ru-RU" sz="2400" dirty="0">
                <a:solidFill>
                  <a:schemeClr val="tx1"/>
                </a:solidFill>
              </a:rPr>
              <a:t>В настроении отличном,</a:t>
            </a:r>
            <a:br>
              <a:rPr lang="ru-RU" sz="2400" dirty="0">
                <a:solidFill>
                  <a:schemeClr val="tx1"/>
                </a:solidFill>
              </a:rPr>
            </a:br>
            <a:r>
              <a:rPr lang="ru-RU" sz="2400" dirty="0">
                <a:solidFill>
                  <a:schemeClr val="tx1"/>
                </a:solidFill>
              </a:rPr>
              <a:t>В кабинете необычном.</a:t>
            </a:r>
            <a:br>
              <a:rPr lang="ru-RU" sz="2400" dirty="0">
                <a:solidFill>
                  <a:schemeClr val="tx1"/>
                </a:solidFill>
              </a:rPr>
            </a:br>
            <a:r>
              <a:rPr lang="ru-RU" sz="2400" dirty="0">
                <a:solidFill>
                  <a:schemeClr val="tx1"/>
                </a:solidFill>
              </a:rPr>
              <a:t>Лиз, Денисов, Саш и Маш </a:t>
            </a:r>
            <a:r>
              <a:rPr lang="ru-RU" sz="2400" dirty="0" smtClean="0">
                <a:solidFill>
                  <a:schemeClr val="tx1"/>
                </a:solidFill>
              </a:rPr>
              <a:t>–</a:t>
            </a:r>
            <a:r>
              <a:rPr lang="ru-RU" sz="2400" dirty="0">
                <a:solidFill>
                  <a:schemeClr val="tx1"/>
                </a:solidFill>
              </a:rPr>
              <a:t/>
            </a:r>
            <a:br>
              <a:rPr lang="ru-RU" sz="2400" dirty="0">
                <a:solidFill>
                  <a:schemeClr val="tx1"/>
                </a:solidFill>
              </a:rPr>
            </a:br>
            <a:r>
              <a:rPr lang="ru-RU" sz="2400" dirty="0">
                <a:solidFill>
                  <a:schemeClr val="tx1"/>
                </a:solidFill>
              </a:rPr>
              <a:t>Любит всех </a:t>
            </a:r>
            <a:r>
              <a:rPr lang="ru-RU" sz="2400" i="1" dirty="0">
                <a:solidFill>
                  <a:schemeClr val="tx1"/>
                </a:solidFill>
              </a:rPr>
              <a:t>психолог</a:t>
            </a:r>
            <a:r>
              <a:rPr lang="ru-RU" sz="2400" dirty="0">
                <a:solidFill>
                  <a:schemeClr val="tx1"/>
                </a:solidFill>
              </a:rPr>
              <a:t> наш.</a:t>
            </a:r>
          </a:p>
        </p:txBody>
      </p:sp>
    </p:spTree>
    <p:extLst>
      <p:ext uri="{BB962C8B-B14F-4D97-AF65-F5344CB8AC3E}">
        <p14:creationId xmlns:p14="http://schemas.microsoft.com/office/powerpoint/2010/main" val="2318492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А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ещё с нами работают</a:t>
            </a:r>
            <a:endParaRPr lang="ru-RU" dirty="0"/>
          </a:p>
        </p:txBody>
      </p:sp>
      <p:sp>
        <p:nvSpPr>
          <p:cNvPr id="4" name="Облако 3"/>
          <p:cNvSpPr/>
          <p:nvPr/>
        </p:nvSpPr>
        <p:spPr>
          <a:xfrm rot="20491114">
            <a:off x="395536" y="1484784"/>
            <a:ext cx="6120680" cy="4032448"/>
          </a:xfrm>
          <a:prstGeom prst="cloud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</a:rPr>
              <a:t>Чем ребятам заниматься?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</a:rPr>
              <a:t>Как учиться и когда?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</a:rPr>
              <a:t>Как гулять и развлекаться?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</a:rPr>
              <a:t>Мы не знаем, вот беда!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</a:rPr>
              <a:t>Но занятий целый лист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</a:rPr>
              <a:t>Пишет детям </a:t>
            </a:r>
            <a:r>
              <a:rPr lang="ru-RU" sz="2400" dirty="0" smtClean="0">
                <a:solidFill>
                  <a:schemeClr val="tx1"/>
                </a:solidFill>
              </a:rPr>
              <a:t>…</a:t>
            </a:r>
          </a:p>
          <a:p>
            <a:pPr algn="r"/>
            <a:r>
              <a:rPr lang="ru-RU" sz="2000" i="1" dirty="0" smtClean="0">
                <a:solidFill>
                  <a:schemeClr val="tx1"/>
                </a:solidFill>
              </a:rPr>
              <a:t>методист!</a:t>
            </a:r>
            <a:endParaRPr lang="ru-RU" sz="2000" i="1" dirty="0">
              <a:solidFill>
                <a:schemeClr val="tx1"/>
              </a:solidFill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780928"/>
            <a:ext cx="2616938" cy="34892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7904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А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ещё с нами работают</a:t>
            </a:r>
            <a:endParaRPr lang="ru-RU" dirty="0"/>
          </a:p>
        </p:txBody>
      </p:sp>
      <p:sp>
        <p:nvSpPr>
          <p:cNvPr id="4" name="Облако 3"/>
          <p:cNvSpPr/>
          <p:nvPr/>
        </p:nvSpPr>
        <p:spPr>
          <a:xfrm rot="20787087">
            <a:off x="457830" y="1819601"/>
            <a:ext cx="6563682" cy="4329811"/>
          </a:xfrm>
          <a:prstGeom prst="cloud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</a:rPr>
              <a:t>Чтоб баланс всегда сходился, Детский сад не разорился. Трудятся бухгалтера </a:t>
            </a:r>
            <a:endParaRPr lang="ru-RU" sz="2400" dirty="0" smtClean="0">
              <a:solidFill>
                <a:schemeClr val="tx1"/>
              </a:solidFill>
            </a:endParaRPr>
          </a:p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В </a:t>
            </a:r>
            <a:r>
              <a:rPr lang="ru-RU" sz="2400" dirty="0">
                <a:solidFill>
                  <a:schemeClr val="tx1"/>
                </a:solidFill>
              </a:rPr>
              <a:t>бухгалтерии с утра. Воспитателям зарплату, </a:t>
            </a:r>
            <a:endParaRPr lang="ru-RU" sz="2400" dirty="0" smtClean="0">
              <a:solidFill>
                <a:schemeClr val="tx1"/>
              </a:solidFill>
            </a:endParaRPr>
          </a:p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А </a:t>
            </a:r>
            <a:r>
              <a:rPr lang="ru-RU" sz="2400" dirty="0">
                <a:solidFill>
                  <a:schemeClr val="tx1"/>
                </a:solidFill>
              </a:rPr>
              <a:t>родителям оплату, </a:t>
            </a:r>
            <a:endParaRPr lang="ru-RU" sz="2400" dirty="0" smtClean="0">
              <a:solidFill>
                <a:schemeClr val="tx1"/>
              </a:solidFill>
            </a:endParaRPr>
          </a:p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Нужно </a:t>
            </a:r>
            <a:r>
              <a:rPr lang="ru-RU" sz="2400" dirty="0">
                <a:solidFill>
                  <a:schemeClr val="tx1"/>
                </a:solidFill>
              </a:rPr>
              <a:t>срочно посчитать, </a:t>
            </a:r>
            <a:endParaRPr lang="ru-RU" sz="2400" dirty="0" smtClean="0">
              <a:solidFill>
                <a:schemeClr val="tx1"/>
              </a:solidFill>
            </a:endParaRPr>
          </a:p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И </a:t>
            </a:r>
            <a:r>
              <a:rPr lang="ru-RU" sz="2400" dirty="0">
                <a:solidFill>
                  <a:schemeClr val="tx1"/>
                </a:solidFill>
              </a:rPr>
              <a:t>квитанции раздать</a:t>
            </a:r>
            <a:r>
              <a:rPr lang="ru-RU" sz="2400" dirty="0" smtClean="0">
                <a:solidFill>
                  <a:schemeClr val="tx1"/>
                </a:solidFill>
              </a:rPr>
              <a:t>…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212976"/>
            <a:ext cx="2537947" cy="33839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366955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А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ещё с нами работают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24944"/>
            <a:ext cx="2843808" cy="37917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Облако 3"/>
          <p:cNvSpPr/>
          <p:nvPr/>
        </p:nvSpPr>
        <p:spPr>
          <a:xfrm rot="966362">
            <a:off x="2508091" y="1343489"/>
            <a:ext cx="6361743" cy="4464496"/>
          </a:xfrm>
          <a:prstGeom prst="cloud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</a:rPr>
              <a:t>Двери, лампочки, ковры,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</a:rPr>
              <a:t>И песок для детворы,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</a:rPr>
              <a:t>Занавески и игрушки,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</a:rPr>
              <a:t>Одеяла и подушки,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</a:rPr>
              <a:t>Мебель в садик наш привёз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</a:rPr>
              <a:t>Замечательный </a:t>
            </a:r>
            <a:r>
              <a:rPr lang="ru-RU" sz="2400" dirty="0" smtClean="0">
                <a:solidFill>
                  <a:schemeClr val="tx1"/>
                </a:solidFill>
              </a:rPr>
              <a:t>…</a:t>
            </a:r>
          </a:p>
          <a:p>
            <a:pPr algn="r"/>
            <a:r>
              <a:rPr lang="ru-RU" sz="2000" i="1" dirty="0" smtClean="0">
                <a:solidFill>
                  <a:schemeClr val="tx1"/>
                </a:solidFill>
              </a:rPr>
              <a:t>завхоз</a:t>
            </a:r>
            <a:r>
              <a:rPr lang="ru-RU" sz="2000" i="1" dirty="0">
                <a:solidFill>
                  <a:schemeClr val="tx1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88975732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лако 3"/>
          <p:cNvSpPr/>
          <p:nvPr/>
        </p:nvSpPr>
        <p:spPr>
          <a:xfrm rot="21039777">
            <a:off x="696767" y="1700171"/>
            <a:ext cx="6552728" cy="4248472"/>
          </a:xfrm>
          <a:prstGeom prst="cloud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</a:rPr>
              <a:t>Делопроизводитель – 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</a:rPr>
              <a:t>Это вам не </a:t>
            </a:r>
            <a:r>
              <a:rPr lang="ru-RU" sz="2400" dirty="0" err="1">
                <a:solidFill>
                  <a:schemeClr val="tx1"/>
                </a:solidFill>
              </a:rPr>
              <a:t>бумагомучитель</a:t>
            </a:r>
            <a:r>
              <a:rPr lang="ru-RU" sz="2400" dirty="0" smtClean="0">
                <a:solidFill>
                  <a:schemeClr val="tx1"/>
                </a:solidFill>
              </a:rPr>
              <a:t>,</a:t>
            </a:r>
            <a:endParaRPr lang="ru-RU" sz="2400" dirty="0">
              <a:solidFill>
                <a:schemeClr val="tx1"/>
              </a:solidFill>
            </a:endParaRPr>
          </a:p>
          <a:p>
            <a:pPr algn="ctr"/>
            <a:r>
              <a:rPr lang="ru-RU" sz="2400" dirty="0">
                <a:solidFill>
                  <a:schemeClr val="tx1"/>
                </a:solidFill>
              </a:rPr>
              <a:t>И не какой-то бумагомаратель,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</a:rPr>
              <a:t>Он так же важен, как воспитатель</a:t>
            </a:r>
            <a:r>
              <a:rPr lang="ru-RU" sz="2400" dirty="0" smtClean="0">
                <a:solidFill>
                  <a:schemeClr val="tx1"/>
                </a:solidFill>
              </a:rPr>
              <a:t>!</a:t>
            </a:r>
            <a:endParaRPr lang="ru-RU" sz="2400" dirty="0">
              <a:solidFill>
                <a:schemeClr val="tx1"/>
              </a:solidFill>
            </a:endParaRPr>
          </a:p>
          <a:p>
            <a:pPr algn="ctr"/>
            <a:r>
              <a:rPr lang="ru-RU" sz="2400" dirty="0">
                <a:solidFill>
                  <a:schemeClr val="tx1"/>
                </a:solidFill>
              </a:rPr>
              <a:t>Оформит все справки и разные льготы -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</a:rPr>
              <a:t>В садике много бумажной работы!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А ещё с нами работают</a:t>
            </a:r>
            <a:endParaRPr lang="ru-RU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780928"/>
            <a:ext cx="2956816" cy="39444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6476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А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ещё с нами работают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804931"/>
            <a:ext cx="2890416" cy="38538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Облако 3"/>
          <p:cNvSpPr/>
          <p:nvPr/>
        </p:nvSpPr>
        <p:spPr>
          <a:xfrm rot="20967999">
            <a:off x="1260442" y="1739640"/>
            <a:ext cx="6264696" cy="3528392"/>
          </a:xfrm>
          <a:prstGeom prst="cloud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Кто сгребает снег зимой?</a:t>
            </a:r>
            <a:r>
              <a:rPr lang="ru-RU" dirty="0">
                <a:solidFill>
                  <a:schemeClr val="tx1"/>
                </a:solidFill>
              </a:rPr>
              <a:t/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Осенью – листву?</a:t>
            </a:r>
            <a:r>
              <a:rPr lang="ru-RU" dirty="0">
                <a:solidFill>
                  <a:schemeClr val="tx1"/>
                </a:solidFill>
              </a:rPr>
              <a:t/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Ходит кто с большой метлой</a:t>
            </a:r>
            <a:r>
              <a:rPr lang="ru-RU" dirty="0">
                <a:solidFill>
                  <a:schemeClr val="tx1"/>
                </a:solidFill>
              </a:rPr>
              <a:t/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Рано поутру?</a:t>
            </a:r>
            <a:r>
              <a:rPr lang="ru-RU" dirty="0">
                <a:solidFill>
                  <a:schemeClr val="tx1"/>
                </a:solidFill>
              </a:rPr>
              <a:t/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Чисто в садике у нас</a:t>
            </a:r>
            <a:r>
              <a:rPr lang="ru-RU" dirty="0">
                <a:solidFill>
                  <a:schemeClr val="tx1"/>
                </a:solidFill>
              </a:rPr>
              <a:t/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Летом и в мороз,</a:t>
            </a:r>
            <a:r>
              <a:rPr lang="ru-RU" dirty="0">
                <a:solidFill>
                  <a:schemeClr val="tx1"/>
                </a:solidFill>
              </a:rPr>
              <a:t/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Потому что высший класс</a:t>
            </a:r>
            <a:r>
              <a:rPr lang="ru-RU" dirty="0">
                <a:solidFill>
                  <a:schemeClr val="tx1"/>
                </a:solidFill>
              </a:rPr>
              <a:t/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Дворник-виртуоз</a:t>
            </a:r>
            <a:r>
              <a:rPr lang="ru-RU" dirty="0" smtClean="0">
                <a:solidFill>
                  <a:schemeClr val="tx1"/>
                </a:solidFill>
              </a:rPr>
              <a:t>!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684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1080120"/>
          </a:xfrm>
        </p:spPr>
        <p:txBody>
          <a:bodyPr>
            <a:normAutofit/>
          </a:bodyPr>
          <a:lstStyle/>
          <a:p>
            <a:r>
              <a:rPr lang="ru-RU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Цели:</a:t>
            </a:r>
            <a:endParaRPr lang="ru-RU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03648" y="1772816"/>
            <a:ext cx="6552728" cy="3268959"/>
          </a:xfrm>
          <a:blipFill>
            <a:blip r:embed="rId2"/>
            <a:tile tx="0" ty="0" sx="100000" sy="100000" flip="none" algn="tl"/>
          </a:blipFill>
          <a:effectLst>
            <a:softEdge rad="317500"/>
          </a:effectLst>
        </p:spPr>
        <p:txBody>
          <a:bodyPr/>
          <a:lstStyle/>
          <a:p>
            <a:r>
              <a:rPr lang="ru-RU" dirty="0" smtClean="0"/>
              <a:t>Формирование представления детей о профессиях взрослых. </a:t>
            </a:r>
          </a:p>
          <a:p>
            <a:r>
              <a:rPr lang="ru-RU" dirty="0" smtClean="0"/>
              <a:t>Обогащение и расширение представлений об окружающем мире, в частности, о детском саде.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010531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000">
              <a:schemeClr val="accent1">
                <a:tint val="66000"/>
                <a:satMod val="160000"/>
                <a:lumMod val="92000"/>
              </a:schemeClr>
            </a:gs>
            <a:gs pos="17000">
              <a:schemeClr val="accent6">
                <a:lumMod val="20000"/>
                <a:lumOff val="80000"/>
              </a:schemeClr>
            </a:gs>
            <a:gs pos="94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2060848"/>
            <a:ext cx="8229600" cy="2320805"/>
          </a:xfrm>
          <a:scene3d>
            <a:camera prst="perspectiveContrastingRightFacing"/>
            <a:lightRig rig="threePt" dir="t"/>
          </a:scene3d>
        </p:spPr>
        <p:txBody>
          <a:bodyPr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4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Работы всякие важны,</a:t>
            </a:r>
            <a:br>
              <a:rPr lang="ru-RU" sz="4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</a:br>
            <a:r>
              <a:rPr lang="ru-RU" sz="4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Работы разные нужны!</a:t>
            </a:r>
            <a:br>
              <a:rPr lang="ru-RU" sz="4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</a:br>
            <a:endParaRPr lang="ru-RU" sz="4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 rot="21279015">
            <a:off x="3347864" y="3861048"/>
            <a:ext cx="4392488" cy="830997"/>
          </a:xfrm>
          <a:prstGeom prst="rect">
            <a:avLst/>
          </a:prstGeom>
          <a:noFill/>
          <a:scene3d>
            <a:camera prst="perspectiveContrastingRightFacing"/>
            <a:lightRig rig="threePt" dir="t"/>
          </a:scene3d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СПАСИБО!</a:t>
            </a:r>
            <a:endParaRPr lang="ru-RU" sz="4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00" b="100000" l="1715" r="97535">
                        <a14:foregroundMark x1="40300" y1="13333" x2="49625" y2="8917"/>
                        <a14:foregroundMark x1="49625" y1="8583" x2="49625" y2="7667"/>
                        <a14:foregroundMark x1="49625" y1="6667" x2="49625" y2="6667"/>
                        <a14:foregroundMark x1="49625" y1="5750" x2="57449" y2="6333"/>
                        <a14:foregroundMark x1="24330" y1="23583" x2="10825" y2="29583"/>
                        <a14:foregroundMark x1="16935" y1="24833" x2="10825" y2="2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2030620" cy="2611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78" b="97653" l="3000" r="97667">
                        <a14:foregroundMark x1="51333" y1="51174" x2="54000" y2="93897"/>
                        <a14:foregroundMark x1="83333" y1="50235" x2="83333" y2="93427"/>
                        <a14:foregroundMark x1="67000" y1="63380" x2="67000" y2="70423"/>
                        <a14:foregroundMark x1="27667" y1="42254" x2="28000" y2="40376"/>
                        <a14:foregroundMark x1="17333" y1="32394" x2="18333" y2="30986"/>
                        <a14:foregroundMark x1="22667" y1="32394" x2="21333" y2="295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97276"/>
            <a:ext cx="4146606" cy="2944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2" b="96154" l="1370" r="97260">
                        <a14:foregroundMark x1="10616" y1="37981" x2="21575" y2="37019"/>
                        <a14:foregroundMark x1="21575" y1="35337" x2="21575" y2="353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375" y="0"/>
            <a:ext cx="2577748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1" name="Picture 1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50" b="99125" l="10501" r="87302">
                        <a14:foregroundMark x1="45299" y1="78500" x2="47985" y2="75750"/>
                        <a14:foregroundMark x1="75458" y1="29875" x2="71673" y2="30500"/>
                        <a14:foregroundMark x1="71673" y1="30500" x2="71673" y2="30500"/>
                        <a14:foregroundMark x1="76190" y1="35500" x2="63004" y2="31625"/>
                        <a14:foregroundMark x1="72650" y1="40125" x2="63248" y2="37250"/>
                        <a14:foregroundMark x1="69841" y1="45125" x2="63614" y2="41625"/>
                        <a14:foregroundMark x1="73748" y1="61875" x2="66422" y2="55750"/>
                        <a14:foregroundMark x1="44567" y1="34500" x2="44567" y2="33375"/>
                        <a14:foregroundMark x1="51893" y1="45875" x2="50427" y2="40875"/>
                        <a14:foregroundMark x1="37607" y1="42250" x2="35897" y2="37000"/>
                        <a14:foregroundMark x1="42491" y1="41250" x2="48718" y2="38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5321" y="3945903"/>
            <a:ext cx="2861856" cy="2795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181134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000">
              <a:schemeClr val="accent1">
                <a:tint val="66000"/>
                <a:satMod val="160000"/>
                <a:lumMod val="92000"/>
              </a:schemeClr>
            </a:gs>
            <a:gs pos="17000">
              <a:schemeClr val="accent6">
                <a:lumMod val="20000"/>
                <a:lumOff val="80000"/>
              </a:schemeClr>
            </a:gs>
            <a:gs pos="94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548680"/>
            <a:ext cx="7859216" cy="936104"/>
          </a:xfrm>
        </p:spPr>
        <p:txBody>
          <a:bodyPr>
            <a:normAutofit/>
          </a:bodyPr>
          <a:lstStyle/>
          <a:p>
            <a:r>
              <a:rPr lang="ru-RU" dirty="0" smtClean="0"/>
              <a:t>ВОПРОС: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6" y="1556792"/>
            <a:ext cx="7211144" cy="2376339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Ребята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скажите, воспитатель, младший воспитатель, учитель-логопед, повар, медсестра –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это можно назвать одним словом?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042" b="99375" l="5000" r="49844">
                        <a14:foregroundMark x1="30312" y1="17917" x2="29844" y2="12917"/>
                        <a14:foregroundMark x1="35469" y1="24792" x2="35938" y2="29375"/>
                        <a14:foregroundMark x1="38594" y1="31667" x2="39063" y2="35625"/>
                        <a14:foregroundMark x1="44063" y1="58125" x2="43594" y2="61458"/>
                        <a14:foregroundMark x1="41406" y1="65000" x2="40000" y2="6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4427984" y="3573016"/>
            <a:ext cx="1728192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250" b="80500" l="9689" r="934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52095"/>
            <a:ext cx="275272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07" b="85349" l="2810" r="947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170161"/>
            <a:ext cx="1652947" cy="2349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01" b="97030" l="7300" r="81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170161"/>
            <a:ext cx="3046851" cy="2154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353431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лако 3"/>
          <p:cNvSpPr/>
          <p:nvPr/>
        </p:nvSpPr>
        <p:spPr>
          <a:xfrm rot="20855522">
            <a:off x="782003" y="1604262"/>
            <a:ext cx="6195178" cy="3600400"/>
          </a:xfrm>
          <a:prstGeom prst="cloud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27584" y="908720"/>
            <a:ext cx="7560840" cy="93610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Кто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работает в нашей группе?</a:t>
            </a:r>
            <a:b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rot="20632174">
            <a:off x="1587398" y="1722110"/>
            <a:ext cx="7000384" cy="438822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Кто нас в садике встречает,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Кто домой нас провожает,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прогулку с нами ходит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занятия проводит?</a:t>
            </a:r>
          </a:p>
          <a:p>
            <a:endParaRPr lang="ru-RU" dirty="0"/>
          </a:p>
        </p:txBody>
      </p:sp>
      <p:pic>
        <p:nvPicPr>
          <p:cNvPr id="1026" name="Picture 2" descr="C:\Documents and Settings\Администратор\Мои документы\Утренник Золотая осень2017\осень обща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437112"/>
            <a:ext cx="3838805" cy="21602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891590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64" r="9314"/>
          <a:stretch/>
        </p:blipFill>
        <p:spPr bwMode="auto">
          <a:xfrm>
            <a:off x="6228183" y="3284984"/>
            <a:ext cx="2783633" cy="33820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Облако 3"/>
          <p:cNvSpPr/>
          <p:nvPr/>
        </p:nvSpPr>
        <p:spPr>
          <a:xfrm rot="20992028">
            <a:off x="474387" y="1914528"/>
            <a:ext cx="6048672" cy="3888432"/>
          </a:xfrm>
          <a:prstGeom prst="cloud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93840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Кто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работает в нашей группе?</a:t>
            </a:r>
            <a:b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2662">
            <a:off x="1249528" y="2510497"/>
            <a:ext cx="4894582" cy="2238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258964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Администратор\Мои документы\IMG-20171030-WA00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861048"/>
            <a:ext cx="4992556" cy="2808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лако 3"/>
          <p:cNvSpPr/>
          <p:nvPr/>
        </p:nvSpPr>
        <p:spPr>
          <a:xfrm rot="20707617">
            <a:off x="352585" y="1898841"/>
            <a:ext cx="6501001" cy="3595841"/>
          </a:xfrm>
          <a:prstGeom prst="cloud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</a:rPr>
              <a:t>Кто поможет </a:t>
            </a:r>
            <a:r>
              <a:rPr lang="ru-RU" sz="2400" dirty="0" smtClean="0">
                <a:solidFill>
                  <a:schemeClr val="tx1"/>
                </a:solidFill>
              </a:rPr>
              <a:t>язычок </a:t>
            </a:r>
            <a:r>
              <a:rPr lang="ru-RU" sz="2400" dirty="0">
                <a:solidFill>
                  <a:schemeClr val="tx1"/>
                </a:solidFill>
              </a:rPr>
              <a:t>правильно поставить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</a:rPr>
              <a:t>И воздушную струю </a:t>
            </a:r>
            <a:r>
              <a:rPr lang="ru-RU" sz="2400" dirty="0" smtClean="0">
                <a:solidFill>
                  <a:schemeClr val="tx1"/>
                </a:solidFill>
              </a:rPr>
              <a:t>по </a:t>
            </a:r>
            <a:r>
              <a:rPr lang="ru-RU" sz="2400" dirty="0">
                <a:solidFill>
                  <a:schemeClr val="tx1"/>
                </a:solidFill>
              </a:rPr>
              <a:t>нему направить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</a:rPr>
              <a:t>Звук от буквы отличать</a:t>
            </a:r>
            <a:r>
              <a:rPr lang="ru-RU" sz="2400" dirty="0" smtClean="0">
                <a:solidFill>
                  <a:schemeClr val="tx1"/>
                </a:solidFill>
              </a:rPr>
              <a:t>,</a:t>
            </a:r>
            <a:endParaRPr lang="ru-RU" sz="2400" dirty="0">
              <a:solidFill>
                <a:schemeClr val="tx1"/>
              </a:solidFill>
            </a:endParaRPr>
          </a:p>
          <a:p>
            <a:pPr algn="ctr"/>
            <a:r>
              <a:rPr lang="ru-RU" sz="2400" dirty="0">
                <a:solidFill>
                  <a:schemeClr val="tx1"/>
                </a:solidFill>
              </a:rPr>
              <a:t>Без запинок отвечать?</a:t>
            </a:r>
          </a:p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115212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Кто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работает в нашей группе?</a:t>
            </a:r>
            <a:b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06570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212976"/>
            <a:ext cx="2562932" cy="34172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08720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А ещё с нами работают</a:t>
            </a:r>
          </a:p>
        </p:txBody>
      </p:sp>
      <p:sp>
        <p:nvSpPr>
          <p:cNvPr id="4" name="Облако 3"/>
          <p:cNvSpPr/>
          <p:nvPr/>
        </p:nvSpPr>
        <p:spPr>
          <a:xfrm rot="20948912">
            <a:off x="486950" y="1988839"/>
            <a:ext cx="6552728" cy="3888432"/>
          </a:xfrm>
          <a:prstGeom prst="cloud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Ее называют хозяйкою сада,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Любую проблему она вмиг решит,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Поможет, подскажет, когда это надо,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Всеми сотрудниками она руководит.</a:t>
            </a:r>
          </a:p>
        </p:txBody>
      </p:sp>
    </p:spTree>
    <p:extLst>
      <p:ext uri="{BB962C8B-B14F-4D97-AF65-F5344CB8AC3E}">
        <p14:creationId xmlns:p14="http://schemas.microsoft.com/office/powerpoint/2010/main" val="51210094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846791"/>
            <a:ext cx="2508926" cy="33452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908720"/>
            <a:ext cx="5976664" cy="72008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А ещё с нами работают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Облако 3"/>
          <p:cNvSpPr/>
          <p:nvPr/>
        </p:nvSpPr>
        <p:spPr>
          <a:xfrm rot="20771728">
            <a:off x="588666" y="1973803"/>
            <a:ext cx="6336704" cy="3528392"/>
          </a:xfrm>
          <a:prstGeom prst="cloud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Скажите, кто так вкусно 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Готовит щи капустные, 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Пахучие котлеты, 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Салаты, винегреты, 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завтраки, обеды?</a:t>
            </a:r>
          </a:p>
        </p:txBody>
      </p:sp>
    </p:spTree>
    <p:extLst>
      <p:ext uri="{BB962C8B-B14F-4D97-AF65-F5344CB8AC3E}">
        <p14:creationId xmlns:p14="http://schemas.microsoft.com/office/powerpoint/2010/main" val="365119795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0764" y="2996952"/>
            <a:ext cx="2627784" cy="35037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Облако 3"/>
          <p:cNvSpPr/>
          <p:nvPr/>
        </p:nvSpPr>
        <p:spPr>
          <a:xfrm rot="20919119">
            <a:off x="410485" y="1713426"/>
            <a:ext cx="6552728" cy="3960440"/>
          </a:xfrm>
          <a:prstGeom prst="cloud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764704"/>
            <a:ext cx="6120680" cy="792088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А ещё с нами работают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rot="20556256">
            <a:off x="1313435" y="2119439"/>
            <a:ext cx="5616624" cy="2664296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ru-RU" dirty="0"/>
              <a:t>Каждый день она приходит,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dirty="0"/>
              <a:t>Живот и горлышко нам смотрит.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dirty="0"/>
              <a:t>Прививки ставит иногда,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dirty="0"/>
              <a:t>Чтоб не болела детвора.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dirty="0"/>
              <a:t>А разболелся вдруг живот, иль заболела голова,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dirty="0"/>
              <a:t>На помощь тут же к нам придёт,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dirty="0"/>
              <a:t>В халате белом…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513167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710</TotalTime>
  <Words>445</Words>
  <Application>Microsoft Office PowerPoint</Application>
  <PresentationFormat>Экран (4:3)</PresentationFormat>
  <Paragraphs>107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ПРОФЕССИИ В ДЕТСКОМ САДУ</vt:lpstr>
      <vt:lpstr>Цели:</vt:lpstr>
      <vt:lpstr>ВОПРОС:</vt:lpstr>
      <vt:lpstr> Кто работает в нашей группе? </vt:lpstr>
      <vt:lpstr> Кто работает в нашей группе? </vt:lpstr>
      <vt:lpstr> Кто работает в нашей группе? </vt:lpstr>
      <vt:lpstr>А ещё с нами работают</vt:lpstr>
      <vt:lpstr>А ещё с нами работают</vt:lpstr>
      <vt:lpstr>А ещё с нами работают</vt:lpstr>
      <vt:lpstr> Физкультминутка «Детский сад» </vt:lpstr>
      <vt:lpstr>А ещё с нами работают</vt:lpstr>
      <vt:lpstr>А ещё с нами работают</vt:lpstr>
      <vt:lpstr>А ещё с нами работают</vt:lpstr>
      <vt:lpstr> А ещё с нами работают</vt:lpstr>
      <vt:lpstr> А ещё с нами работают</vt:lpstr>
      <vt:lpstr> А ещё с нами работают</vt:lpstr>
      <vt:lpstr> А ещё с нами работают</vt:lpstr>
      <vt:lpstr> А ещё с нами работают</vt:lpstr>
      <vt:lpstr> А ещё с нами работают</vt:lpstr>
      <vt:lpstr>Работы всякие важны, Работы разные нужны!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ПРОФЕССИИ В ДЕТСКОМ САДУ</dc:title>
  <cp:lastModifiedBy>Власенко </cp:lastModifiedBy>
  <cp:revision>44</cp:revision>
  <dcterms:modified xsi:type="dcterms:W3CDTF">2018-03-01T17:24:13Z</dcterms:modified>
</cp:coreProperties>
</file>