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1" r:id="rId14"/>
    <p:sldId id="268" r:id="rId15"/>
    <p:sldId id="269" r:id="rId16"/>
    <p:sldId id="270" r:id="rId17"/>
    <p:sldId id="277" r:id="rId18"/>
    <p:sldId id="278" r:id="rId19"/>
    <p:sldId id="272" r:id="rId20"/>
    <p:sldId id="273" r:id="rId21"/>
    <p:sldId id="274" r:id="rId22"/>
    <p:sldId id="280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077;&#1076;&#1072;%20&#1050;&#1090;&#1086;%20&#1090;&#1072;&#1082;&#1086;&#1081;%20&#1093;&#1083;&#1077;&#1073;&#1086;&#1088;&#1086;&#1073;.%20&#1058;&#1088;&#1091;&#1076;%20&#1093;&#1083;&#1077;&#1073;&#1086;&#1088;&#1086;&#1073;&#1086;&#1074;%20&#1074;%20&#1089;&#1090;&#1072;&#1088;&#1080;&#1085;&#1091;%20&#1080;%20&#1074;%20&#1089;&#1086;&#1074;&#1088;&#1077;&#1084;&#1077;&#1085;&#1085;&#1086;&#1084;%20&#1084;&#1080;&#1088;&#1077;..docx" TargetMode="External"/><Relationship Id="rId2" Type="http://schemas.openxmlformats.org/officeDocument/2006/relationships/hyperlink" Target="&#1041;&#1077;&#1089;&#1077;&#1076;&#1072;%20&#1050;&#1072;&#1082;%20&#1093;&#1083;&#1077;&#1073;%20&#1085;&#1072;%20&#1089;&#1090;&#1086;&#1083;%20&#1087;&#1088;&#1080;&#1096;&#1105;&#1083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63;&#1090;&#1086;%20&#1090;&#1072;&#1082;&#1086;&#1077;%20&#1079;&#1083;&#1072;&#1082;&#1080;%20&#1080;%20&#1080;&#1079;%20&#1095;&#1077;&#1075;&#1086;%20&#1087;&#1077;&#1082;&#1091;&#1090;%20&#1093;&#1083;&#1077;&#1073;.docx" TargetMode="External"/><Relationship Id="rId4" Type="http://schemas.openxmlformats.org/officeDocument/2006/relationships/hyperlink" Target="&#171;&#1061;&#1083;&#1077;&#1073;%20&#1074;&#1089;&#1077;&#1084;&#1091;%20&#1075;&#1086;&#1083;&#1086;&#1074;&#1072;!%20&#1058;&#1088;&#1072;&#1076;&#1080;&#1094;&#1080;&#1080;%20&#1088;&#1091;&#1089;&#1089;&#1082;&#1086;&#1075;&#1086;%20&#1085;&#1072;&#1088;&#1086;&#1076;&#1072;,%20&#1089;&#1074;&#1103;&#1079;&#1072;&#1085;&#1085;&#1099;&#1077;%20&#1089;%20&#1093;&#1083;&#1077;&#1073;&#1086;&#1084;&#187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96944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«ХЛЕБ – ВСЕМУ ГОЛОВА»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детей логопедической группы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5 – 7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7120880" cy="158417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/>
              <a:t>Подготовили: </a:t>
            </a:r>
          </a:p>
          <a:p>
            <a:pPr algn="r"/>
            <a:r>
              <a:rPr lang="ru-RU" b="1" dirty="0" smtClean="0"/>
              <a:t>Воспитатели: Власенко Н.В., ВКК, </a:t>
            </a:r>
            <a:endParaRPr lang="ru-RU" dirty="0" smtClean="0"/>
          </a:p>
          <a:p>
            <a:pPr algn="r"/>
            <a:r>
              <a:rPr lang="ru-RU" b="1" dirty="0" smtClean="0"/>
              <a:t>                            Лузина Е.С.,</a:t>
            </a:r>
            <a:endParaRPr lang="ru-RU" dirty="0" smtClean="0"/>
          </a:p>
          <a:p>
            <a:pPr algn="r"/>
            <a:r>
              <a:rPr lang="ru-RU" b="1" dirty="0" smtClean="0"/>
              <a:t>учитель-логопед Емельянова Ю.Н., ВКК.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учреждение «Детский сад комбинированного вида № 4 «Солнышко»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021288"/>
            <a:ext cx="209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Арамиль, 2025 год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80728"/>
            <a:ext cx="4773216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 smtClean="0"/>
              <a:t>Рассматривание иллюстраций и репродукций:</a:t>
            </a:r>
            <a:endParaRPr lang="ru-RU" dirty="0" smtClean="0"/>
          </a:p>
          <a:p>
            <a:r>
              <a:rPr lang="ru-RU" dirty="0" smtClean="0"/>
              <a:t>Рассматривание серии сюжетных картинок на тему: «Выращивание хлеба»;</a:t>
            </a:r>
          </a:p>
          <a:p>
            <a:r>
              <a:rPr lang="ru-RU" dirty="0" smtClean="0"/>
              <a:t>Составление рассказов по иллюстрации «Как выращивают хлеб»;</a:t>
            </a:r>
          </a:p>
          <a:p>
            <a:pPr>
              <a:buNone/>
            </a:pPr>
            <a:r>
              <a:rPr lang="ru-RU" b="1" dirty="0" smtClean="0"/>
              <a:t>Просмотр видеофильмов:</a:t>
            </a:r>
            <a:endParaRPr lang="ru-RU" dirty="0" smtClean="0"/>
          </a:p>
          <a:p>
            <a:r>
              <a:rPr lang="ru-RU" dirty="0" smtClean="0"/>
              <a:t>«Как растет пшеница»;</a:t>
            </a:r>
          </a:p>
          <a:p>
            <a:r>
              <a:rPr lang="ru-RU" dirty="0" smtClean="0"/>
              <a:t>«Труд комбайнера»;</a:t>
            </a:r>
          </a:p>
          <a:p>
            <a:r>
              <a:rPr lang="ru-RU" dirty="0" smtClean="0"/>
              <a:t>«По секрету всему свету. Как получается хлеб».</a:t>
            </a:r>
          </a:p>
          <a:p>
            <a:pPr>
              <a:buNone/>
            </a:pPr>
            <a:r>
              <a:rPr lang="ru-RU" b="1" dirty="0" smtClean="0"/>
              <a:t>Просмотр мультфильмов:</a:t>
            </a:r>
            <a:endParaRPr lang="ru-RU" dirty="0" smtClean="0"/>
          </a:p>
          <a:p>
            <a:r>
              <a:rPr lang="ru-RU" dirty="0" smtClean="0"/>
              <a:t>«Золотые колосья» белорусская сказка;</a:t>
            </a:r>
          </a:p>
          <a:p>
            <a:r>
              <a:rPr lang="ru-RU" dirty="0" smtClean="0"/>
              <a:t>«История про девочку, которая наступила на хлеб». По мотивам сказки Г. Х. Андерсена;</a:t>
            </a:r>
          </a:p>
          <a:p>
            <a:r>
              <a:rPr lang="ru-RU" dirty="0" smtClean="0"/>
              <a:t>«Чудо – мельница!» русская народная сказка.</a:t>
            </a:r>
          </a:p>
          <a:p>
            <a:endParaRPr lang="ru-RU" dirty="0"/>
          </a:p>
        </p:txBody>
      </p:sp>
      <p:pic>
        <p:nvPicPr>
          <p:cNvPr id="1026" name="Picture 2" descr="C:\Users\Николай\Downloads\20250407_15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688299" cy="2016224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50407_16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1707654" cy="2276872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50407_163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1743658" cy="2324877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20250407_154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140968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9"/>
            <a:ext cx="4546848" cy="3960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Знакомство с профессиями:</a:t>
            </a:r>
            <a:endParaRPr lang="ru-RU" dirty="0" smtClean="0"/>
          </a:p>
          <a:p>
            <a:r>
              <a:rPr lang="ru-RU" dirty="0" smtClean="0"/>
              <a:t>Агроном, комбайнер, пекарь, кондитер, продавец.</a:t>
            </a:r>
          </a:p>
          <a:p>
            <a:pPr>
              <a:buNone/>
            </a:pPr>
            <a:r>
              <a:rPr lang="ru-RU" b="1" dirty="0" smtClean="0"/>
              <a:t>Исследовательская деятельность:</a:t>
            </a:r>
            <a:endParaRPr lang="ru-RU" dirty="0" smtClean="0"/>
          </a:p>
          <a:p>
            <a:r>
              <a:rPr lang="ru-RU" dirty="0" smtClean="0"/>
              <a:t>Рассматривание и сравнивание зерен при помощи лупы (ржи, пшеницы, ячменя, овса).</a:t>
            </a:r>
          </a:p>
          <a:p>
            <a:r>
              <a:rPr lang="ru-RU" dirty="0" smtClean="0"/>
              <a:t>Выстраивание схемы «Этапы выращивания хлеба»;</a:t>
            </a:r>
          </a:p>
          <a:p>
            <a:r>
              <a:rPr lang="ru-RU" dirty="0" smtClean="0"/>
              <a:t>Замешивание теста.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Замешивание теста</a:t>
            </a:r>
            <a:endParaRPr lang="ru-RU" dirty="0"/>
          </a:p>
        </p:txBody>
      </p:sp>
      <p:pic>
        <p:nvPicPr>
          <p:cNvPr id="1026" name="Picture 2" descr="C:\Users\Николай\Downloads\IMG-20250407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828132" cy="2121099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407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784310" cy="2088232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407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08720"/>
            <a:ext cx="2784309" cy="2088232"/>
          </a:xfrm>
          <a:prstGeom prst="rect">
            <a:avLst/>
          </a:prstGeom>
          <a:noFill/>
        </p:spPr>
      </p:pic>
      <p:pic>
        <p:nvPicPr>
          <p:cNvPr id="1031" name="Picture 7" descr="C:\Users\Николай\Downloads\IMG-20250407-WA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2747797" cy="2060848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50407-WA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852936"/>
            <a:ext cx="2411760" cy="1808820"/>
          </a:xfrm>
          <a:prstGeom prst="rect">
            <a:avLst/>
          </a:prstGeom>
          <a:noFill/>
        </p:spPr>
      </p:pic>
      <p:pic>
        <p:nvPicPr>
          <p:cNvPr id="1032" name="Picture 8" descr="C:\Users\Николай\Downloads\IMG-20250407-WA0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93096"/>
            <a:ext cx="1800200" cy="2400267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IMG-20250407-WA00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725144"/>
            <a:ext cx="2592288" cy="1944216"/>
          </a:xfrm>
          <a:prstGeom prst="rect">
            <a:avLst/>
          </a:prstGeom>
          <a:noFill/>
        </p:spPr>
      </p:pic>
      <p:pic>
        <p:nvPicPr>
          <p:cNvPr id="1033" name="Picture 9" descr="C:\Users\Николай\Downloads\IMG-20250407-WA00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9685" y="2852936"/>
            <a:ext cx="2363755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Опытно – экспериментальная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Николай\Downloads\20250403_155205_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552394" cy="2664296"/>
          </a:xfrm>
          <a:prstGeom prst="rect">
            <a:avLst/>
          </a:prstGeom>
          <a:noFill/>
        </p:spPr>
      </p:pic>
      <p:pic>
        <p:nvPicPr>
          <p:cNvPr id="5" name="Picture 4" descr="C:\Users\Николай\Downloads\20250403_155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160240" cy="2880320"/>
          </a:xfrm>
          <a:prstGeom prst="rect">
            <a:avLst/>
          </a:prstGeom>
          <a:noFill/>
        </p:spPr>
      </p:pic>
      <p:pic>
        <p:nvPicPr>
          <p:cNvPr id="6" name="Picture 3" descr="C:\Users\Николай\Downloads\20250403_155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32856"/>
            <a:ext cx="2157704" cy="28769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Превращение зерна в муку (кофемолка электрическая).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5064" y="188640"/>
            <a:ext cx="5338936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Экскурсия в кафе-пекарню «Коржик»</a:t>
            </a:r>
            <a:endParaRPr lang="ru-RU" sz="3200" dirty="0"/>
          </a:p>
        </p:txBody>
      </p:sp>
      <p:pic>
        <p:nvPicPr>
          <p:cNvPr id="2050" name="Picture 2" descr="C:\Users\Николай\Downloads\20250331_11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47864" cy="2510898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40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379481" cy="1898846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50402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052736"/>
            <a:ext cx="1858947" cy="3301127"/>
          </a:xfrm>
          <a:prstGeom prst="rect">
            <a:avLst/>
          </a:prstGeom>
          <a:noFill/>
        </p:spPr>
      </p:pic>
      <p:pic>
        <p:nvPicPr>
          <p:cNvPr id="2053" name="Picture 5" descr="C:\Users\Николай\Downloads\IMG-20250402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1849856" cy="3284984"/>
          </a:xfrm>
          <a:prstGeom prst="rect">
            <a:avLst/>
          </a:prstGeom>
          <a:noFill/>
        </p:spPr>
      </p:pic>
      <p:pic>
        <p:nvPicPr>
          <p:cNvPr id="2054" name="Picture 6" descr="C:\Users\Николай\Downloads\IMG-20250402-WA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25144"/>
            <a:ext cx="3419872" cy="1925815"/>
          </a:xfrm>
          <a:prstGeom prst="rect">
            <a:avLst/>
          </a:prstGeom>
          <a:noFill/>
        </p:spPr>
      </p:pic>
      <p:pic>
        <p:nvPicPr>
          <p:cNvPr id="2055" name="Picture 7" descr="C:\Users\Николай\Downloads\IMG-20250402-WA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052736"/>
            <a:ext cx="178021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Речевое развитие.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НОД. Пересказ: Я. </a:t>
            </a:r>
            <a:r>
              <a:rPr lang="ru-RU" dirty="0" err="1" smtClean="0"/>
              <a:t>Тайц</a:t>
            </a:r>
            <a:r>
              <a:rPr lang="ru-RU" dirty="0" smtClean="0"/>
              <a:t> «Все здесь»</a:t>
            </a:r>
          </a:p>
          <a:p>
            <a:r>
              <a:rPr lang="ru-RU" dirty="0" smtClean="0"/>
              <a:t>Грамота. Словесные игры: </a:t>
            </a:r>
          </a:p>
          <a:p>
            <a:pPr>
              <a:buNone/>
            </a:pPr>
            <a:r>
              <a:rPr lang="ru-RU" dirty="0" smtClean="0"/>
              <a:t>«Образование относительных прилагательных»</a:t>
            </a:r>
          </a:p>
          <a:p>
            <a:r>
              <a:rPr lang="ru-RU" dirty="0" smtClean="0"/>
              <a:t>«Образование родственных слов».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логопедическом занятии</a:t>
            </a:r>
            <a:endParaRPr lang="ru-RU" dirty="0"/>
          </a:p>
        </p:txBody>
      </p:sp>
      <p:pic>
        <p:nvPicPr>
          <p:cNvPr id="7" name="Picture 2" descr="C:\Users\Николай\Downloads\IMG-20250402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001" y="1700808"/>
            <a:ext cx="4743999" cy="2664296"/>
          </a:xfrm>
          <a:prstGeom prst="rect">
            <a:avLst/>
          </a:prstGeom>
          <a:noFill/>
        </p:spPr>
      </p:pic>
      <p:pic>
        <p:nvPicPr>
          <p:cNvPr id="8" name="Picture 2" descr="C:\Users\Николай\Downloads\IMG-20250402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485481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50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Интерактивная игра «Составление меню в кафе»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4365104"/>
            <a:ext cx="4095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Работа в тетрадях по лексической теме </a:t>
            </a:r>
          </a:p>
          <a:p>
            <a:pPr algn="ctr"/>
            <a:r>
              <a:rPr lang="ru-RU" dirty="0" smtClean="0"/>
              <a:t>«Хлеб»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логопедическом занятии</a:t>
            </a:r>
            <a:endParaRPr lang="ru-RU" dirty="0"/>
          </a:p>
        </p:txBody>
      </p:sp>
      <p:pic>
        <p:nvPicPr>
          <p:cNvPr id="2053" name="Picture 5" descr="C:\Users\Николай\Downloads\IMG-20250408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2063435" cy="3672408"/>
          </a:xfrm>
          <a:prstGeom prst="rect">
            <a:avLst/>
          </a:prstGeom>
          <a:noFill/>
        </p:spPr>
      </p:pic>
      <p:pic>
        <p:nvPicPr>
          <p:cNvPr id="2054" name="Picture 6" descr="C:\Users\Николай\Downloads\IMG-20250408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2063434" cy="3672408"/>
          </a:xfrm>
          <a:prstGeom prst="rect">
            <a:avLst/>
          </a:prstGeom>
          <a:noFill/>
        </p:spPr>
      </p:pic>
      <p:pic>
        <p:nvPicPr>
          <p:cNvPr id="11" name="Picture 3" descr="C:\Users\Николай\Downloads\IMG-20250402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2103894" cy="3744416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Д/игр</a:t>
            </a:r>
            <a:r>
              <a:rPr lang="ru-RU" b="1" dirty="0" smtClean="0"/>
              <a:t>а</a:t>
            </a:r>
            <a:r>
              <a:rPr lang="ru-RU" dirty="0" smtClean="0"/>
              <a:t> «Хлебное </a:t>
            </a:r>
            <a:r>
              <a:rPr lang="ru-RU" dirty="0" err="1" smtClean="0"/>
              <a:t>судоку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 логопедическом занятии</a:t>
            </a:r>
            <a:endParaRPr lang="ru-RU" sz="3600" dirty="0"/>
          </a:p>
        </p:txBody>
      </p:sp>
      <p:pic>
        <p:nvPicPr>
          <p:cNvPr id="3074" name="Picture 2" descr="C:\Users\Николай\Downloads\IMG-20250408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588385" cy="2016224"/>
          </a:xfrm>
          <a:prstGeom prst="rect">
            <a:avLst/>
          </a:prstGeom>
          <a:noFill/>
        </p:spPr>
      </p:pic>
      <p:pic>
        <p:nvPicPr>
          <p:cNvPr id="3076" name="Picture 4" descr="C:\Users\Николай\Downloads\IMG-20250408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3707904" cy="2083379"/>
          </a:xfrm>
          <a:prstGeom prst="rect">
            <a:avLst/>
          </a:prstGeom>
          <a:noFill/>
        </p:spPr>
      </p:pic>
      <p:pic>
        <p:nvPicPr>
          <p:cNvPr id="7" name="Picture 3" descr="C:\Users\Николай\Downloads\IMG-20250408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3600400" cy="2022975"/>
          </a:xfrm>
          <a:prstGeom prst="rect">
            <a:avLst/>
          </a:prstGeom>
          <a:noFill/>
        </p:spPr>
      </p:pic>
      <p:pic>
        <p:nvPicPr>
          <p:cNvPr id="9" name="Picture 4" descr="C:\Users\Николай\Downloads\IMG-20250408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44824"/>
            <a:ext cx="2022975" cy="3600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8" y="6165304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Д/Игра «Собери картинку»</a:t>
            </a:r>
            <a:endParaRPr lang="ru-RU" dirty="0"/>
          </a:p>
        </p:txBody>
      </p:sp>
      <p:pic>
        <p:nvPicPr>
          <p:cNvPr id="13" name="Picture 4" descr="C:\Users\Николай\Downloads\IMG-20250402-WA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3966" y="1844824"/>
            <a:ext cx="2022975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Чтение художественной литературы о хлебе: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• Сказки: «Легкий хлеб», «Крылатый, мохнатый, да масляный», «Колосок»</a:t>
            </a:r>
          </a:p>
          <a:p>
            <a:r>
              <a:rPr lang="ru-RU" dirty="0" smtClean="0"/>
              <a:t>• М. Глинская «Хлеб»;</a:t>
            </a:r>
          </a:p>
          <a:p>
            <a:r>
              <a:rPr lang="ru-RU" dirty="0" smtClean="0"/>
              <a:t>• В. Ремизов «Хлебный голос»;</a:t>
            </a:r>
          </a:p>
          <a:p>
            <a:r>
              <a:rPr lang="ru-RU" dirty="0" smtClean="0"/>
              <a:t>• Т. Шорыгина «Ломоть хлеба», «Хлеб хлебу брат», сказка «Сто колобков», «Какой хлеб лучше», «Сказка о пшеничном зернышке»;</a:t>
            </a:r>
          </a:p>
          <a:p>
            <a:r>
              <a:rPr lang="ru-RU" dirty="0" smtClean="0"/>
              <a:t>• Д. Хармс «Очень-очень вкусный пирог»;</a:t>
            </a:r>
          </a:p>
          <a:p>
            <a:r>
              <a:rPr lang="ru-RU" dirty="0" smtClean="0"/>
              <a:t>• И. </a:t>
            </a:r>
            <a:r>
              <a:rPr lang="ru-RU" dirty="0" err="1" smtClean="0"/>
              <a:t>Токмакова</a:t>
            </a:r>
            <a:r>
              <a:rPr lang="ru-RU" dirty="0" smtClean="0"/>
              <a:t> «Что такое хлеб»;</a:t>
            </a:r>
          </a:p>
          <a:p>
            <a:r>
              <a:rPr lang="ru-RU" dirty="0" smtClean="0"/>
              <a:t>• С. </a:t>
            </a:r>
            <a:r>
              <a:rPr lang="ru-RU" dirty="0" err="1" smtClean="0"/>
              <a:t>Погореловский</a:t>
            </a:r>
            <a:r>
              <a:rPr lang="ru-RU" dirty="0" smtClean="0"/>
              <a:t> «Вот он хлебушек душистый»</a:t>
            </a:r>
          </a:p>
          <a:p>
            <a:r>
              <a:rPr lang="ru-RU" dirty="0" smtClean="0"/>
              <a:t>• С. Михалков «Булка»</a:t>
            </a:r>
          </a:p>
          <a:p>
            <a:r>
              <a:rPr lang="ru-RU" dirty="0" smtClean="0"/>
              <a:t>• Загадки, скороговорки, пословицы, поговорки, стихи, приметы о хлебе.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Проект «Хлеб – всему голова» с детьми логопедической группы 5-7 лет</a:t>
            </a:r>
            <a:endParaRPr lang="ru-RU" dirty="0" smtClean="0"/>
          </a:p>
          <a:p>
            <a:r>
              <a:rPr lang="ru-RU" b="1" dirty="0" smtClean="0"/>
              <a:t>Вид проекта:</a:t>
            </a:r>
            <a:r>
              <a:rPr lang="ru-RU" dirty="0" smtClean="0"/>
              <a:t> экологический, познавательно-исследовательский, речевой</a:t>
            </a:r>
          </a:p>
          <a:p>
            <a:r>
              <a:rPr lang="ru-RU" b="1" dirty="0" smtClean="0"/>
              <a:t>Продолжительность проекта: </a:t>
            </a:r>
            <a:r>
              <a:rPr lang="ru-RU" dirty="0" smtClean="0"/>
              <a:t>краткосрочный 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 дети логопедической  группы, воспитатели, родители, учитель-логопед</a:t>
            </a:r>
          </a:p>
          <a:p>
            <a:r>
              <a:rPr lang="ru-RU" b="1" dirty="0" smtClean="0"/>
              <a:t>Сроки реализации проекта:</a:t>
            </a:r>
            <a:r>
              <a:rPr lang="ru-RU" dirty="0" smtClean="0"/>
              <a:t> 01.04.10.25г. -  25.04.25г.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иколай\Downloads\20250402_091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2052228" cy="2736304"/>
          </a:xfrm>
          <a:prstGeom prst="rect">
            <a:avLst/>
          </a:prstGeom>
          <a:noFill/>
        </p:spPr>
      </p:pic>
      <p:pic>
        <p:nvPicPr>
          <p:cNvPr id="5" name="Picture 2" descr="C:\Users\Николай\Downloads\20250402_10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1998222" cy="2664296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20250402_09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16" y="3717031"/>
            <a:ext cx="1998223" cy="2664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46449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Художественно-эстетическое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Николай\Downloads\20250402_1017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0"/>
            <a:ext cx="2026320" cy="2701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309320"/>
            <a:ext cx="34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Лепка из солёного теста «Кулич»</a:t>
            </a:r>
            <a:endParaRPr lang="ru-RU" dirty="0"/>
          </a:p>
        </p:txBody>
      </p:sp>
      <p:pic>
        <p:nvPicPr>
          <p:cNvPr id="1026" name="Picture 2" descr="C:\Users\Николай\Downloads\20250410_1113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836712"/>
            <a:ext cx="2747797" cy="2060848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50410_111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348880"/>
            <a:ext cx="2699792" cy="2024844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50410_1113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22108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олай\Downloads\20250411_16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2121700" cy="2828933"/>
          </a:xfrm>
          <a:prstGeom prst="rect">
            <a:avLst/>
          </a:prstGeom>
          <a:noFill/>
        </p:spPr>
      </p:pic>
      <p:pic>
        <p:nvPicPr>
          <p:cNvPr id="4100" name="Picture 4" descr="C:\Users\Николай\Downloads\IMG-20250408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2070685" cy="3685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Ручной труд</a:t>
            </a:r>
            <a:endParaRPr lang="ru-RU" dirty="0"/>
          </a:p>
        </p:txBody>
      </p:sp>
      <p:pic>
        <p:nvPicPr>
          <p:cNvPr id="4098" name="Picture 2" descr="C:\Users\Николай\Downloads\IMG-20250408-WA00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3068960"/>
            <a:ext cx="1985503" cy="3533710"/>
          </a:xfrm>
          <a:prstGeom prst="rect">
            <a:avLst/>
          </a:prstGeom>
          <a:noFill/>
        </p:spPr>
      </p:pic>
      <p:pic>
        <p:nvPicPr>
          <p:cNvPr id="4102" name="Picture 6" descr="C:\Users\Николай\Downloads\IMG-20250408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068960"/>
            <a:ext cx="1949308" cy="3469289"/>
          </a:xfrm>
          <a:prstGeom prst="rect">
            <a:avLst/>
          </a:prstGeom>
          <a:noFill/>
        </p:spPr>
      </p:pic>
      <p:pic>
        <p:nvPicPr>
          <p:cNvPr id="4103" name="Picture 7" descr="C:\Users\Николай\Downloads\IMG-20250408-WA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022974" cy="3600400"/>
          </a:xfrm>
          <a:prstGeom prst="rect">
            <a:avLst/>
          </a:prstGeom>
          <a:noFill/>
        </p:spPr>
      </p:pic>
      <p:pic>
        <p:nvPicPr>
          <p:cNvPr id="4099" name="Picture 3" descr="C:\Users\Николай\Downloads\IMG-20250408-WA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068960"/>
            <a:ext cx="1967129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3074" name="Picture 2" descr="C:\Users\Николай\Downloads\20250411_13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787774" cy="3717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517232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Разучивание стихотворения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Заключительный этап: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Николай\Downloads\IMG-20250409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345186" cy="2510459"/>
          </a:xfrm>
          <a:prstGeom prst="rect">
            <a:avLst/>
          </a:prstGeom>
          <a:noFill/>
        </p:spPr>
      </p:pic>
      <p:pic>
        <p:nvPicPr>
          <p:cNvPr id="5123" name="Picture 3" descr="C:\Users\Николай\Downloads\IMG-20250409-WA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210168" cy="2409131"/>
          </a:xfrm>
          <a:prstGeom prst="rect">
            <a:avLst/>
          </a:prstGeom>
          <a:noFill/>
        </p:spPr>
      </p:pic>
      <p:pic>
        <p:nvPicPr>
          <p:cNvPr id="5124" name="Picture 4" descr="C:\Users\Николай\Downloads\IMG-20250409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3168352" cy="2377750"/>
          </a:xfrm>
          <a:prstGeom prst="rect">
            <a:avLst/>
          </a:prstGeom>
          <a:noFill/>
        </p:spPr>
      </p:pic>
      <p:pic>
        <p:nvPicPr>
          <p:cNvPr id="5125" name="Picture 5" descr="C:\Users\Николай\Downloads\IMG-20250409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764" y="1484784"/>
            <a:ext cx="3129881" cy="23488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4293096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«Испекли мы </a:t>
            </a:r>
          </a:p>
          <a:p>
            <a:pPr algn="ctr"/>
            <a:r>
              <a:rPr lang="ru-RU" dirty="0" smtClean="0"/>
              <a:t>каравай»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Актуальность: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У современных детей нет понимания ценностного отношения к труду человека, работающего на сельскохозяйственном поле. Хлеб для них является обыденным продуктом, который можно купить в любом магазине или супермаркете. Дети перестали ценить хлеб, как главный продукт питания для русского человека. И чтобы его вырастить необходимо, приложить много сил и труда. Поэтому мы решили уделить этому вопросу особое внимание в нашей работе с детьми. Самое главное в предстоящей работе способствовать формированию у детей четкого понимания роли человеческого труда в современном обществе и воспитывать уважительное, бережное отношение к результату его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• сформировать у детей представления о ценности хлеба;</a:t>
            </a:r>
          </a:p>
          <a:p>
            <a:pPr>
              <a:buNone/>
            </a:pPr>
            <a:r>
              <a:rPr lang="ru-RU" dirty="0" smtClean="0"/>
              <a:t>• получить знания о том, как выращивали хлеб в старину, и как это происходит сейчас, донести до сознания детей, что хлеб – это итог большой работы многих людей;</a:t>
            </a:r>
          </a:p>
          <a:p>
            <a:pPr>
              <a:buNone/>
            </a:pPr>
            <a:r>
              <a:rPr lang="ru-RU" dirty="0" smtClean="0"/>
              <a:t>• воспитывать интерес к профессиям пекаря, комбайнера и к труду людей, участвующих в производстве хлеба;</a:t>
            </a:r>
          </a:p>
          <a:p>
            <a:pPr>
              <a:buNone/>
            </a:pPr>
            <a:r>
              <a:rPr lang="ru-RU" dirty="0" smtClean="0"/>
              <a:t>• воспитывать бережное отношения к хлебу.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u="sng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целостного представления о процессе выращивания хлеба у детей старшего дошкольного возраста, воспитание бережного отношения к хлебу, к труду людей, которые его выращивают.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Образовательные: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изучить историю возникновения хлеба;</a:t>
            </a:r>
          </a:p>
          <a:p>
            <a:pPr>
              <a:buNone/>
            </a:pPr>
            <a:r>
              <a:rPr lang="ru-RU" dirty="0" smtClean="0"/>
              <a:t>• познакомить детей со старинными русскими обычаями, связанными с хлебом;</a:t>
            </a:r>
          </a:p>
          <a:p>
            <a:pPr>
              <a:buNone/>
            </a:pPr>
            <a:r>
              <a:rPr lang="ru-RU" dirty="0" smtClean="0"/>
              <a:t>• расширить знания у детей о значении хлеба в жизни человека, и его</a:t>
            </a:r>
          </a:p>
          <a:p>
            <a:pPr>
              <a:buNone/>
            </a:pPr>
            <a:r>
              <a:rPr lang="ru-RU" dirty="0" smtClean="0"/>
              <a:t>изготовлении.</a:t>
            </a:r>
          </a:p>
          <a:p>
            <a:pPr>
              <a:buNone/>
            </a:pPr>
            <a:r>
              <a:rPr lang="ru-RU" b="1" dirty="0" smtClean="0"/>
              <a:t>Развивающие: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развивать познавательно – исследовательскую деятельность;</a:t>
            </a:r>
          </a:p>
          <a:p>
            <a:pPr>
              <a:buNone/>
            </a:pPr>
            <a:r>
              <a:rPr lang="ru-RU" dirty="0" smtClean="0"/>
              <a:t>• развивать умение логически мыслить, рассуждать, делать выводы и</a:t>
            </a:r>
          </a:p>
          <a:p>
            <a:pPr>
              <a:buNone/>
            </a:pPr>
            <a:r>
              <a:rPr lang="ru-RU" dirty="0" smtClean="0"/>
              <a:t>умозаключения.</a:t>
            </a:r>
          </a:p>
          <a:p>
            <a:pPr>
              <a:buNone/>
            </a:pPr>
            <a:r>
              <a:rPr lang="ru-RU" b="1" dirty="0" smtClean="0"/>
              <a:t>Воспитательные: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воспитывать бережное отношение к хлебу, чувство благодарности и уважения к людям сельскохозяйственного труда; </a:t>
            </a:r>
          </a:p>
          <a:p>
            <a:pPr>
              <a:buNone/>
            </a:pPr>
            <a:r>
              <a:rPr lang="ru-RU" dirty="0" smtClean="0"/>
              <a:t>• воспитывать желание делиться полученными знаниями.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Этапы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Подготовительный этап: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определение объектов изучения;</a:t>
            </a:r>
          </a:p>
          <a:p>
            <a:pPr>
              <a:buNone/>
            </a:pPr>
            <a:r>
              <a:rPr lang="ru-RU" dirty="0" smtClean="0"/>
              <a:t>- подбор семян злаков, предметов ухода, формочек для теста, электрической мельницы;</a:t>
            </a:r>
          </a:p>
          <a:p>
            <a:pPr>
              <a:buNone/>
            </a:pPr>
            <a:r>
              <a:rPr lang="ru-RU" dirty="0" smtClean="0"/>
              <a:t>- подбор пословиц и поговорок, загадок о хлебе;</a:t>
            </a:r>
          </a:p>
          <a:p>
            <a:pPr>
              <a:buNone/>
            </a:pPr>
            <a:r>
              <a:rPr lang="ru-RU" dirty="0" smtClean="0"/>
              <a:t>- определение уровня знаний детей о хлебе;</a:t>
            </a:r>
          </a:p>
          <a:p>
            <a:pPr>
              <a:buNone/>
            </a:pPr>
            <a:r>
              <a:rPr lang="ru-RU" dirty="0" smtClean="0"/>
              <a:t>- постановка целей и задач проекта.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Комплексно-тематическое планирование по теме проекта.                                                             Непосредственное внедрение в совместную деятельность воспитателя и ребёнка всех образовательных областей для реализации поставленных целей и задач по теме проекта.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Беседы:</a:t>
            </a:r>
            <a:endParaRPr lang="ru-RU" dirty="0" smtClean="0"/>
          </a:p>
          <a:p>
            <a:r>
              <a:rPr lang="ru-RU" dirty="0" smtClean="0">
                <a:hlinkClick r:id="rId2" action="ppaction://hlinkfile"/>
              </a:rPr>
              <a:t>«Как на наш стол хлеб пришел»;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>
                <a:hlinkClick r:id="rId3" action="ppaction://hlinkfile"/>
              </a:rPr>
              <a:t>Кто такой хлебороб? Труд хлеборобов в старину и в современном мире»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«Хлеб всему голова! Традиции русского народа, связанные с хлебом»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«Что такое злаки и из чего пекут хлеб?»</a:t>
            </a:r>
            <a:r>
              <a:rPr lang="ru-RU" dirty="0" smtClean="0"/>
              <a:t>«Какой бывает хлеб»;</a:t>
            </a:r>
          </a:p>
          <a:p>
            <a:r>
              <a:rPr lang="ru-RU" dirty="0" smtClean="0"/>
              <a:t>НОД.  Ознакомление с окружающим «Хлеб – всему голова»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816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«ХЛЕБ – ВСЕМУ ГОЛОВА» для детей логопедической группы  5 – 7 лет </vt:lpstr>
      <vt:lpstr>Паспорт проекта</vt:lpstr>
      <vt:lpstr>Актуальность: </vt:lpstr>
      <vt:lpstr> Ожидаемые результаты: </vt:lpstr>
      <vt:lpstr>Цель: </vt:lpstr>
      <vt:lpstr> Задачи: </vt:lpstr>
      <vt:lpstr> Этапы проекта. </vt:lpstr>
      <vt:lpstr>Основной этап.</vt:lpstr>
      <vt:lpstr> Познавательное развитие: </vt:lpstr>
      <vt:lpstr> Познавательное развитие: </vt:lpstr>
      <vt:lpstr> Познавательное развитие: </vt:lpstr>
      <vt:lpstr>Замешивание теста</vt:lpstr>
      <vt:lpstr> Опытно – экспериментальная деятельность: </vt:lpstr>
      <vt:lpstr>Экскурсия в кафе-пекарню «Коржик»</vt:lpstr>
      <vt:lpstr> Речевое развитие. </vt:lpstr>
      <vt:lpstr>На логопедическом занятии</vt:lpstr>
      <vt:lpstr>На логопедическом занятии</vt:lpstr>
      <vt:lpstr>На логопедическом занятии</vt:lpstr>
      <vt:lpstr> Чтение художественной литературы о хлебе: </vt:lpstr>
      <vt:lpstr> Художественно-эстетическое развитие: </vt:lpstr>
      <vt:lpstr>Ручной труд</vt:lpstr>
      <vt:lpstr>Работа с родителями</vt:lpstr>
      <vt:lpstr> Заключительный этап: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78</cp:revision>
  <dcterms:created xsi:type="dcterms:W3CDTF">2025-04-06T08:19:09Z</dcterms:created>
  <dcterms:modified xsi:type="dcterms:W3CDTF">2025-04-12T08:53:27Z</dcterms:modified>
</cp:coreProperties>
</file>