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65" r:id="rId12"/>
    <p:sldId id="272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6" r:id="rId21"/>
    <p:sldId id="277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580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ToAa_Jolwl8h-cK_bo-0sgDKkOD0XeYwH7A9XaRsMwI/edit?usp=sharing" TargetMode="External"/><Relationship Id="rId2" Type="http://schemas.openxmlformats.org/officeDocument/2006/relationships/hyperlink" Target="https://docs.google.com/presentation/d/1ll5hhPjIc-SwFRy6JrLfJOfuLNHccTNVkz0RRJE6ayg/edit?usp=shari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7k7ZDSR6CDbPpUqsIn54WH7k0D9FePnFwZ8fgdt9zaQ/edit?usp=sharin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a7pU-3zQL4MJGgvw36-bW8JA9LZ4r_Xufa31VZcpels/edit?usp=sharin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document/d/1gS5u4SI-pDNAIUrVZHYvvYjt-1ijUXSvztTztFMlwJ0/edit?usp=shar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MpSPP7QGMgTyPQWilMyQVIeXNZ_HBulaXkvPZD-X9w/edit?usp=sharin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260648"/>
            <a:ext cx="5544616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Презентация проекта «Птицы – наши друзья»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013176"/>
            <a:ext cx="6640150" cy="1752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Авторы проекта:</a:t>
            </a:r>
          </a:p>
          <a:p>
            <a:pPr algn="l"/>
            <a:r>
              <a:rPr lang="ru-RU" dirty="0" smtClean="0">
                <a:solidFill>
                  <a:srgbClr val="FF0000"/>
                </a:solidFill>
              </a:rPr>
              <a:t>Власенко Н.В., воспитатель,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ru-RU" dirty="0" smtClean="0">
                <a:solidFill>
                  <a:srgbClr val="FF0000"/>
                </a:solidFill>
              </a:rPr>
              <a:t> КК,</a:t>
            </a:r>
          </a:p>
          <a:p>
            <a:pPr algn="l"/>
            <a:r>
              <a:rPr lang="ru-RU" dirty="0" err="1" smtClean="0">
                <a:solidFill>
                  <a:srgbClr val="FF0000"/>
                </a:solidFill>
              </a:rPr>
              <a:t>Мингалева</a:t>
            </a:r>
            <a:r>
              <a:rPr lang="ru-RU" dirty="0" smtClean="0">
                <a:solidFill>
                  <a:srgbClr val="FF0000"/>
                </a:solidFill>
              </a:rPr>
              <a:t> И.А., воспитатель,</a:t>
            </a:r>
            <a:r>
              <a:rPr lang="en-US" dirty="0">
                <a:solidFill>
                  <a:srgbClr val="FF0000"/>
                </a:solidFill>
              </a:rPr>
              <a:t> I</a:t>
            </a:r>
            <a:r>
              <a:rPr lang="ru-RU" dirty="0">
                <a:solidFill>
                  <a:srgbClr val="FF0000"/>
                </a:solidFill>
              </a:rPr>
              <a:t> КК,</a:t>
            </a:r>
          </a:p>
          <a:p>
            <a:pPr algn="l"/>
            <a:r>
              <a:rPr lang="ru-RU" dirty="0" smtClean="0">
                <a:solidFill>
                  <a:srgbClr val="FF0000"/>
                </a:solidFill>
              </a:rPr>
              <a:t>Емельянова Ю.Н., учитель-логопед, высшая КК </a:t>
            </a:r>
            <a:endParaRPr lang="ru-RU" dirty="0">
              <a:solidFill>
                <a:srgbClr val="FF0000"/>
              </a:solidFill>
            </a:endParaRPr>
          </a:p>
          <a:p>
            <a:pPr algn="l"/>
            <a:r>
              <a:rPr lang="ru-RU" dirty="0" smtClean="0">
                <a:solidFill>
                  <a:srgbClr val="FF0000"/>
                </a:solidFill>
              </a:rPr>
              <a:t>МАДОУ «Детский сад комбинированного вида № 4 «Солнышко»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Арамильский</a:t>
            </a:r>
            <a:r>
              <a:rPr lang="ru-RU" dirty="0" smtClean="0">
                <a:solidFill>
                  <a:srgbClr val="FF0000"/>
                </a:solidFill>
              </a:rPr>
              <a:t> ГО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260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0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Коммуникативная деятельность: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  <a:effectLst>
            <a:softEdge rad="317500"/>
          </a:effectLst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Отгадывание </a:t>
            </a:r>
            <a:r>
              <a:rPr lang="ru-RU" dirty="0"/>
              <a:t>загадок по теме.</a:t>
            </a:r>
          </a:p>
          <a:p>
            <a:pPr lvl="0"/>
            <a:r>
              <a:rPr lang="ru-RU" dirty="0"/>
              <a:t>Разговор с детьми об осенних явлениях, как птицы готовятся к зиме,  какие птицы улетают в тёплые края, а какие остаются зимовать.</a:t>
            </a:r>
          </a:p>
          <a:p>
            <a:pPr lvl="0"/>
            <a:r>
              <a:rPr lang="ru-RU" dirty="0"/>
              <a:t>Рассказывание на тему </a:t>
            </a:r>
            <a:r>
              <a:rPr lang="ru-RU" dirty="0" smtClean="0"/>
              <a:t>«Кого я встретил у кормушки».</a:t>
            </a:r>
            <a:endParaRPr lang="ru-RU" dirty="0"/>
          </a:p>
          <a:p>
            <a:pPr lvl="0"/>
            <a:r>
              <a:rPr lang="ru-RU" dirty="0" smtClean="0"/>
              <a:t>Заучивание </a:t>
            </a:r>
            <a:r>
              <a:rPr lang="ru-RU" dirty="0"/>
              <a:t>стихотворений о птицах. </a:t>
            </a:r>
          </a:p>
          <a:p>
            <a:pPr lvl="0"/>
            <a:r>
              <a:rPr lang="ru-RU" dirty="0"/>
              <a:t>Наблюдения за птицами на прогулках, экскурсиях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9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Познавательная деятельность: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  <a:effectLst>
            <a:softEdge rad="317500"/>
          </a:effectLst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Беседы</a:t>
            </a:r>
            <a:r>
              <a:rPr lang="ru-RU" dirty="0"/>
              <a:t>: «Для чего нужно делать кормушки?», «Почему птица не мёрзнет?» «Что мы знаем о птицах». </a:t>
            </a:r>
          </a:p>
          <a:p>
            <a:pPr lvl="0"/>
            <a:r>
              <a:rPr lang="ru-RU" dirty="0"/>
              <a:t>Просмотр презентации </a:t>
            </a:r>
            <a:r>
              <a:rPr lang="ru-RU" dirty="0">
                <a:hlinkClick r:id="rId2"/>
              </a:rPr>
              <a:t>«Птицы нашего леса</a:t>
            </a:r>
            <a:r>
              <a:rPr lang="ru-RU" dirty="0" smtClean="0">
                <a:hlinkClick r:id="rId2"/>
              </a:rPr>
              <a:t>»,</a:t>
            </a:r>
            <a:endParaRPr lang="ru-RU" dirty="0" smtClean="0"/>
          </a:p>
          <a:p>
            <a:pPr marL="0" lvl="0" indent="0">
              <a:buNone/>
            </a:pPr>
            <a:r>
              <a:rPr lang="ru-RU" dirty="0" smtClean="0">
                <a:hlinkClick r:id="rId3"/>
              </a:rPr>
              <a:t>«Птицы </a:t>
            </a:r>
            <a:r>
              <a:rPr lang="ru-RU" dirty="0">
                <a:hlinkClick r:id="rId3"/>
              </a:rPr>
              <a:t>в </a:t>
            </a:r>
            <a:r>
              <a:rPr lang="ru-RU" dirty="0" smtClean="0">
                <a:hlinkClick r:id="rId3"/>
              </a:rPr>
              <a:t>картинах художников</a:t>
            </a:r>
            <a:r>
              <a:rPr lang="ru-RU" dirty="0" smtClean="0">
                <a:hlinkClick r:id="rId3"/>
              </a:rPr>
              <a:t>»</a:t>
            </a:r>
            <a:r>
              <a:rPr lang="en-US" dirty="0" smtClean="0">
                <a:hlinkClick r:id="rId3"/>
              </a:rPr>
              <a:t> </a:t>
            </a:r>
            <a:endParaRPr lang="ru-RU" dirty="0" smtClean="0"/>
          </a:p>
          <a:p>
            <a:r>
              <a:rPr lang="ru-RU" dirty="0" smtClean="0"/>
              <a:t>Рассказывание </a:t>
            </a:r>
            <a:r>
              <a:rPr lang="ru-RU" dirty="0"/>
              <a:t>о Красной книге Свердловской области.</a:t>
            </a:r>
          </a:p>
          <a:p>
            <a:pPr lvl="0"/>
            <a:r>
              <a:rPr lang="ru-RU" dirty="0"/>
              <a:t>Выставка книг о птицах « Птицы на книжных страницах». </a:t>
            </a:r>
          </a:p>
          <a:p>
            <a:pPr lvl="0"/>
            <a:r>
              <a:rPr lang="ru-RU" dirty="0"/>
              <a:t>На занятиях по ФЭМП использовали раздаточный материал по теме «Птицы».</a:t>
            </a:r>
          </a:p>
          <a:p>
            <a:pPr lvl="0"/>
            <a:r>
              <a:rPr lang="ru-RU" dirty="0"/>
              <a:t>Логопедическое  занятие по лексической теме «Птицы»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3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логопедическом занятии</a:t>
            </a:r>
            <a:endParaRPr lang="ru-RU" dirty="0"/>
          </a:p>
        </p:txBody>
      </p:sp>
      <p:pic>
        <p:nvPicPr>
          <p:cNvPr id="4" name="Объект 3" descr="C:\Documents and Settings\Администратор\Мои документы\IMG-20171109-WA00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3" y="1700808"/>
            <a:ext cx="3949371" cy="21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65104"/>
            <a:ext cx="391318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59" y="1700808"/>
            <a:ext cx="39084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45099"/>
            <a:ext cx="38227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3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Продуктивная деятельность: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Рисование </a:t>
            </a:r>
            <a:r>
              <a:rPr lang="ru-RU" dirty="0"/>
              <a:t>«Птички»(01.11.17</a:t>
            </a:r>
            <a:r>
              <a:rPr lang="ru-RU" dirty="0" smtClean="0"/>
              <a:t>),</a:t>
            </a:r>
          </a:p>
          <a:p>
            <a:pPr lvl="0"/>
            <a:r>
              <a:rPr lang="ru-RU" dirty="0" smtClean="0">
                <a:hlinkClick r:id="rId3"/>
              </a:rPr>
              <a:t>Раскрашивание</a:t>
            </a:r>
            <a:r>
              <a:rPr lang="ru-RU" dirty="0" smtClean="0"/>
              <a:t> </a:t>
            </a:r>
            <a:r>
              <a:rPr lang="ru-RU" dirty="0"/>
              <a:t>«Такие разные птицы» (в свободной деятельности</a:t>
            </a:r>
            <a:r>
              <a:rPr lang="ru-RU" dirty="0" smtClean="0"/>
              <a:t>).</a:t>
            </a:r>
            <a:endParaRPr lang="ru-RU" dirty="0"/>
          </a:p>
          <a:p>
            <a:pPr lvl="0"/>
            <a:r>
              <a:rPr lang="ru-RU" dirty="0"/>
              <a:t>Лепка из солёного теста «Совушка» (03.11.17)</a:t>
            </a:r>
          </a:p>
          <a:p>
            <a:pPr lvl="0"/>
            <a:r>
              <a:rPr lang="ru-RU" dirty="0"/>
              <a:t>Конструирование из бросового материала «Эко кормушка» (30.10.17),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20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Изготовление эко кормушки</a:t>
            </a:r>
            <a:endParaRPr lang="ru-RU" dirty="0"/>
          </a:p>
        </p:txBody>
      </p:sp>
      <p:pic>
        <p:nvPicPr>
          <p:cNvPr id="4" name="Объект 3" descr="C:\Documents and Settings\Администратор\Мои документы\CAM031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811385" cy="2859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6766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52863"/>
            <a:ext cx="4011613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7337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Documents and Settings\Администратор\Мои документы\CAM03127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1735138"/>
            <a:ext cx="4659312" cy="350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0782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5" y="3573016"/>
            <a:ext cx="4316413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5966871"/>
            <a:ext cx="2915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Штрихование «Утка»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23663" y="5121531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Рисование «Птицы»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238105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286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Раскрашивание «Такие разные птицы»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072650" cy="231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45310"/>
            <a:ext cx="30607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75" y="1830166"/>
            <a:ext cx="242093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2432050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406205"/>
            <a:ext cx="240188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302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Чтение </a:t>
            </a:r>
            <a:r>
              <a:rPr lang="ru-RU" b="1" dirty="0"/>
              <a:t>художественной литературы: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Чтение </a:t>
            </a:r>
            <a:r>
              <a:rPr lang="ru-RU" dirty="0"/>
              <a:t>художественной </a:t>
            </a:r>
            <a:r>
              <a:rPr lang="ru-RU" dirty="0" smtClean="0"/>
              <a:t>литературы </a:t>
            </a:r>
            <a:r>
              <a:rPr lang="ru-RU" dirty="0" smtClean="0"/>
              <a:t>из </a:t>
            </a:r>
            <a:r>
              <a:rPr lang="ru-RU" dirty="0"/>
              <a:t>цикла </a:t>
            </a:r>
            <a:r>
              <a:rPr lang="ru-RU" dirty="0">
                <a:hlinkClick r:id="rId3"/>
              </a:rPr>
              <a:t>«Новые развивающие сказки» </a:t>
            </a:r>
            <a:r>
              <a:rPr lang="ru-RU" dirty="0"/>
              <a:t>(01.11.2017),</a:t>
            </a:r>
          </a:p>
          <a:p>
            <a:pPr lvl="0"/>
            <a:r>
              <a:rPr lang="ru-RU" dirty="0"/>
              <a:t> «Синичкин календарь» В. Бианки (в свободной деятельности), </a:t>
            </a:r>
            <a:endParaRPr lang="ru-RU" dirty="0" smtClean="0"/>
          </a:p>
          <a:p>
            <a:pPr lvl="0"/>
            <a:r>
              <a:rPr lang="ru-RU" dirty="0" smtClean="0">
                <a:hlinkClick r:id="rId4"/>
              </a:rPr>
              <a:t>Произведения для чтения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2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Взаимодействие </a:t>
            </a:r>
            <a:r>
              <a:rPr lang="ru-RU" b="1" dirty="0"/>
              <a:t>с семьёй: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lvl="0"/>
            <a:r>
              <a:rPr lang="ru-RU" dirty="0" smtClean="0"/>
              <a:t>Совместное </a:t>
            </a:r>
            <a:r>
              <a:rPr lang="ru-RU" dirty="0"/>
              <a:t>изготовление кормушек для птиц.</a:t>
            </a:r>
          </a:p>
          <a:p>
            <a:pPr lvl="0"/>
            <a:r>
              <a:rPr lang="ru-RU" dirty="0"/>
              <a:t>Участие в подборке книг о птицах «Птицы на книжных страницах</a:t>
            </a:r>
            <a:r>
              <a:rPr lang="ru-RU" dirty="0" smtClean="0"/>
              <a:t>»</a:t>
            </a:r>
          </a:p>
          <a:p>
            <a:r>
              <a:rPr lang="ru-RU" dirty="0">
                <a:hlinkClick r:id="rId3"/>
              </a:rPr>
              <a:t>Консультация для родителей</a:t>
            </a:r>
            <a:r>
              <a:rPr lang="ru-RU" dirty="0"/>
              <a:t>  «12 ноября – Синичкин день</a:t>
            </a:r>
            <a:r>
              <a:rPr lang="ru-RU" dirty="0" smtClean="0"/>
              <a:t>». 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C:\Documents and Settings\Администратор\Мои документы\CAM03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710947" cy="203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38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Итог: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268760"/>
            <a:ext cx="8229600" cy="5030019"/>
          </a:xfrm>
        </p:spPr>
        <p:txBody>
          <a:bodyPr/>
          <a:lstStyle/>
          <a:p>
            <a:pPr lvl="0" algn="ctr"/>
            <a:r>
              <a:rPr lang="ru-RU" dirty="0"/>
              <a:t>Проведение тематического дня</a:t>
            </a:r>
          </a:p>
          <a:p>
            <a:pPr lvl="0" algn="ctr"/>
            <a:r>
              <a:rPr lang="ru-RU" dirty="0"/>
              <a:t>Выставка кормушек, сделанных родителями и самими детьми. </a:t>
            </a: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8" y="3098228"/>
            <a:ext cx="2822575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7" y="3152202"/>
            <a:ext cx="2779713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2" y="3717032"/>
            <a:ext cx="4346575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Паспорт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Сроки проведения</a:t>
            </a:r>
            <a:r>
              <a:rPr lang="ru-RU" dirty="0"/>
              <a:t>: </a:t>
            </a:r>
            <a:r>
              <a:rPr lang="ru-RU" dirty="0" smtClean="0"/>
              <a:t>20.10.2017г</a:t>
            </a:r>
            <a:r>
              <a:rPr lang="ru-RU" dirty="0"/>
              <a:t>. – </a:t>
            </a:r>
            <a:r>
              <a:rPr lang="ru-RU" dirty="0" smtClean="0"/>
              <a:t>17.11.2017 </a:t>
            </a:r>
            <a:r>
              <a:rPr lang="ru-RU" dirty="0"/>
              <a:t>год.</a:t>
            </a:r>
          </a:p>
          <a:p>
            <a:r>
              <a:rPr lang="ru-RU" b="1" dirty="0"/>
              <a:t>Тип проекта</a:t>
            </a:r>
            <a:r>
              <a:rPr lang="ru-RU" dirty="0"/>
              <a:t>: </a:t>
            </a:r>
            <a:r>
              <a:rPr lang="ru-RU" dirty="0" smtClean="0"/>
              <a:t>среднесрочный</a:t>
            </a:r>
            <a:r>
              <a:rPr lang="ru-RU" dirty="0"/>
              <a:t>, </a:t>
            </a:r>
            <a:r>
              <a:rPr lang="ru-RU" dirty="0" smtClean="0"/>
              <a:t>творческо-познавательный, речевой.</a:t>
            </a:r>
            <a:endParaRPr lang="ru-RU" dirty="0"/>
          </a:p>
          <a:p>
            <a:r>
              <a:rPr lang="ru-RU" b="1" dirty="0"/>
              <a:t>Участники проекта</a:t>
            </a:r>
            <a:r>
              <a:rPr lang="ru-RU" dirty="0"/>
              <a:t>: воспитатели, учитель-логопед,  дети логопедической группы  и их родители.</a:t>
            </a:r>
          </a:p>
          <a:p>
            <a:r>
              <a:rPr lang="ru-RU" b="1" dirty="0"/>
              <a:t>Возраст детей</a:t>
            </a:r>
            <a:r>
              <a:rPr lang="ru-RU" dirty="0"/>
              <a:t>:  5-7 лет.</a:t>
            </a:r>
          </a:p>
          <a:p>
            <a:endParaRPr lang="ru-RU" dirty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Птичья столовая ждёт гостей</a:t>
            </a:r>
            <a:endParaRPr lang="ru-RU" dirty="0"/>
          </a:p>
        </p:txBody>
      </p:sp>
      <p:pic>
        <p:nvPicPr>
          <p:cNvPr id="1026" name="Picture 2" descr="C:\Documents and Settings\Администратор\Мои документы\CAM031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40629"/>
            <a:ext cx="4001492" cy="5335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Администратор\Мои документы\CAM03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6" y="2889072"/>
            <a:ext cx="2771292" cy="3695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Мои документы\CAM03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8920"/>
            <a:ext cx="2879304" cy="3839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Птичья столовая ждёт гостей</a:t>
            </a:r>
          </a:p>
        </p:txBody>
      </p:sp>
      <p:pic>
        <p:nvPicPr>
          <p:cNvPr id="1026" name="Picture 2" descr="C:\Documents and Settings\Администратор\Мои документы\CAM03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0356"/>
            <a:ext cx="243027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Администратор\Мои документы\CAM03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02" y="2132856"/>
            <a:ext cx="3599723" cy="2699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Мои документы\CAM031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342793" cy="3123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3960440"/>
          </a:xfrm>
        </p:spPr>
        <p:txBody>
          <a:bodyPr>
            <a:normAutofit/>
          </a:bodyPr>
          <a:lstStyle/>
          <a:p>
            <a:r>
              <a:rPr lang="ru-RU" sz="9800" dirty="0" smtClean="0">
                <a:solidFill>
                  <a:srgbClr val="B85808"/>
                </a:solidFill>
                <a:latin typeface="Monotype Corsiva" panose="03010101010201010101" pitchFamily="66" charset="0"/>
              </a:rPr>
              <a:t>Берегите птиц!</a:t>
            </a:r>
            <a:br>
              <a:rPr lang="ru-RU" sz="9800" dirty="0" smtClean="0">
                <a:solidFill>
                  <a:srgbClr val="B85808"/>
                </a:solidFill>
                <a:latin typeface="Monotype Corsiva" panose="03010101010201010101" pitchFamily="66" charset="0"/>
              </a:rPr>
            </a:br>
            <a:r>
              <a:rPr lang="ru-RU" sz="8000" dirty="0" smtClean="0">
                <a:solidFill>
                  <a:srgbClr val="B85808"/>
                </a:solidFill>
                <a:latin typeface="Monotype Corsiva" panose="03010101010201010101" pitchFamily="66" charset="0"/>
              </a:rPr>
              <a:t>Спасибо за внимание</a:t>
            </a:r>
            <a:endParaRPr lang="ru-RU" sz="8000" dirty="0">
              <a:solidFill>
                <a:srgbClr val="B85808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4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  <a:ln>
            <a:solidFill>
              <a:srgbClr val="CCECFF">
                <a:alpha val="49020"/>
              </a:srgbClr>
            </a:solidFill>
          </a:ln>
          <a:effectLst>
            <a:softEdge rad="317500"/>
          </a:effectLst>
        </p:spPr>
        <p:txBody>
          <a:bodyPr>
            <a:normAutofit fontScale="70000" lnSpcReduction="20000"/>
          </a:bodyPr>
          <a:lstStyle/>
          <a:p>
            <a:r>
              <a:rPr lang="ru-RU" sz="3400" dirty="0"/>
              <a:t>Развитие ребенка зависит от того, где и в каком окружении он растет, кто его воспитывает и как организовано воспитание. Окружающая среда, в которой живет ребенок, может быть монотонной, однообразной, бедной, стандартной, но может быть и другой – насыщенной, неординарной, меняющейся. Вокруг можно найти интересные природные объекты для наблюдения – деревья, травы, птицы, насекомые, цветы. Мы выбрали птиц, и наш выбор не случаен. Ведь птицы – наши друзья. Птицы – вестники радости. Каждый год они приносят на крыльях весну. Птицы – верные наши помощники, защитники лесов и полей, садов и огородов. Птицы – это красота и тайна. Птицы дороги нам, как часть чудесной природы нашей Родины. Мы предлагаем проект «Птицы – наши друзья»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9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Цель </a:t>
            </a:r>
            <a:r>
              <a:rPr lang="ru-RU" b="1" dirty="0"/>
              <a:t>проекта: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Способствовать </a:t>
            </a:r>
            <a:r>
              <a:rPr lang="ru-RU" dirty="0"/>
              <a:t>расширению и углублению представлений детей о разновидностях птиц, формированию бережного отношения к ним.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5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Задачи</a:t>
            </a:r>
            <a:r>
              <a:rPr lang="ru-RU" b="1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solidFill>
            <a:schemeClr val="accent5">
              <a:lumMod val="40000"/>
              <a:lumOff val="60000"/>
            </a:schemeClr>
          </a:solidFill>
          <a:effectLst>
            <a:softEdge rad="317500"/>
          </a:effectLst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Сформировать </a:t>
            </a:r>
            <a:r>
              <a:rPr lang="ru-RU" dirty="0"/>
              <a:t>представления: о жизни птиц, их разновидностях; об изменении жизнедеятельности птиц в разные времена года;</a:t>
            </a:r>
          </a:p>
          <a:p>
            <a:r>
              <a:rPr lang="ru-RU" dirty="0"/>
              <a:t>Развивать познавательный интерес, желание наблюдать, исследовать, получать новые знания.</a:t>
            </a:r>
          </a:p>
          <a:p>
            <a:r>
              <a:rPr lang="ru-RU" dirty="0"/>
              <a:t>Вызвать интерес у детей к птицам, желание оберегать, заботиться о них.</a:t>
            </a:r>
          </a:p>
          <a:p>
            <a:r>
              <a:rPr lang="ru-RU" dirty="0"/>
              <a:t>Активизировать совместную деятельность родителей и детей.</a:t>
            </a:r>
          </a:p>
          <a:p>
            <a:r>
              <a:rPr lang="ru-RU" dirty="0"/>
              <a:t>Развивать умение устанавливать причинно-следственные связи, учить делать выводы;</a:t>
            </a:r>
          </a:p>
        </p:txBody>
      </p:sp>
    </p:spTree>
    <p:extLst>
      <p:ext uri="{BB962C8B-B14F-4D97-AF65-F5344CB8AC3E}">
        <p14:creationId xmlns:p14="http://schemas.microsoft.com/office/powerpoint/2010/main" val="3282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Предполагаемый </a:t>
            </a:r>
            <a:r>
              <a:rPr lang="ru-RU" b="1" dirty="0"/>
              <a:t>результат: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  <a:solidFill>
            <a:schemeClr val="accent5">
              <a:lumMod val="40000"/>
              <a:lumOff val="60000"/>
            </a:schemeClr>
          </a:solidFill>
          <a:effectLst>
            <a:softEdge rad="317500"/>
          </a:effectLst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i="1" u="sng" dirty="0" smtClean="0"/>
          </a:p>
          <a:p>
            <a:pPr marL="0" indent="0">
              <a:buNone/>
            </a:pPr>
            <a:r>
              <a:rPr lang="ru-RU" i="1" u="sng" dirty="0" smtClean="0"/>
              <a:t>У </a:t>
            </a:r>
            <a:r>
              <a:rPr lang="ru-RU" i="1" u="sng" dirty="0"/>
              <a:t>детей сформируются:</a:t>
            </a:r>
            <a:endParaRPr lang="ru-RU" dirty="0"/>
          </a:p>
          <a:p>
            <a:pPr lvl="0"/>
            <a:r>
              <a:rPr lang="ru-RU" dirty="0"/>
              <a:t>Знания о жизни перелетных и оседлых птиц.</a:t>
            </a:r>
          </a:p>
          <a:p>
            <a:pPr lvl="0"/>
            <a:r>
              <a:rPr lang="ru-RU" dirty="0"/>
              <a:t>Представления о влиянии состоянии окружающей среды на птиц.</a:t>
            </a:r>
          </a:p>
          <a:p>
            <a:pPr lvl="0"/>
            <a:r>
              <a:rPr lang="ru-RU" dirty="0"/>
              <a:t>Сознание важности природоохранных мероприятий.</a:t>
            </a:r>
          </a:p>
          <a:p>
            <a:pPr lvl="0"/>
            <a:r>
              <a:rPr lang="ru-RU" dirty="0"/>
              <a:t>Навыки правильного поведения в природной среде.</a:t>
            </a:r>
          </a:p>
          <a:p>
            <a:pPr lvl="0"/>
            <a:r>
              <a:rPr lang="ru-RU" dirty="0"/>
              <a:t>Эстетическое отношение к окружающей действительности.</a:t>
            </a:r>
          </a:p>
          <a:p>
            <a:pPr lvl="0"/>
            <a:r>
              <a:rPr lang="ru-RU" dirty="0"/>
              <a:t>Чувство милосердия и гуманного отношения к живой природе.</a:t>
            </a:r>
          </a:p>
          <a:p>
            <a:pPr lvl="0"/>
            <a:r>
              <a:rPr lang="ru-RU" dirty="0"/>
              <a:t>Желание отражать впечатления, полученные в процессе общения с природой в изобразительной деятельности.</a:t>
            </a:r>
          </a:p>
          <a:p>
            <a:pPr marL="0" indent="0">
              <a:buNone/>
            </a:pPr>
            <a:r>
              <a:rPr lang="ru-RU" i="1" u="sng" dirty="0"/>
              <a:t>У родителей:</a:t>
            </a:r>
            <a:endParaRPr lang="ru-RU" dirty="0"/>
          </a:p>
          <a:p>
            <a:pPr lvl="0"/>
            <a:r>
              <a:rPr lang="ru-RU" dirty="0"/>
              <a:t>Повысится интерес к совместной деятельности по охране и защите птиц нашей местности.</a:t>
            </a:r>
          </a:p>
          <a:p>
            <a:pPr lvl="0"/>
            <a:r>
              <a:rPr lang="ru-RU" dirty="0"/>
              <a:t>Гармонизируются детско-педагогические отношения.</a:t>
            </a:r>
          </a:p>
          <a:p>
            <a:pPr lvl="0"/>
            <a:r>
              <a:rPr lang="ru-RU" dirty="0"/>
              <a:t>Повысится уровень экологической культуры личности.</a:t>
            </a:r>
          </a:p>
          <a:p>
            <a:pPr lvl="0"/>
            <a:r>
              <a:rPr lang="ru-RU" dirty="0"/>
              <a:t>Расширятся знания о птицах.</a:t>
            </a:r>
          </a:p>
        </p:txBody>
      </p:sp>
    </p:spTree>
    <p:extLst>
      <p:ext uri="{BB962C8B-B14F-4D97-AF65-F5344CB8AC3E}">
        <p14:creationId xmlns:p14="http://schemas.microsoft.com/office/powerpoint/2010/main" val="9050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Этапы </a:t>
            </a:r>
            <a:r>
              <a:rPr lang="ru-RU" b="1" dirty="0"/>
              <a:t>проекта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ru-RU" b="1" dirty="0"/>
              <a:t>1 </a:t>
            </a:r>
            <a:r>
              <a:rPr lang="ru-RU" b="1" dirty="0" smtClean="0"/>
              <a:t>этап </a:t>
            </a:r>
            <a:r>
              <a:rPr lang="ru-RU" b="1" dirty="0"/>
              <a:t>– подготовительный:</a:t>
            </a:r>
            <a:r>
              <a:rPr lang="ru-RU" dirty="0"/>
              <a:t> </a:t>
            </a:r>
            <a:endParaRPr lang="ru-RU" sz="2400" dirty="0"/>
          </a:p>
          <a:p>
            <a:pPr lvl="0"/>
            <a:r>
              <a:rPr lang="ru-RU" dirty="0"/>
              <a:t>Выбор темы проекта, обсуждение ее с детьми и родителями.</a:t>
            </a:r>
            <a:endParaRPr lang="ru-RU" sz="2800" dirty="0"/>
          </a:p>
          <a:p>
            <a:pPr lvl="0"/>
            <a:r>
              <a:rPr lang="ru-RU" dirty="0"/>
              <a:t>Подбор методической литературы по данной теме. </a:t>
            </a:r>
            <a:endParaRPr lang="ru-RU" sz="2800" dirty="0"/>
          </a:p>
          <a:p>
            <a:pPr lvl="0"/>
            <a:r>
              <a:rPr lang="ru-RU" dirty="0"/>
              <a:t>Подбор детской художественной литературы. </a:t>
            </a:r>
            <a:endParaRPr lang="ru-RU" sz="2800" dirty="0"/>
          </a:p>
          <a:p>
            <a:pPr lvl="0"/>
            <a:r>
              <a:rPr lang="ru-RU" dirty="0"/>
              <a:t>Формулировка цели, задач, ожидаемого результата проекта.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4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2 </a:t>
            </a:r>
            <a:r>
              <a:rPr lang="ru-RU" b="1" dirty="0"/>
              <a:t>этап – реализация проекта через разнообразные виды деятельности: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  <a:effectLst>
            <a:softEdge rad="317500"/>
          </a:effectLst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Игровая деятельность:</a:t>
            </a:r>
            <a:endParaRPr lang="ru-RU" dirty="0"/>
          </a:p>
          <a:p>
            <a:pPr lvl="0"/>
            <a:r>
              <a:rPr lang="ru-RU" b="1" dirty="0"/>
              <a:t>Дидактические игры:</a:t>
            </a:r>
            <a:r>
              <a:rPr lang="ru-RU" dirty="0"/>
              <a:t>  «Кто как кричит?»,  «Опиши, а мы отгадаем»,  «Загадай, мы отгадаем», «Сложи картинку», «Дорисуй», лото «Птицы», «Зимующие-Перелетные», «Птичий двор»,  «Назови ласково», «Счет птиц»,  «Четвертый лишний», "Угадай птицу по описанию", «Чей хвост?»,  «Кто что ест», </a:t>
            </a:r>
            <a:r>
              <a:rPr lang="ru-RU" dirty="0" smtClean="0"/>
              <a:t>          « </a:t>
            </a:r>
            <a:r>
              <a:rPr lang="ru-RU" dirty="0"/>
              <a:t>Узнай по голосу»,  «Что едят птицы?», «Разрезные картинки». «Какой птички не стало?», «Закончи рисунок</a:t>
            </a:r>
            <a:r>
              <a:rPr lang="ru-RU" dirty="0" smtClean="0"/>
              <a:t>», «</a:t>
            </a:r>
            <a:r>
              <a:rPr lang="ru-RU" dirty="0" err="1" smtClean="0"/>
              <a:t>Танграм</a:t>
            </a:r>
            <a:r>
              <a:rPr lang="ru-RU" dirty="0" smtClean="0"/>
              <a:t>»</a:t>
            </a:r>
            <a:endParaRPr lang="ru-RU" dirty="0"/>
          </a:p>
          <a:p>
            <a:pPr lvl="0"/>
            <a:r>
              <a:rPr lang="ru-RU" b="1" dirty="0"/>
              <a:t>Речевые игры:</a:t>
            </a:r>
            <a:r>
              <a:rPr lang="ru-RU" dirty="0"/>
              <a:t> «Скажи ласково», «Взрослые и детки»,  «Один - много»,</a:t>
            </a:r>
          </a:p>
          <a:p>
            <a:pPr lvl="0"/>
            <a:r>
              <a:rPr lang="ru-RU" b="1" dirty="0"/>
              <a:t>Подвижные игры</a:t>
            </a:r>
            <a:r>
              <a:rPr lang="ru-RU" dirty="0"/>
              <a:t>: «Воробушки и автомобиль», «Совушка», «Птичий двор», «Птички по домам».</a:t>
            </a:r>
          </a:p>
          <a:p>
            <a:pPr lvl="0"/>
            <a:r>
              <a:rPr lang="ru-RU" b="1" dirty="0"/>
              <a:t>Игры-драматизации: </a:t>
            </a:r>
            <a:r>
              <a:rPr lang="ru-RU" dirty="0"/>
              <a:t>«Курочка Ряба», «»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32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</a:t>
            </a:r>
            <a:r>
              <a:rPr lang="ru-RU" dirty="0" err="1" smtClean="0"/>
              <a:t>Танграм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26" name="Picture 2" descr="C:\Documents and Settings\Администратор\Мои документы\CAM0315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289175" cy="305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Администратор\Мои документы\CAM03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36710"/>
            <a:ext cx="2344315" cy="3125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Мои документы\CAM03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2776"/>
            <a:ext cx="2450504" cy="3267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8671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796</Words>
  <Application>Microsoft Office PowerPoint</Application>
  <PresentationFormat>Экран (4:3)</PresentationFormat>
  <Paragraphs>88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проекта «Птицы – наши друзья»</vt:lpstr>
      <vt:lpstr>Паспорт проекта</vt:lpstr>
      <vt:lpstr>Актуальность</vt:lpstr>
      <vt:lpstr> Цель проекта: </vt:lpstr>
      <vt:lpstr> Задачи: </vt:lpstr>
      <vt:lpstr> Предполагаемый результат:  </vt:lpstr>
      <vt:lpstr> Этапы проекта: </vt:lpstr>
      <vt:lpstr> 2 этап – реализация проекта через разнообразные виды деятельности: </vt:lpstr>
      <vt:lpstr>Игра «Танграм»</vt:lpstr>
      <vt:lpstr>Коммуникативная деятельность: </vt:lpstr>
      <vt:lpstr>Познавательная деятельность: </vt:lpstr>
      <vt:lpstr>На логопедическом занятии</vt:lpstr>
      <vt:lpstr>Продуктивная деятельность: </vt:lpstr>
      <vt:lpstr>Изготовление эко кормушки</vt:lpstr>
      <vt:lpstr>Презентация PowerPoint</vt:lpstr>
      <vt:lpstr>Раскрашивание «Такие разные птицы»</vt:lpstr>
      <vt:lpstr> Чтение художественной литературы: </vt:lpstr>
      <vt:lpstr> Взаимодействие с семьёй: </vt:lpstr>
      <vt:lpstr>Итог:</vt:lpstr>
      <vt:lpstr>Птичья столовая ждёт гостей</vt:lpstr>
      <vt:lpstr>Птичья столовая ждёт гостей</vt:lpstr>
      <vt:lpstr>Берегите птиц!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Власенко </cp:lastModifiedBy>
  <cp:revision>38</cp:revision>
  <dcterms:modified xsi:type="dcterms:W3CDTF">2017-11-24T15:36:29Z</dcterms:modified>
</cp:coreProperties>
</file>