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74" r:id="rId11"/>
    <p:sldId id="275" r:id="rId12"/>
    <p:sldId id="267" r:id="rId13"/>
    <p:sldId id="272" r:id="rId14"/>
    <p:sldId id="273" r:id="rId15"/>
    <p:sldId id="268" r:id="rId16"/>
    <p:sldId id="269" r:id="rId17"/>
    <p:sldId id="270" r:id="rId18"/>
    <p:sldId id="271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1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69" autoAdjust="0"/>
  </p:normalViewPr>
  <p:slideViewPr>
    <p:cSldViewPr>
      <p:cViewPr varScale="1">
        <p:scale>
          <a:sx n="97" d="100"/>
          <a:sy n="97" d="100"/>
        </p:scale>
        <p:origin x="-3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9.jpeg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image" Target="../media/image40.jpeg"/><Relationship Id="rId9" Type="http://schemas.openxmlformats.org/officeDocument/2006/relationships/image" Target="../media/image44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microsoft.com/office/2007/relationships/hdphoto" Target="../media/hdphoto6.wdp"/><Relationship Id="rId7" Type="http://schemas.openxmlformats.org/officeDocument/2006/relationships/image" Target="../media/image51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image" Target="../media/image48.png"/><Relationship Id="rId16" Type="http://schemas.openxmlformats.org/officeDocument/2006/relationships/image" Target="../media/image56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microsoft.com/office/2007/relationships/hdphoto" Target="../media/hdphoto7.wdp"/><Relationship Id="rId15" Type="http://schemas.openxmlformats.org/officeDocument/2006/relationships/image" Target="../media/image55.png"/><Relationship Id="rId10" Type="http://schemas.microsoft.com/office/2007/relationships/hdphoto" Target="../media/hdphoto9.wdp"/><Relationship Id="rId19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&#1053;&#1072;&#1088;&#1086;&#1076;&#1085;&#1099;&#1077;%20&#1087;&#1086;&#1076;&#1074;&#1080;&#1078;&#1085;&#1099;&#1077;%20&#1080;&#1075;&#1088;&#1099;.docx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3;&#1072;&#1085;%20&#1088;&#1077;&#1072;&#1083;&#1080;&#1079;&#1072;&#1094;&#1080;&#1080;%20&#1087;&#1088;&#1086;&#1077;&#1082;&#1090;&#1072;%20&#1044;&#1088;&#1091;&#1078;&#1073;&#1072;%20&#1085;&#1072;&#1088;&#1086;&#1076;&#1086;&#1074;.docx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../../&#1052;&#1086;&#1080;%20&#1076;&#1086;&#1082;&#1091;&#1084;&#1077;&#1085;&#1090;&#1099;/&#1056;&#1091;&#1089;&#1089;&#1082;&#1080;&#1081;_&#1085;&#1072;&#1094;&#1080;&#1086;&#1085;&#1072;&#1083;&#1100;&#1085;&#1099;&#1081;_&#1082;&#1086;&#1089;&#1090;&#1102;&#1084;.pptx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hyperlink" Target="&#1044;&#1088;&#1091;&#1078;&#1073;&#1072;_&#1085;&#1072;&#1088;&#1086;&#1076;&#1086;&#1074;.pptx" TargetMode="External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4472"/>
            <a:ext cx="5904656" cy="67536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 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«ДРУЖБА НАРОДОВ»</a:t>
            </a:r>
            <a:b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781527"/>
            <a:ext cx="4114516" cy="382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119675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826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Познавательное 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62096"/>
            <a:ext cx="2242344" cy="149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3" y="2924944"/>
            <a:ext cx="2008043" cy="13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6189" y="1285309"/>
            <a:ext cx="2281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Узбекская кухня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7838" y="188547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71496" y="378904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Самса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1316"/>
            <a:ext cx="2024390" cy="136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482538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Лаваш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 bwMode="auto">
          <a:xfrm>
            <a:off x="7073950" y="1859082"/>
            <a:ext cx="1910199" cy="13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91247" y="1285309"/>
            <a:ext cx="2688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Кухня Татарстана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6973" y="1887866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Чак</a:t>
            </a:r>
            <a:r>
              <a:rPr lang="ru-RU" dirty="0" smtClean="0"/>
              <a:t> - </a:t>
            </a:r>
            <a:r>
              <a:rPr lang="ru-RU" dirty="0" err="1" smtClean="0"/>
              <a:t>чак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1" y="2531392"/>
            <a:ext cx="2132087" cy="16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80042" y="3433990"/>
            <a:ext cx="171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Азу по </a:t>
            </a:r>
            <a:r>
              <a:rPr lang="ru-RU" dirty="0" err="1" smtClean="0"/>
              <a:t>татарски</a:t>
            </a:r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26" y="3896724"/>
            <a:ext cx="2373923" cy="158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39284" y="5443561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Эчпочмак</a:t>
            </a:r>
            <a:endParaRPr lang="ru-RU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6304"/>
            <a:ext cx="2389767" cy="159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2946" y="6240150"/>
            <a:ext cx="9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Лагман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267745" y="773946"/>
            <a:ext cx="4847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Кухня народов, населяющих Россию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4599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Познавательное развитие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8" y="2010743"/>
            <a:ext cx="211988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86" y="2828501"/>
            <a:ext cx="1909564" cy="15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56922" y="4058758"/>
            <a:ext cx="1848445" cy="14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535545"/>
            <a:ext cx="131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Строганина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82629" y="2204864"/>
            <a:ext cx="146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Вяленое мясо рыбы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35686" y="4427819"/>
            <a:ext cx="218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Вяленое мясо оленя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40" y="4952034"/>
            <a:ext cx="2146869" cy="153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9917" y="6449246"/>
            <a:ext cx="223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Сагудай</a:t>
            </a:r>
            <a:r>
              <a:rPr lang="ru-RU" dirty="0" smtClean="0"/>
              <a:t> из осетрины</a:t>
            </a:r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60" y="1998058"/>
            <a:ext cx="1756421" cy="13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61880" y="2623435"/>
            <a:ext cx="127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Пельмени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03189"/>
            <a:ext cx="2088232" cy="139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84169" y="3595736"/>
            <a:ext cx="90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Блины</a:t>
            </a:r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82" y="3965068"/>
            <a:ext cx="2025575" cy="151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28614" y="4907676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Щи</a:t>
            </a:r>
            <a:endParaRPr lang="ru-RU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83" y="5199784"/>
            <a:ext cx="2092677" cy="157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40152" y="5988562"/>
            <a:ext cx="69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Каша</a:t>
            </a:r>
            <a:endParaRPr lang="ru-RU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376" y="1797746"/>
            <a:ext cx="1666542" cy="73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18814" y="2528029"/>
            <a:ext cx="107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Окрошка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59273" y="1303392"/>
            <a:ext cx="2968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</a:rPr>
              <a:t>Русская кухня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4481" y="1329022"/>
            <a:ext cx="3710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i="1" dirty="0">
                <a:solidFill>
                  <a:srgbClr val="C00000"/>
                </a:solidFill>
              </a:rPr>
              <a:t>Кухня народов севера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92596" y="690720"/>
            <a:ext cx="4556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Кухня народов, населяющих Россию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923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Администратор\Мои документы\IMG-20181107-WA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" y="3356992"/>
            <a:ext cx="3004409" cy="1689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Основной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28" y="692696"/>
            <a:ext cx="903649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Художественно-эстетическое развитие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Documents and Settings\Администратор\Мои документы\20181106_153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1753" y="2259788"/>
            <a:ext cx="2457600" cy="18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118655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Раскрашивание раскрасок «Народные костюмы»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47514" y="5857319"/>
            <a:ext cx="437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Создание композиции «Хоровод дружбы»</a:t>
            </a:r>
            <a:endParaRPr lang="ru-RU" dirty="0"/>
          </a:p>
        </p:txBody>
      </p:sp>
      <p:pic>
        <p:nvPicPr>
          <p:cNvPr id="6" name="Picture 2" descr="C:\Documents and Settings\Администратор\Мои документы\IMG-20181107-WA0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" y="1469863"/>
            <a:ext cx="3042710" cy="1711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76" y="2035757"/>
            <a:ext cx="1994659" cy="3544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62" y="1340768"/>
            <a:ext cx="1877614" cy="3336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0610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Знакомство </a:t>
            </a: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культурой народов России</a:t>
            </a:r>
            <a:b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Музыкальные народные инструменты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4873127"/>
            <a:ext cx="38884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dirty="0" smtClean="0"/>
              <a:t>Гармошка, баян ,балалайка, бубен, бубенцы, дудочка, свистулька, трещотка, ложки, гусли, треугольник, колокольчик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t="14770" r="3112" b="5427"/>
          <a:stretch/>
        </p:blipFill>
        <p:spPr bwMode="auto">
          <a:xfrm>
            <a:off x="179512" y="1991279"/>
            <a:ext cx="4623260" cy="2979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808999"/>
              </p:ext>
            </p:extLst>
          </p:nvPr>
        </p:nvGraphicFramePr>
        <p:xfrm>
          <a:off x="7889723" y="2038741"/>
          <a:ext cx="416560" cy="365760"/>
        </p:xfrm>
        <a:graphic>
          <a:graphicData uri="http://schemas.openxmlformats.org/drawingml/2006/table">
            <a:tbl>
              <a:tblPr/>
              <a:tblGrid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Бубен, пенз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33" y="1931424"/>
            <a:ext cx="864096" cy="69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Бубен, пензе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99" y="1854116"/>
            <a:ext cx="1104265" cy="8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98004" y="1484784"/>
            <a:ext cx="313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Инструменты народов Севера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5491" y="2553651"/>
            <a:ext cx="166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Бубен (</a:t>
            </a:r>
            <a:r>
              <a:rPr lang="ru-RU" dirty="0" err="1" smtClean="0"/>
              <a:t>пензер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04" y="1879751"/>
            <a:ext cx="952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7467" y="3316342"/>
            <a:ext cx="126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Кугель</a:t>
            </a:r>
            <a:r>
              <a:rPr lang="ru-RU" dirty="0" smtClean="0"/>
              <a:t> - </a:t>
            </a:r>
            <a:r>
              <a:rPr lang="ru-RU" dirty="0" err="1" smtClean="0"/>
              <a:t>юх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97015">
                        <a14:foregroundMark x1="83582" y1="4000" x2="72388" y2="17333"/>
                        <a14:foregroundMark x1="62687" y1="52000" x2="62687" y2="88000"/>
                        <a14:foregroundMark x1="55224" y1="58667" x2="55224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88" y="2899666"/>
            <a:ext cx="910605" cy="101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60188" y="3810178"/>
            <a:ext cx="81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Лютня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11" y="3810178"/>
            <a:ext cx="1064063" cy="87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49714" y="4671500"/>
            <a:ext cx="10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Нарс</a:t>
            </a:r>
            <a:r>
              <a:rPr lang="ru-RU" dirty="0" smtClean="0"/>
              <a:t> - </a:t>
            </a:r>
            <a:r>
              <a:rPr lang="ru-RU" dirty="0" err="1" smtClean="0"/>
              <a:t>юх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48" y="3042700"/>
            <a:ext cx="1428750" cy="87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25" y="4098476"/>
            <a:ext cx="1333500" cy="95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56298" y="5005454"/>
            <a:ext cx="17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Вывко</a:t>
            </a:r>
            <a:r>
              <a:rPr lang="ru-RU" dirty="0" smtClean="0"/>
              <a:t> (</a:t>
            </a:r>
            <a:r>
              <a:rPr lang="ru-RU" dirty="0" err="1" smtClean="0"/>
              <a:t>гуделка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79159" y="1443421"/>
            <a:ext cx="334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Русские народные инструменты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546" y="3997570"/>
            <a:ext cx="833692" cy="142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2836" y="5350003"/>
            <a:ext cx="231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Мансийская скрипка </a:t>
            </a:r>
          </a:p>
          <a:p>
            <a:pPr algn="ctr"/>
            <a:r>
              <a:rPr lang="ru-RU" dirty="0" smtClean="0"/>
              <a:t>(</a:t>
            </a:r>
            <a:r>
              <a:rPr lang="ru-RU" dirty="0" err="1" smtClean="0"/>
              <a:t>нэрнэ</a:t>
            </a:r>
            <a:r>
              <a:rPr lang="ru-RU" dirty="0" smtClean="0"/>
              <a:t>-ив)</a:t>
            </a:r>
            <a:endParaRPr lang="ru-RU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92" l="0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57" y="5053785"/>
            <a:ext cx="950020" cy="145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08296" y="6093296"/>
            <a:ext cx="2916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Арфа семиструнная «Лебедь», </a:t>
            </a:r>
          </a:p>
          <a:p>
            <a:r>
              <a:rPr lang="ru-RU" sz="1600" dirty="0" smtClean="0"/>
              <a:t>«Гусь» или  «Журавль»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294819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722" y="116632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Знакомство с культурой народов России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48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2" y="2139859"/>
            <a:ext cx="28194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9941" y="3130059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Думбра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71408" y="3434625"/>
            <a:ext cx="76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Курай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8" l="1636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" y="3539214"/>
            <a:ext cx="2315231" cy="154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68821" y="4755697"/>
            <a:ext cx="78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Кубыз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22" y="2347139"/>
            <a:ext cx="1099915" cy="109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2480" y="3435482"/>
            <a:ext cx="8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Дойра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4406" y="1489955"/>
            <a:ext cx="354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Татарские музыкальные инструменты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9618" y="1480295"/>
            <a:ext cx="292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</a:t>
            </a:r>
            <a:r>
              <a:rPr lang="ru-RU" dirty="0" smtClean="0">
                <a:solidFill>
                  <a:srgbClr val="C00000"/>
                </a:solidFill>
              </a:rPr>
              <a:t>узыкальные инструменты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народов средней Азии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56" b="84596" l="0" r="994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77" b="15305"/>
          <a:stretch/>
        </p:blipFill>
        <p:spPr bwMode="auto">
          <a:xfrm>
            <a:off x="5843899" y="2339598"/>
            <a:ext cx="2192853" cy="8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26503" y="324995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Чанг</a:t>
            </a:r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000" b="88000" l="0" r="98000">
                        <a14:foregroundMark x1="9000" y1="75000" x2="94000" y2="80000"/>
                        <a14:foregroundMark x1="93000" y1="80000" x2="55000" y2="81000"/>
                        <a14:foregroundMark x1="13000" y1="81000" x2="0" y2="79000"/>
                        <a14:foregroundMark x1="84000" y1="78000" x2="96000" y2="78000"/>
                        <a14:foregroundMark x1="56000" y1="80000" x2="13000" y2="81000"/>
                        <a14:foregroundMark x1="52000" y1="84000" x2="38000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5" b="13106"/>
          <a:stretch/>
        </p:blipFill>
        <p:spPr bwMode="auto">
          <a:xfrm>
            <a:off x="7149761" y="3795583"/>
            <a:ext cx="1703323" cy="11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51970" y="4940363"/>
            <a:ext cx="86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Нагара</a:t>
            </a:r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667" b="100000" l="0" r="98670">
                        <a14:foregroundMark x1="19512" y1="97333" x2="81818" y2="47667"/>
                        <a14:foregroundMark x1="15965" y1="96000" x2="27273" y2="89000"/>
                        <a14:foregroundMark x1="40133" y1="84333" x2="49224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09"/>
          <a:stretch/>
        </p:blipFill>
        <p:spPr bwMode="auto">
          <a:xfrm>
            <a:off x="4633723" y="3707363"/>
            <a:ext cx="2147887" cy="120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24083" y="4566514"/>
            <a:ext cx="765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Дутор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23" y="5019365"/>
            <a:ext cx="1517154" cy="90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71368" y="5874651"/>
            <a:ext cx="862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Танбур</a:t>
            </a:r>
            <a:endParaRPr lang="ru-RU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9" y="5309695"/>
            <a:ext cx="1534359" cy="12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52773" y="5961497"/>
            <a:ext cx="90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Карнай</a:t>
            </a:r>
            <a:endParaRPr lang="ru-RU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092" l="0" r="98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65" y="2233086"/>
            <a:ext cx="1094531" cy="108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31460" y="331817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Рубаб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183712" y="5510947"/>
            <a:ext cx="195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Гармонь-тальянка</a:t>
            </a:r>
            <a:endParaRPr lang="ru-RU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99" y="431166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23" y="2655371"/>
            <a:ext cx="1585566" cy="11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02444" y="-581808"/>
            <a:ext cx="7630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Музыкальные </a:t>
            </a:r>
            <a:r>
              <a:rPr lang="ru-RU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народные инструменты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375596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Администратор\Мои документы\20181106_120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0471" y="528596"/>
            <a:ext cx="3054147" cy="229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Администратор\Мои документы\20181106_12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7353" y="2050139"/>
            <a:ext cx="3112012" cy="2334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Основной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Игровая деятельность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" y="3128966"/>
            <a:ext cx="2326868" cy="3102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r="11983"/>
          <a:stretch/>
        </p:blipFill>
        <p:spPr bwMode="auto">
          <a:xfrm>
            <a:off x="230788" y="116632"/>
            <a:ext cx="1986393" cy="2814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2358262" cy="3144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7419" y="4581128"/>
            <a:ext cx="2454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«Наша Родина»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6093296"/>
            <a:ext cx="312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hlinkClick r:id="rId8" action="ppaction://hlinkfile"/>
              </a:rPr>
              <a:t>Список народных подвижных игр здесь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13" y="4999036"/>
            <a:ext cx="301783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2825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19256" cy="101297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Роль </a:t>
            </a:r>
            <a:r>
              <a:rPr lang="ru-RU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родителей в реализации проекта: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24944"/>
            <a:ext cx="8229600" cy="3168885"/>
          </a:xfrm>
        </p:spPr>
        <p:txBody>
          <a:bodyPr/>
          <a:lstStyle/>
          <a:p>
            <a:r>
              <a:rPr lang="ru-RU" dirty="0" smtClean="0"/>
              <a:t>Закрепление </a:t>
            </a:r>
            <a:r>
              <a:rPr lang="ru-RU" dirty="0"/>
              <a:t>с детьми полученных знаний.</a:t>
            </a:r>
          </a:p>
          <a:p>
            <a:r>
              <a:rPr lang="ru-RU" dirty="0"/>
              <a:t>Рассказ родителей  детям «Какой национальности наша семья?».</a:t>
            </a:r>
          </a:p>
          <a:p>
            <a:r>
              <a:rPr lang="ru-RU" dirty="0"/>
              <a:t>Участие в подготовке костюмов для </a:t>
            </a:r>
            <a:r>
              <a:rPr lang="ru-RU" dirty="0" smtClean="0"/>
              <a:t>«Танца </a:t>
            </a:r>
            <a:r>
              <a:rPr lang="ru-RU" dirty="0"/>
              <a:t>якутов»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9807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Продукт </a:t>
            </a:r>
            <a:r>
              <a:rPr lang="ru-RU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проектной деятельности: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1138" y="5461156"/>
            <a:ext cx="3096344" cy="108011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Участие </a:t>
            </a:r>
            <a:r>
              <a:rPr lang="ru-RU" sz="2400" dirty="0"/>
              <a:t>в концерте детского сада «Дружба народов»: «Танец якутов», стихотворение В. Орлов «Разноцветная планета», И. Мазин «Давайте дружить».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 descr="C:\Documents and Settings\Администратор\Мои документы\20180518_1450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568763" y="2348880"/>
            <a:ext cx="3259832" cy="2187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39659"/>
            <a:ext cx="3456384" cy="240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4124" y="4653136"/>
            <a:ext cx="18245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Создание </a:t>
            </a:r>
            <a:r>
              <a:rPr lang="ru-RU" sz="2000" dirty="0" err="1">
                <a:solidFill>
                  <a:prstClr val="black"/>
                </a:solidFill>
              </a:rPr>
              <a:t>лэпбука</a:t>
            </a:r>
            <a:r>
              <a:rPr lang="ru-RU" sz="2000" dirty="0">
                <a:solidFill>
                  <a:prstClr val="black"/>
                </a:solidFill>
              </a:rPr>
              <a:t> «Моя Россия»</a:t>
            </a:r>
          </a:p>
        </p:txBody>
      </p:sp>
      <p:pic>
        <p:nvPicPr>
          <p:cNvPr id="7171" name="Picture 3" descr="C:\Documents and Settings\Администратор\Мои документы\IMG-20181102-WA0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9"/>
          <a:stretch/>
        </p:blipFill>
        <p:spPr bwMode="auto">
          <a:xfrm>
            <a:off x="4788024" y="2348881"/>
            <a:ext cx="2808312" cy="1750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Администратор\Мои документы\IMG-20181106-WA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14" y="3925416"/>
            <a:ext cx="2827568" cy="1591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158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63408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Предполагаемый </a:t>
            </a:r>
            <a:r>
              <a:rPr lang="ru-RU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результат: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132856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 детей сформируется   представление о России как о многонациональной стране</a:t>
            </a:r>
          </a:p>
          <a:p>
            <a:pPr marL="0" indent="0">
              <a:buNone/>
            </a:pPr>
            <a:r>
              <a:rPr lang="ru-RU" dirty="0"/>
              <a:t>• пополнятся знания о традициях разных народностей</a:t>
            </a:r>
          </a:p>
          <a:p>
            <a:pPr marL="0" indent="0">
              <a:buNone/>
            </a:pPr>
            <a:r>
              <a:rPr lang="ru-RU" dirty="0"/>
              <a:t>• сформируется способность организовать свою деятельность,  умение творчески применять полученные знания в игровой, художественно-продуктивной деятельности;</a:t>
            </a:r>
          </a:p>
          <a:p>
            <a:pPr marL="0" indent="0">
              <a:buNone/>
            </a:pPr>
            <a:r>
              <a:rPr lang="ru-RU" dirty="0"/>
              <a:t>• сформируются   исследовательские умения: способность наблюдать, сравнивать, анализировать, задавать вопросы, выдвигать гипотезы, делать выводы,  навыками поисковой деятельности.</a:t>
            </a:r>
          </a:p>
          <a:p>
            <a:pPr marL="0" indent="0">
              <a:buNone/>
            </a:pPr>
            <a:r>
              <a:rPr lang="ru-RU" dirty="0"/>
              <a:t>• сформируются такие качества, как любовь к родному краю, уважительное отношение  к культуре и обычаям других народностей, к сверстникам.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12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226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532985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1348879" y="2420888"/>
            <a:ext cx="6872809" cy="3489483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 smtClean="0">
                <a:solidFill>
                  <a:srgbClr val="C00000"/>
                </a:solidFill>
              </a:rPr>
              <a:t>Тема:  </a:t>
            </a:r>
            <a:r>
              <a:rPr lang="ru-RU" sz="7200" dirty="0" smtClean="0">
                <a:solidFill>
                  <a:srgbClr val="C00000"/>
                </a:solidFill>
              </a:rPr>
              <a:t>«Дружба народов»</a:t>
            </a:r>
            <a:r>
              <a:rPr lang="ru-RU" sz="7200" b="1" dirty="0" smtClean="0">
                <a:solidFill>
                  <a:srgbClr val="C00000"/>
                </a:solidFill>
              </a:rPr>
              <a:t>  </a:t>
            </a:r>
            <a:endParaRPr lang="ru-RU" sz="7200" b="1" dirty="0">
              <a:solidFill>
                <a:srgbClr val="C00000"/>
              </a:solidFill>
            </a:endParaRPr>
          </a:p>
          <a:p>
            <a:pPr algn="l"/>
            <a:r>
              <a:rPr lang="ru-RU" dirty="0"/>
              <a:t> </a:t>
            </a:r>
            <a:r>
              <a:rPr lang="ru-RU" sz="7200" b="1" dirty="0" smtClean="0">
                <a:solidFill>
                  <a:srgbClr val="C00000"/>
                </a:solidFill>
              </a:rPr>
              <a:t>Авторы </a:t>
            </a:r>
            <a:r>
              <a:rPr lang="ru-RU" sz="7200" b="1" dirty="0">
                <a:solidFill>
                  <a:srgbClr val="C00000"/>
                </a:solidFill>
              </a:rPr>
              <a:t>проекта:</a:t>
            </a:r>
            <a:r>
              <a:rPr lang="ru-RU" sz="7200" dirty="0">
                <a:solidFill>
                  <a:srgbClr val="C00000"/>
                </a:solidFill>
              </a:rPr>
              <a:t> </a:t>
            </a:r>
            <a:endParaRPr lang="ru-RU" sz="7200" dirty="0" smtClean="0">
              <a:solidFill>
                <a:srgbClr val="C00000"/>
              </a:solidFill>
            </a:endParaRPr>
          </a:p>
          <a:p>
            <a:pPr algn="just"/>
            <a:r>
              <a:rPr lang="ru-RU" sz="7200" dirty="0" smtClean="0">
                <a:solidFill>
                  <a:srgbClr val="C00000"/>
                </a:solidFill>
              </a:rPr>
              <a:t>Емельянова </a:t>
            </a:r>
            <a:r>
              <a:rPr lang="ru-RU" sz="7200" dirty="0">
                <a:solidFill>
                  <a:srgbClr val="C00000"/>
                </a:solidFill>
              </a:rPr>
              <a:t>Юлия Николаевна, учитель-логопед,  высшая кв. категория.  </a:t>
            </a:r>
            <a:endParaRPr lang="ru-RU" sz="7200" dirty="0" smtClean="0">
              <a:solidFill>
                <a:srgbClr val="C00000"/>
              </a:solidFill>
            </a:endParaRPr>
          </a:p>
          <a:p>
            <a:pPr algn="just"/>
            <a:r>
              <a:rPr lang="ru-RU" sz="7200" dirty="0" smtClean="0">
                <a:solidFill>
                  <a:srgbClr val="C00000"/>
                </a:solidFill>
              </a:rPr>
              <a:t>Власенко </a:t>
            </a:r>
            <a:r>
              <a:rPr lang="ru-RU" sz="7200" dirty="0">
                <a:solidFill>
                  <a:srgbClr val="C00000"/>
                </a:solidFill>
              </a:rPr>
              <a:t>Нина Владимировна, воспитатель, </a:t>
            </a:r>
            <a:r>
              <a:rPr lang="en-US" sz="7200" dirty="0">
                <a:solidFill>
                  <a:srgbClr val="C00000"/>
                </a:solidFill>
              </a:rPr>
              <a:t>I </a:t>
            </a:r>
            <a:r>
              <a:rPr lang="ru-RU" sz="7200" dirty="0">
                <a:solidFill>
                  <a:srgbClr val="C00000"/>
                </a:solidFill>
              </a:rPr>
              <a:t>кв. категория. </a:t>
            </a:r>
            <a:r>
              <a:rPr lang="ru-RU" sz="7200" dirty="0" err="1">
                <a:solidFill>
                  <a:srgbClr val="C00000"/>
                </a:solidFill>
              </a:rPr>
              <a:t>Мингалева</a:t>
            </a:r>
            <a:r>
              <a:rPr lang="ru-RU" sz="7200" dirty="0">
                <a:solidFill>
                  <a:srgbClr val="C00000"/>
                </a:solidFill>
              </a:rPr>
              <a:t> Ирина Александровна, воспитатель, </a:t>
            </a:r>
            <a:r>
              <a:rPr lang="en-US" sz="7200" dirty="0">
                <a:solidFill>
                  <a:srgbClr val="C00000"/>
                </a:solidFill>
              </a:rPr>
              <a:t>I </a:t>
            </a:r>
            <a:r>
              <a:rPr lang="ru-RU" sz="7200" dirty="0">
                <a:solidFill>
                  <a:srgbClr val="C00000"/>
                </a:solidFill>
              </a:rPr>
              <a:t>кв. категория.</a:t>
            </a:r>
          </a:p>
          <a:p>
            <a:pPr algn="just"/>
            <a:r>
              <a:rPr lang="ru-RU" sz="7200" b="1" dirty="0">
                <a:solidFill>
                  <a:srgbClr val="C00000"/>
                </a:solidFill>
              </a:rPr>
              <a:t>Продолжительность проекта</a:t>
            </a:r>
            <a:r>
              <a:rPr lang="ru-RU" sz="7200" dirty="0">
                <a:solidFill>
                  <a:srgbClr val="C00000"/>
                </a:solidFill>
              </a:rPr>
              <a:t>: </a:t>
            </a:r>
            <a:endParaRPr lang="ru-RU" sz="7200" dirty="0" smtClean="0">
              <a:solidFill>
                <a:srgbClr val="C00000"/>
              </a:solidFill>
            </a:endParaRPr>
          </a:p>
          <a:p>
            <a:pPr algn="just"/>
            <a:r>
              <a:rPr lang="ru-RU" sz="7200" dirty="0" smtClean="0">
                <a:solidFill>
                  <a:srgbClr val="C00000"/>
                </a:solidFill>
              </a:rPr>
              <a:t>краткосрочный  </a:t>
            </a:r>
            <a:r>
              <a:rPr lang="ru-RU" sz="7200" dirty="0">
                <a:solidFill>
                  <a:srgbClr val="C00000"/>
                </a:solidFill>
              </a:rPr>
              <a:t>(с </a:t>
            </a:r>
            <a:r>
              <a:rPr lang="ru-RU" sz="7200" dirty="0" smtClean="0">
                <a:solidFill>
                  <a:srgbClr val="C00000"/>
                </a:solidFill>
              </a:rPr>
              <a:t>29.10.2018</a:t>
            </a:r>
            <a:r>
              <a:rPr lang="ru-RU" sz="7200" dirty="0">
                <a:solidFill>
                  <a:srgbClr val="C00000"/>
                </a:solidFill>
              </a:rPr>
              <a:t>. по 16.11.2018)</a:t>
            </a:r>
          </a:p>
          <a:p>
            <a:pPr algn="just"/>
            <a:r>
              <a:rPr lang="ru-RU" sz="7200" b="1" dirty="0">
                <a:solidFill>
                  <a:srgbClr val="C00000"/>
                </a:solidFill>
              </a:rPr>
              <a:t>Тип проекта: </a:t>
            </a:r>
            <a:endParaRPr lang="ru-RU" sz="72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7200" dirty="0" smtClean="0">
                <a:solidFill>
                  <a:srgbClr val="C00000"/>
                </a:solidFill>
              </a:rPr>
              <a:t>групповой</a:t>
            </a:r>
            <a:r>
              <a:rPr lang="ru-RU" sz="7200" dirty="0">
                <a:solidFill>
                  <a:srgbClr val="C00000"/>
                </a:solidFill>
              </a:rPr>
              <a:t>, речевой, познавательно-исследовательский</a:t>
            </a:r>
          </a:p>
          <a:p>
            <a:pPr algn="just"/>
            <a:r>
              <a:rPr lang="ru-RU" sz="7200" b="1" dirty="0">
                <a:solidFill>
                  <a:srgbClr val="C00000"/>
                </a:solidFill>
              </a:rPr>
              <a:t>Участники проекта:</a:t>
            </a:r>
            <a:r>
              <a:rPr lang="ru-RU" sz="7200" dirty="0">
                <a:solidFill>
                  <a:srgbClr val="C00000"/>
                </a:solidFill>
              </a:rPr>
              <a:t> </a:t>
            </a:r>
            <a:endParaRPr lang="ru-RU" sz="7200" dirty="0" smtClean="0">
              <a:solidFill>
                <a:srgbClr val="C00000"/>
              </a:solidFill>
            </a:endParaRPr>
          </a:p>
          <a:p>
            <a:pPr algn="just"/>
            <a:r>
              <a:rPr lang="ru-RU" sz="7200" dirty="0" smtClean="0">
                <a:solidFill>
                  <a:srgbClr val="C00000"/>
                </a:solidFill>
              </a:rPr>
              <a:t>дети </a:t>
            </a:r>
            <a:r>
              <a:rPr lang="ru-RU" sz="7200" dirty="0">
                <a:solidFill>
                  <a:srgbClr val="C00000"/>
                </a:solidFill>
              </a:rPr>
              <a:t>логопедической группы, воспитатели, родители, </a:t>
            </a:r>
            <a:r>
              <a:rPr lang="ru-RU" sz="7200" dirty="0" smtClean="0">
                <a:solidFill>
                  <a:srgbClr val="C00000"/>
                </a:solidFill>
              </a:rPr>
              <a:t>учитель-логопед.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332656"/>
            <a:ext cx="6480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Муниципальное автономное дошкольное образовательное учреждение «Детский сад комбинированного вида № 4 «Солнышко»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6093296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Арамиль 2018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1412776"/>
            <a:ext cx="590465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ПАСПОРТ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1715507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548680"/>
            <a:ext cx="5277272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3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Актуальность </a:t>
            </a:r>
            <a:r>
              <a:rPr lang="ru-RU" sz="53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темы:</a:t>
            </a:r>
            <a:br>
              <a:rPr lang="ru-RU" sz="53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endParaRPr lang="ru-RU" sz="53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772816"/>
            <a:ext cx="5205264" cy="4536504"/>
          </a:xfrm>
        </p:spPr>
        <p:txBody>
          <a:bodyPr>
            <a:normAutofit fontScale="92500" lnSpcReduction="10000"/>
          </a:bodyPr>
          <a:lstStyle/>
          <a:p>
            <a:pPr marL="0" indent="536575">
              <a:buNone/>
            </a:pPr>
            <a:r>
              <a:rPr lang="ru-RU" sz="2600" dirty="0" smtClean="0"/>
              <a:t>Российская </a:t>
            </a:r>
            <a:r>
              <a:rPr lang="ru-RU" sz="2600" dirty="0"/>
              <a:t>Федерация –одно из крупнейших многонациональных  государств в мире, где проживает более 190 народов, которые говорят более чем на 239 языках и диалектах. </a:t>
            </a:r>
          </a:p>
          <a:p>
            <a:pPr marL="0" indent="536575">
              <a:buNone/>
            </a:pPr>
            <a:r>
              <a:rPr lang="ru-RU" sz="2600" dirty="0"/>
              <a:t>Народы России живут в единстве не одно столетие и от того, как мы воспитаем наших детей, насколько мы сможем привить им уважение к своему народу и к народам его населяющим, будет зависеть, сможет ли наша страна и в дальнейшем </a:t>
            </a:r>
            <a:r>
              <a:rPr lang="ru-RU" sz="2600" dirty="0" smtClean="0"/>
              <a:t>счастливо </a:t>
            </a:r>
            <a:r>
              <a:rPr lang="ru-RU" sz="2600" dirty="0"/>
              <a:t>жить и развиваться.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131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3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 </a:t>
            </a:r>
            <a:r>
              <a:rPr lang="ru-RU" sz="53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проекта:</a:t>
            </a:r>
            <a:br>
              <a:rPr lang="ru-RU" sz="53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53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формировать представление о России как о многонациональном  государстве, но единой стране.</a:t>
            </a:r>
          </a:p>
          <a:p>
            <a:pPr marL="0" indent="0">
              <a:buNone/>
            </a:pPr>
            <a:r>
              <a:rPr lang="ru-RU" dirty="0"/>
              <a:t>• формировать у детей чувство толерантности, интереса и уважения к другим национальным культурам. </a:t>
            </a:r>
          </a:p>
          <a:p>
            <a:pPr marL="0" indent="0">
              <a:buNone/>
            </a:pPr>
            <a:r>
              <a:rPr lang="ru-RU" dirty="0"/>
              <a:t>• воспитание патриотизма, чувства общности, дружбы и единства с людьми различных национальностей.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5072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Задачи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проекта:</a:t>
            </a:r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углублять и уточнять представления о Родине — России;</a:t>
            </a:r>
          </a:p>
          <a:p>
            <a:pPr marL="0" indent="0">
              <a:buNone/>
            </a:pPr>
            <a:r>
              <a:rPr lang="ru-RU" dirty="0"/>
              <a:t>• формировать первоначальные представления о государстве, его символах (флаг, герб, гимн);</a:t>
            </a:r>
          </a:p>
          <a:p>
            <a:pPr marL="0" indent="0">
              <a:buNone/>
            </a:pPr>
            <a:r>
              <a:rPr lang="ru-RU" dirty="0"/>
              <a:t>• дать детям знания о многообразии народов проживающих на территории России;</a:t>
            </a:r>
          </a:p>
          <a:p>
            <a:pPr marL="0" indent="0">
              <a:buNone/>
            </a:pPr>
            <a:r>
              <a:rPr lang="ru-RU" dirty="0"/>
              <a:t>• воспитывать любовь к своей стране, гражданскую  ответственность, чувства патриотизма и гордости за Родину;</a:t>
            </a:r>
          </a:p>
          <a:p>
            <a:pPr marL="0" indent="0">
              <a:buNone/>
            </a:pPr>
            <a:r>
              <a:rPr lang="ru-RU" dirty="0"/>
              <a:t>• способствовать формирование у детей интереса к народам  России;</a:t>
            </a:r>
          </a:p>
          <a:p>
            <a:pPr marL="0" indent="0">
              <a:buNone/>
            </a:pPr>
            <a:r>
              <a:rPr lang="ru-RU" dirty="0"/>
              <a:t>• познакомить детей с некоторыми особенностями разных народных культур (национальные костюмы, кухня);</a:t>
            </a:r>
          </a:p>
          <a:p>
            <a:pPr marL="0" indent="0">
              <a:buNone/>
            </a:pPr>
            <a:r>
              <a:rPr lang="ru-RU" dirty="0"/>
              <a:t>• познакомить детей с разнообразными природно-климатическими зонами, флорой и фауной подчеркивая тесную   связь окружающего мира с жизнью человека;</a:t>
            </a:r>
          </a:p>
          <a:p>
            <a:pPr marL="0" indent="0">
              <a:buNone/>
            </a:pPr>
            <a:r>
              <a:rPr lang="ru-RU" dirty="0"/>
              <a:t>• познакомить детей с традиционными народными подвижными играми, танцами, песнями, народными  музыкальными инструментами;</a:t>
            </a:r>
          </a:p>
          <a:p>
            <a:pPr marL="0" indent="0">
              <a:buNone/>
            </a:pPr>
            <a:r>
              <a:rPr lang="ru-RU" dirty="0"/>
              <a:t>• развивать умение рассуждать, сопоставлять, делать выводы.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4927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Этапы 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реализации проекта:</a:t>
            </a:r>
            <a:b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i="1" dirty="0"/>
              <a:t>Подготовительный</a:t>
            </a:r>
            <a:r>
              <a:rPr lang="ru-RU" dirty="0"/>
              <a:t> – сбор информации, работа с методической литературой, составление </a:t>
            </a:r>
            <a:r>
              <a:rPr lang="ru-RU" dirty="0">
                <a:hlinkClick r:id="rId3" action="ppaction://hlinkfile"/>
              </a:rPr>
              <a:t>плана работы над проектом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i="1" dirty="0"/>
              <a:t>Практический</a:t>
            </a:r>
            <a:r>
              <a:rPr lang="ru-RU" dirty="0"/>
              <a:t> – реализация проекта.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i="1" dirty="0"/>
              <a:t>Итоговый </a:t>
            </a:r>
            <a:r>
              <a:rPr lang="ru-RU" dirty="0"/>
              <a:t>– подведение результатов, концерт детского сада  «Дружба народов».</a:t>
            </a:r>
          </a:p>
          <a:p>
            <a:r>
              <a:rPr lang="ru-RU" i="1" dirty="0"/>
              <a:t>Срок реализации проекта:</a:t>
            </a:r>
            <a:r>
              <a:rPr lang="ru-RU" dirty="0"/>
              <a:t> ноябрь  2018 года.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9361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Подготовительный </a:t>
            </a:r>
            <a:r>
              <a:rPr lang="ru-RU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этап: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 </a:t>
            </a:r>
            <a:r>
              <a:rPr lang="ru-RU" dirty="0"/>
              <a:t>ходе подготовки к концерту «Дружба народов», дети стали спрашивать, кто такие  народы и почему разноцветные (в стихотворении В. Орлова «Разноцветная планета»). Детям продемонстрировали картонные куколки в национальных костюмах. Дети заинтересовались и начали задавать вопросы. </a:t>
            </a:r>
          </a:p>
          <a:p>
            <a:r>
              <a:rPr lang="ru-RU" dirty="0"/>
              <a:t>Воспитатель записывает вопросы, обсуждает с детьми, дети решают, кто и что может узнать вместе с родителями.    </a:t>
            </a:r>
          </a:p>
          <a:p>
            <a:r>
              <a:rPr lang="ru-RU" dirty="0"/>
              <a:t>Распределяются темы для сбора информации, </a:t>
            </a:r>
            <a:r>
              <a:rPr lang="ru-RU" dirty="0" smtClean="0"/>
              <a:t>составляется план реализации проекта.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7414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Основной этап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речи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ru-RU" sz="2800" i="1" dirty="0">
                <a:solidFill>
                  <a:srgbClr val="C00000"/>
                </a:solidFill>
              </a:rPr>
              <a:t>Фотоотчет</a:t>
            </a:r>
          </a:p>
          <a:p>
            <a:pPr marL="0" indent="0" algn="ctr">
              <a:buNone/>
            </a:pPr>
            <a:endParaRPr lang="ru-RU" i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199005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6632"/>
            <a:ext cx="2127975" cy="3783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66" y="2300740"/>
            <a:ext cx="3434369" cy="19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1008"/>
            <a:ext cx="3641902" cy="204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805264"/>
            <a:ext cx="606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Просмотр </a:t>
            </a:r>
            <a:r>
              <a:rPr lang="ru-RU" i="1" dirty="0" smtClean="0">
                <a:hlinkClick r:id="rId7" action="ppaction://hlinkpres?slideindex=1&amp;slidetitle="/>
              </a:rPr>
              <a:t>презентации «Русский национальный костюм»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678489" y="3899698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Рассказывание «Одежда русского народа»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705905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Основной этап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1407962"/>
            <a:ext cx="8229600" cy="452596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Познавательное развитие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" y="31038"/>
            <a:ext cx="2321470" cy="207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Documents and Settings\Администратор\Рабочий стол\narodi_Russ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84" b="89873" l="10143" r="95143">
                        <a14:foregroundMark x1="11286" y1="63080" x2="15714" y2="41350"/>
                        <a14:foregroundMark x1="19143" y1="75949" x2="17143" y2="50000"/>
                        <a14:foregroundMark x1="39571" y1="50000" x2="35000" y2="16667"/>
                        <a14:foregroundMark x1="46143" y1="51266" x2="47857" y2="12025"/>
                        <a14:foregroundMark x1="57429" y1="49156" x2="60286" y2="15823"/>
                        <a14:foregroundMark x1="64000" y1="50000" x2="63714" y2="37975"/>
                        <a14:foregroundMark x1="86286" y1="44726" x2="82429" y2="22785"/>
                        <a14:foregroundMark x1="82143" y1="36709" x2="77857" y2="43038"/>
                        <a14:foregroundMark x1="75857" y1="77215" x2="76143" y2="62236"/>
                        <a14:foregroundMark x1="80714" y1="75105" x2="75286" y2="62236"/>
                        <a14:foregroundMark x1="33000" y1="52110" x2="33571" y2="38819"/>
                        <a14:foregroundMark x1="22571" y1="80591" x2="24571" y2="51266"/>
                        <a14:foregroundMark x1="31286" y1="62236" x2="34429" y2="63924"/>
                        <a14:foregroundMark x1="39571" y1="62236" x2="46143" y2="68143"/>
                        <a14:foregroundMark x1="55429" y1="52110" x2="51429" y2="88186"/>
                        <a14:foregroundMark x1="65714" y1="86498" x2="66429" y2="79325"/>
                        <a14:foregroundMark x1="75286" y1="81013" x2="70714" y2="71941"/>
                        <a14:foregroundMark x1="58857" y1="87764" x2="55143" y2="76371"/>
                        <a14:foregroundMark x1="41571" y1="86920" x2="38714" y2="71519"/>
                        <a14:foregroundMark x1="34143" y1="83544" x2="35000" y2="70675"/>
                        <a14:foregroundMark x1="49143" y1="26160" x2="55143" y2="32911"/>
                        <a14:foregroundMark x1="42714" y1="34599" x2="39286" y2="28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7742" r="5258" b="10681"/>
          <a:stretch/>
        </p:blipFill>
        <p:spPr bwMode="auto">
          <a:xfrm>
            <a:off x="6365875" y="-89408"/>
            <a:ext cx="2883502" cy="188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294" y="1916832"/>
            <a:ext cx="88537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День народного единства – что это за праздник? (</a:t>
            </a:r>
            <a:r>
              <a:rPr lang="ru-RU" sz="2400" dirty="0">
                <a:hlinkClick r:id="rId6" action="ppaction://hlinkpres?slideindex=1&amp;slidetitle="/>
              </a:rPr>
              <a:t>презентация</a:t>
            </a:r>
            <a:r>
              <a:rPr lang="ru-RU" sz="2400" dirty="0"/>
              <a:t>).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9781" y="6098812"/>
            <a:ext cx="242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Рассматривание карты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94910" y="5021594"/>
            <a:ext cx="2056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Рассматривание альбома </a:t>
            </a:r>
          </a:p>
          <a:p>
            <a:pPr algn="ctr"/>
            <a:r>
              <a:rPr lang="ru-RU" sz="1600" dirty="0" smtClean="0"/>
              <a:t>«Россия многонациональная»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46466" y="2924944"/>
            <a:ext cx="259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Рассматривание глобуса</a:t>
            </a:r>
            <a:endParaRPr lang="ru-RU" dirty="0"/>
          </a:p>
        </p:txBody>
      </p:sp>
      <p:pic>
        <p:nvPicPr>
          <p:cNvPr id="1026" name="Picture 2" descr="C:\Documents and Settings\Администратор\Мои документы\IMG-20181107-WA0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3757"/>
            <a:ext cx="3497580" cy="196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IMG-20181107-WA00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74" y="2655496"/>
            <a:ext cx="3301926" cy="1857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IMG-20181107-WA0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85" y="4316090"/>
            <a:ext cx="3333432" cy="1875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438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743</Words>
  <Application>Microsoft Office PowerPoint</Application>
  <PresentationFormat>Экран (4:3)</PresentationFormat>
  <Paragraphs>132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ПРОЕКТ  «ДРУЖБА НАРОДОВ» </vt:lpstr>
      <vt:lpstr> </vt:lpstr>
      <vt:lpstr> Актуальность темы: </vt:lpstr>
      <vt:lpstr>  Цель проекта: </vt:lpstr>
      <vt:lpstr>  Задачи проекта: </vt:lpstr>
      <vt:lpstr> Этапы реализации проекта: </vt:lpstr>
      <vt:lpstr> Подготовительный этап: </vt:lpstr>
      <vt:lpstr>Основной этап</vt:lpstr>
      <vt:lpstr>Основной этап</vt:lpstr>
      <vt:lpstr> Познавательное развитие </vt:lpstr>
      <vt:lpstr> Познавательное развитие </vt:lpstr>
      <vt:lpstr>Основной этап</vt:lpstr>
      <vt:lpstr> Знакомство с культурой народов России </vt:lpstr>
      <vt:lpstr>Знакомство с культурой народов России</vt:lpstr>
      <vt:lpstr>Основной этап</vt:lpstr>
      <vt:lpstr>  Роль родителей в реализации проекта:   </vt:lpstr>
      <vt:lpstr> Продукт проектной деятельности:  </vt:lpstr>
      <vt:lpstr> Предполагаемый результат: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Власенко </cp:lastModifiedBy>
  <cp:revision>75</cp:revision>
  <dcterms:modified xsi:type="dcterms:W3CDTF">2018-11-21T04:00:19Z</dcterms:modified>
</cp:coreProperties>
</file>