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59" r:id="rId4"/>
    <p:sldId id="257" r:id="rId5"/>
    <p:sldId id="258" r:id="rId6"/>
    <p:sldId id="261" r:id="rId7"/>
    <p:sldId id="262" r:id="rId8"/>
    <p:sldId id="263" r:id="rId9"/>
    <p:sldId id="264" r:id="rId10"/>
    <p:sldId id="283" r:id="rId11"/>
    <p:sldId id="265" r:id="rId12"/>
    <p:sldId id="266" r:id="rId13"/>
    <p:sldId id="267" r:id="rId14"/>
    <p:sldId id="268" r:id="rId15"/>
    <p:sldId id="269" r:id="rId16"/>
    <p:sldId id="270" r:id="rId17"/>
    <p:sldId id="271" r:id="rId18"/>
    <p:sldId id="272" r:id="rId19"/>
    <p:sldId id="279" r:id="rId20"/>
    <p:sldId id="284" r:id="rId21"/>
    <p:sldId id="273" r:id="rId22"/>
    <p:sldId id="274" r:id="rId23"/>
    <p:sldId id="278" r:id="rId24"/>
    <p:sldId id="275" r:id="rId25"/>
    <p:sldId id="282" r:id="rId26"/>
    <p:sldId id="276" r:id="rId27"/>
    <p:sldId id="277"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9BAD9-EE32-49D7-8216-1359263900EF}" type="datetimeFigureOut">
              <a:rPr lang="ru-RU" smtClean="0"/>
              <a:t>08.06.2018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D9AE5-75D4-49AF-8F7E-00CF730CF170}" type="slidenum">
              <a:rPr lang="ru-RU" smtClean="0"/>
              <a:t>‹#›</a:t>
            </a:fld>
            <a:endParaRPr lang="ru-RU"/>
          </a:p>
        </p:txBody>
      </p:sp>
    </p:spTree>
    <p:extLst>
      <p:ext uri="{BB962C8B-B14F-4D97-AF65-F5344CB8AC3E}">
        <p14:creationId xmlns:p14="http://schemas.microsoft.com/office/powerpoint/2010/main" val="54981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BD9AE5-75D4-49AF-8F7E-00CF730CF170}" type="slidenum">
              <a:rPr lang="ru-RU" smtClean="0"/>
              <a:t>18</a:t>
            </a:fld>
            <a:endParaRPr lang="ru-RU"/>
          </a:p>
        </p:txBody>
      </p:sp>
    </p:spTree>
    <p:extLst>
      <p:ext uri="{BB962C8B-B14F-4D97-AF65-F5344CB8AC3E}">
        <p14:creationId xmlns:p14="http://schemas.microsoft.com/office/powerpoint/2010/main" val="30041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hyperlink" Target="&#1050;&#1086;&#1085;&#1089;&#1087;&#1077;&#1082;&#1090;%20&#1053;&#1054;&#1044;%20%20&#1055;&#1091;&#1090;&#1077;&#1096;&#1077;&#1089;&#1090;&#1074;&#1080;&#1077;%20&#1074;%20&#1094;&#1072;&#1088;&#1089;&#1090;&#1074;&#1086;%20&#1085;&#1072;&#1089;&#1077;&#1082;&#1086;&#1084;&#1099;&#1093;%20&#1054;&#1090;&#1082;&#1088;&#1099;&#1090;&#1086;&#1077;%20&#1079;&#1072;&#1085;&#1103;&#1090;&#1080;&#1077;.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1061;&#1091;&#1076;&#1086;&#1078;&#1077;&#1089;&#1090;&#1074;&#1077;&#1085;&#1085;&#1072;&#1103;%20&#1083;&#1080;&#1090;&#1077;&#1088;&#1072;&#1090;&#1091;&#1088;&#1072;%20&#1082;%20&#1087;&#1088;&#1086;&#1077;&#1082;&#1090;&#1091;.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1053;&#1040;&#1057;&#1045;&#1050;&#1054;&#1052;&#1067;&#1045;.pptx" TargetMode="External"/><Relationship Id="rId2" Type="http://schemas.openxmlformats.org/officeDocument/2006/relationships/hyperlink" Target="&#1047;&#1072;&#1075;&#1072;&#1076;&#1082;&#1080;_&#1087;&#1088;&#1086;_&#1085;&#1072;&#1089;&#1077;&#1082;&#1086;&#1084;&#1099;&#1093;.pptx" TargetMode="External"/><Relationship Id="rId1" Type="http://schemas.openxmlformats.org/officeDocument/2006/relationships/slideLayout" Target="../slideLayouts/slideLayout2.xml"/><Relationship Id="rId4" Type="http://schemas.openxmlformats.org/officeDocument/2006/relationships/hyperlink" Target="&#1042;&#1086;&#1087;&#1088;&#1086;&#1089;&#1099;%20&#1074;&#1080;&#1082;&#1090;&#1086;&#1088;&#1080;&#1085;&#1099;.doc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1056;&#1072;&#1089;&#1082;&#1088;&#1072;&#1089;&#1082;&#1080;.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hyperlink" Target="&#1055;&#1072;&#1083;&#1100;&#1095;&#1080;&#1082;&#1086;&#1074;&#1099;&#1077;%20&#1080;&#1075;&#1088;&#1099;.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1082;&#1086;&#1085;&#1089;&#1091;&#1083;&#1100;&#1090;&#1072;&#1094;&#1080;&#1103;%20&#1091;&#1082;&#1091;&#1089;&#1099;%20&#1087;&#1095;&#1105;&#1083;).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gif"/><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1055;&#1086;&#1076;&#1074;&#1080;&#1078;&#1085;&#1099;&#1077;%20&#1080;&#1075;&#1088;&#1099;%20&#1087;&#1086;%20&#1090;&#1077;&#1084;&#1077;%20&#1085;&#1072;&#1089;&#1077;&#1082;&#1086;&#1084;&#1099;&#1077;.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874639"/>
          </a:xfrm>
        </p:spPr>
        <p:txBody>
          <a:bodyPr>
            <a:normAutofit fontScale="90000"/>
          </a:bodyPr>
          <a:lstStyle/>
          <a:p>
            <a:r>
              <a:rPr lang="ru-RU" dirty="0" smtClean="0">
                <a:solidFill>
                  <a:schemeClr val="accent3">
                    <a:lumMod val="50000"/>
                  </a:schemeClr>
                </a:solidFill>
              </a:rPr>
              <a:t>Презентация проекта </a:t>
            </a:r>
            <a:br>
              <a:rPr lang="ru-RU" dirty="0" smtClean="0">
                <a:solidFill>
                  <a:schemeClr val="accent3">
                    <a:lumMod val="50000"/>
                  </a:schemeClr>
                </a:solidFill>
              </a:rPr>
            </a:br>
            <a:r>
              <a:rPr lang="ru-RU" dirty="0" smtClean="0">
                <a:solidFill>
                  <a:schemeClr val="accent3">
                    <a:lumMod val="50000"/>
                  </a:schemeClr>
                </a:solidFill>
              </a:rPr>
              <a:t>«Этот удивительный мир насекомых»</a:t>
            </a:r>
            <a:endParaRPr lang="ru-RU" dirty="0">
              <a:solidFill>
                <a:schemeClr val="accent3">
                  <a:lumMod val="50000"/>
                </a:schemeClr>
              </a:solidFill>
            </a:endParaRPr>
          </a:p>
        </p:txBody>
      </p:sp>
      <p:sp>
        <p:nvSpPr>
          <p:cNvPr id="3" name="Подзаголовок 2"/>
          <p:cNvSpPr>
            <a:spLocks noGrp="1"/>
          </p:cNvSpPr>
          <p:nvPr>
            <p:ph type="subTitle" idx="1"/>
          </p:nvPr>
        </p:nvSpPr>
        <p:spPr>
          <a:xfrm>
            <a:off x="755576" y="4509120"/>
            <a:ext cx="7376864" cy="1584176"/>
          </a:xfrm>
        </p:spPr>
        <p:txBody>
          <a:bodyPr>
            <a:normAutofit fontScale="92500" lnSpcReduction="10000"/>
          </a:bodyPr>
          <a:lstStyle/>
          <a:p>
            <a:pPr algn="r"/>
            <a:r>
              <a:rPr lang="ru-RU" sz="2400" dirty="0" smtClean="0">
                <a:solidFill>
                  <a:schemeClr val="tx1"/>
                </a:solidFill>
              </a:rPr>
              <a:t>Над проектом работали:</a:t>
            </a:r>
          </a:p>
          <a:p>
            <a:pPr algn="r"/>
            <a:r>
              <a:rPr lang="ru-RU" sz="2400" dirty="0" smtClean="0">
                <a:solidFill>
                  <a:schemeClr val="tx1"/>
                </a:solidFill>
              </a:rPr>
              <a:t>Емельянова Ю. Н. – учитель-логопед, высшая КК.</a:t>
            </a:r>
          </a:p>
          <a:p>
            <a:pPr algn="r"/>
            <a:r>
              <a:rPr lang="ru-RU" sz="2400" dirty="0" smtClean="0">
                <a:solidFill>
                  <a:schemeClr val="tx1"/>
                </a:solidFill>
              </a:rPr>
              <a:t>Власенко Н. В. – воспитатель, </a:t>
            </a:r>
            <a:r>
              <a:rPr lang="en-US" sz="2400" dirty="0" smtClean="0">
                <a:solidFill>
                  <a:schemeClr val="tx1"/>
                </a:solidFill>
              </a:rPr>
              <a:t>I </a:t>
            </a:r>
            <a:r>
              <a:rPr lang="ru-RU" sz="2400" dirty="0" smtClean="0">
                <a:solidFill>
                  <a:schemeClr val="tx1"/>
                </a:solidFill>
              </a:rPr>
              <a:t>КК.</a:t>
            </a:r>
          </a:p>
          <a:p>
            <a:pPr algn="r"/>
            <a:r>
              <a:rPr lang="ru-RU" sz="2400" dirty="0" err="1" smtClean="0">
                <a:solidFill>
                  <a:schemeClr val="tx1"/>
                </a:solidFill>
              </a:rPr>
              <a:t>Мингалева</a:t>
            </a:r>
            <a:r>
              <a:rPr lang="ru-RU" sz="2400" dirty="0" smtClean="0">
                <a:solidFill>
                  <a:schemeClr val="tx1"/>
                </a:solidFill>
              </a:rPr>
              <a:t> И. А. – воспитатель, </a:t>
            </a:r>
            <a:r>
              <a:rPr lang="en-US" sz="2400" dirty="0" smtClean="0">
                <a:solidFill>
                  <a:schemeClr val="tx1"/>
                </a:solidFill>
              </a:rPr>
              <a:t>I </a:t>
            </a:r>
            <a:r>
              <a:rPr lang="ru-RU" sz="2400" dirty="0" smtClean="0">
                <a:solidFill>
                  <a:schemeClr val="tx1"/>
                </a:solidFill>
              </a:rPr>
              <a:t>КК</a:t>
            </a:r>
            <a:endParaRPr lang="ru-RU" sz="2400" dirty="0">
              <a:solidFill>
                <a:schemeClr val="tx1"/>
              </a:solidFill>
            </a:endParaRPr>
          </a:p>
        </p:txBody>
      </p:sp>
      <p:sp>
        <p:nvSpPr>
          <p:cNvPr id="4" name="TextBox 3"/>
          <p:cNvSpPr txBox="1"/>
          <p:nvPr/>
        </p:nvSpPr>
        <p:spPr>
          <a:xfrm>
            <a:off x="1403648" y="1228110"/>
            <a:ext cx="6568080" cy="646331"/>
          </a:xfrm>
          <a:prstGeom prst="rect">
            <a:avLst/>
          </a:prstGeom>
          <a:noFill/>
        </p:spPr>
        <p:txBody>
          <a:bodyPr wrap="none" rtlCol="0">
            <a:spAutoFit/>
          </a:bodyPr>
          <a:lstStyle/>
          <a:p>
            <a:r>
              <a:rPr lang="ru-RU" dirty="0" smtClean="0"/>
              <a:t>МАДОУ «Детский сад комбинированного вида № 4 «Солнышко»</a:t>
            </a:r>
          </a:p>
          <a:p>
            <a:pPr algn="ctr"/>
            <a:r>
              <a:rPr lang="ru-RU" smtClean="0"/>
              <a:t>Арамиль, 2018</a:t>
            </a:r>
            <a:endParaRPr lang="ru-RU" dirty="0"/>
          </a:p>
        </p:txBody>
      </p:sp>
    </p:spTree>
    <p:extLst>
      <p:ext uri="{BB962C8B-B14F-4D97-AF65-F5344CB8AC3E}">
        <p14:creationId xmlns:p14="http://schemas.microsoft.com/office/powerpoint/2010/main" val="110835302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Мои документы\20180528_094739.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330115" y="116632"/>
            <a:ext cx="2376264" cy="3168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Documents and Settings\Администратор\Мои документы\20180528_100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16633"/>
            <a:ext cx="2398780" cy="3198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2040" y="3211718"/>
            <a:ext cx="2796150" cy="338554"/>
          </a:xfrm>
          <a:prstGeom prst="rect">
            <a:avLst/>
          </a:prstGeom>
          <a:noFill/>
        </p:spPr>
        <p:txBody>
          <a:bodyPr wrap="none" rtlCol="0">
            <a:spAutoFit/>
          </a:bodyPr>
          <a:lstStyle/>
          <a:p>
            <a:r>
              <a:rPr lang="ru-RU" sz="1600" dirty="0" smtClean="0"/>
              <a:t>Игры на интерактивной доске</a:t>
            </a:r>
            <a:endParaRPr lang="ru-RU" sz="1600" dirty="0"/>
          </a:p>
        </p:txBody>
      </p:sp>
      <p:pic>
        <p:nvPicPr>
          <p:cNvPr id="3076" name="Picture 4" descr="C:\Documents and Settings\Администратор\Мои документы\IMG-20180528-WA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637" y="3645024"/>
            <a:ext cx="4306953" cy="2423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6016" y="6068709"/>
            <a:ext cx="3352393" cy="338554"/>
          </a:xfrm>
          <a:prstGeom prst="rect">
            <a:avLst/>
          </a:prstGeom>
          <a:noFill/>
        </p:spPr>
        <p:txBody>
          <a:bodyPr wrap="none" rtlCol="0">
            <a:spAutoFit/>
          </a:bodyPr>
          <a:lstStyle/>
          <a:p>
            <a:r>
              <a:rPr lang="ru-RU" sz="1600" dirty="0" smtClean="0"/>
              <a:t>Дидактическая игра «Кто где сидит»</a:t>
            </a:r>
            <a:endParaRPr lang="ru-RU" sz="1600" dirty="0"/>
          </a:p>
        </p:txBody>
      </p:sp>
    </p:spTree>
    <p:extLst>
      <p:ext uri="{BB962C8B-B14F-4D97-AF65-F5344CB8AC3E}">
        <p14:creationId xmlns:p14="http://schemas.microsoft.com/office/powerpoint/2010/main" val="21221790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435280" cy="864096"/>
          </a:xfrm>
        </p:spPr>
        <p:txBody>
          <a:bodyPr>
            <a:normAutofit fontScale="90000"/>
          </a:bodyPr>
          <a:lstStyle/>
          <a:p>
            <a:r>
              <a:rPr lang="ru-RU" b="1" dirty="0" smtClean="0"/>
              <a:t/>
            </a:r>
            <a:br>
              <a:rPr lang="ru-RU" b="1" dirty="0" smtClean="0"/>
            </a:br>
            <a:r>
              <a:rPr lang="ru-RU" sz="3100" b="1" dirty="0" smtClean="0"/>
              <a:t>2 </a:t>
            </a:r>
            <a:r>
              <a:rPr lang="ru-RU" sz="3100" b="1" dirty="0"/>
              <a:t>этап – реализация проекта через разнообразные виды деятельности:</a:t>
            </a:r>
            <a:r>
              <a:rPr lang="ru-RU" sz="3100" dirty="0"/>
              <a:t/>
            </a:r>
            <a:br>
              <a:rPr lang="ru-RU" sz="3100" dirty="0"/>
            </a:br>
            <a:endParaRPr lang="ru-RU" sz="3100" dirty="0"/>
          </a:p>
        </p:txBody>
      </p:sp>
      <p:sp>
        <p:nvSpPr>
          <p:cNvPr id="3" name="Объект 2"/>
          <p:cNvSpPr>
            <a:spLocks noGrp="1"/>
          </p:cNvSpPr>
          <p:nvPr>
            <p:ph idx="1"/>
          </p:nvPr>
        </p:nvSpPr>
        <p:spPr>
          <a:xfrm>
            <a:off x="457200" y="1124744"/>
            <a:ext cx="8445624" cy="5472608"/>
          </a:xfrm>
        </p:spPr>
        <p:txBody>
          <a:bodyPr>
            <a:normAutofit fontScale="55000" lnSpcReduction="20000"/>
          </a:bodyPr>
          <a:lstStyle/>
          <a:p>
            <a:pPr marL="0" indent="0">
              <a:buNone/>
            </a:pPr>
            <a:r>
              <a:rPr lang="ru-RU" b="1" i="1" dirty="0"/>
              <a:t>Познавательно-исследовательская деятельность:</a:t>
            </a:r>
            <a:endParaRPr lang="ru-RU" dirty="0"/>
          </a:p>
          <a:p>
            <a:pPr marL="0" indent="0">
              <a:buNone/>
            </a:pPr>
            <a:r>
              <a:rPr lang="ru-RU" dirty="0"/>
              <a:t>(исследования объектов окружающего мира и экспериментирования с ними)</a:t>
            </a:r>
          </a:p>
          <a:p>
            <a:r>
              <a:rPr lang="ru-RU" dirty="0"/>
              <a:t>Опытно – поисковая деятельность на участке: «Какие насекомые появились первые? </a:t>
            </a:r>
          </a:p>
          <a:p>
            <a:r>
              <a:rPr lang="ru-RU" dirty="0"/>
              <a:t>Просмотр мультфильма «Путешествие </a:t>
            </a:r>
            <a:r>
              <a:rPr lang="ru-RU" dirty="0" err="1"/>
              <a:t>муравьишки</a:t>
            </a:r>
            <a:r>
              <a:rPr lang="ru-RU" dirty="0"/>
              <a:t>» по сказке В. Бианки</a:t>
            </a:r>
          </a:p>
          <a:p>
            <a:r>
              <a:rPr lang="ru-RU" dirty="0"/>
              <a:t>Просмотр м/ф «Стрекоза и муравей» по басням Крылова </a:t>
            </a:r>
          </a:p>
          <a:p>
            <a:r>
              <a:rPr lang="ru-RU" dirty="0"/>
              <a:t>Просмотр презентации «Жизнь насекомых»</a:t>
            </a:r>
          </a:p>
          <a:p>
            <a:r>
              <a:rPr lang="ru-RU" dirty="0"/>
              <a:t>Просмотр мультфильмов «Муха-цокотуха», «Пчелка Майя»</a:t>
            </a:r>
          </a:p>
          <a:p>
            <a:r>
              <a:rPr lang="ru-RU" dirty="0"/>
              <a:t>Наблюдение и рассматривание насекомых через лупу.</a:t>
            </a:r>
          </a:p>
          <a:p>
            <a:r>
              <a:rPr lang="ru-RU" dirty="0"/>
              <a:t>Наблюдение за насекомыми. Как передвигаются насекомые? </a:t>
            </a:r>
          </a:p>
          <a:p>
            <a:r>
              <a:rPr lang="ru-RU" dirty="0"/>
              <a:t>Наблюдение за муравьём. </a:t>
            </a:r>
          </a:p>
          <a:p>
            <a:r>
              <a:rPr lang="ru-RU" dirty="0"/>
              <a:t>Наблюдение за жуками</a:t>
            </a:r>
          </a:p>
          <a:p>
            <a:r>
              <a:rPr lang="ru-RU" dirty="0"/>
              <a:t>Наблюдение за пауком.</a:t>
            </a:r>
          </a:p>
          <a:p>
            <a:r>
              <a:rPr lang="ru-RU" dirty="0"/>
              <a:t>Рассматривание изображений насекомых на иллюстрациях в книгах и альбомах.</a:t>
            </a:r>
          </a:p>
          <a:p>
            <a:r>
              <a:rPr lang="ru-RU" dirty="0"/>
              <a:t>Решение проблемных ситуаций: «Нужны ли насекомые?», «Пользу или вред они приносят?»	</a:t>
            </a:r>
            <a:endParaRPr lang="ru-RU" dirty="0" smtClean="0"/>
          </a:p>
          <a:p>
            <a:r>
              <a:rPr lang="ru-RU" dirty="0" smtClean="0"/>
              <a:t>Проведение открытого занятия по ФЭМП </a:t>
            </a:r>
            <a:r>
              <a:rPr lang="ru-RU" dirty="0" smtClean="0">
                <a:hlinkClick r:id="rId2" action="ppaction://hlinkfile"/>
              </a:rPr>
              <a:t>«Путешествие в царство насекомых».</a:t>
            </a:r>
            <a:endParaRPr lang="ru-RU" dirty="0"/>
          </a:p>
          <a:p>
            <a:endParaRPr lang="ru-RU" dirty="0"/>
          </a:p>
        </p:txBody>
      </p:sp>
    </p:spTree>
    <p:extLst>
      <p:ext uri="{BB962C8B-B14F-4D97-AF65-F5344CB8AC3E}">
        <p14:creationId xmlns:p14="http://schemas.microsoft.com/office/powerpoint/2010/main" val="261348142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ПРОЕКТ насекомые\20180517_114710.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159660" y="388036"/>
            <a:ext cx="3240360" cy="2430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Documents and Settings\Администратор\Мои документы\20180521_1133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425305"/>
            <a:ext cx="2182851" cy="291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Documents and Settings\Администратор\Мои документы\20180521_113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903175" y="3815224"/>
            <a:ext cx="2906771" cy="2180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Documents and Settings\Администратор\Мои документы\20180523_1132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34620"/>
            <a:ext cx="2232248" cy="2976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Documents and Settings\Администратор\Мои документы\20180523_1132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5875" y="134620"/>
            <a:ext cx="2242999" cy="2990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46013" y="2838249"/>
            <a:ext cx="2667653" cy="369332"/>
          </a:xfrm>
          <a:prstGeom prst="rect">
            <a:avLst/>
          </a:prstGeom>
          <a:noFill/>
        </p:spPr>
        <p:txBody>
          <a:bodyPr wrap="none" rtlCol="0">
            <a:spAutoFit/>
          </a:bodyPr>
          <a:lstStyle/>
          <a:p>
            <a:r>
              <a:rPr lang="ru-RU" dirty="0" smtClean="0"/>
              <a:t>Рассматривание муравья</a:t>
            </a:r>
            <a:endParaRPr lang="ru-RU" dirty="0"/>
          </a:p>
        </p:txBody>
      </p:sp>
      <p:sp>
        <p:nvSpPr>
          <p:cNvPr id="5" name="TextBox 4"/>
          <p:cNvSpPr txBox="1"/>
          <p:nvPr/>
        </p:nvSpPr>
        <p:spPr>
          <a:xfrm>
            <a:off x="5034330" y="6290495"/>
            <a:ext cx="3491020" cy="369332"/>
          </a:xfrm>
          <a:prstGeom prst="rect">
            <a:avLst/>
          </a:prstGeom>
          <a:noFill/>
        </p:spPr>
        <p:txBody>
          <a:bodyPr wrap="none" rtlCol="0">
            <a:spAutoFit/>
          </a:bodyPr>
          <a:lstStyle/>
          <a:p>
            <a:r>
              <a:rPr lang="ru-RU" dirty="0" smtClean="0"/>
              <a:t>Наблюдение за божьей коровкой</a:t>
            </a:r>
            <a:endParaRPr lang="ru-RU" dirty="0"/>
          </a:p>
        </p:txBody>
      </p:sp>
      <p:sp>
        <p:nvSpPr>
          <p:cNvPr id="6" name="TextBox 5"/>
          <p:cNvSpPr txBox="1"/>
          <p:nvPr/>
        </p:nvSpPr>
        <p:spPr>
          <a:xfrm>
            <a:off x="247931" y="3125287"/>
            <a:ext cx="4041106" cy="369332"/>
          </a:xfrm>
          <a:prstGeom prst="rect">
            <a:avLst/>
          </a:prstGeom>
          <a:noFill/>
        </p:spPr>
        <p:txBody>
          <a:bodyPr wrap="none" rtlCol="0">
            <a:spAutoFit/>
          </a:bodyPr>
          <a:lstStyle/>
          <a:p>
            <a:r>
              <a:rPr lang="ru-RU" dirty="0" smtClean="0"/>
              <a:t>Рассматривание насекомых через лупу</a:t>
            </a:r>
            <a:endParaRPr lang="ru-RU" dirty="0"/>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41701">
            <a:off x="1387087" y="4842898"/>
            <a:ext cx="1495550" cy="116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Documents and Settings\Администратор\Мои документы\20180521_1133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632" y="3577705"/>
            <a:ext cx="2182851" cy="291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5990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extLst>
              <a:ext uri="{BEBA8EAE-BF5A-486C-A8C5-ECC9F3942E4B}">
                <a14:imgProps xmlns:a14="http://schemas.microsoft.com/office/drawing/2010/main">
                  <a14:imgLayer r:embed="rId3">
                    <a14:imgEffect>
                      <a14:backgroundRemoval t="3231" b="98091" l="10000" r="97000"/>
                    </a14:imgEffect>
                  </a14:imgLayer>
                </a14:imgProps>
              </a:ext>
              <a:ext uri="{28A0092B-C50C-407E-A947-70E740481C1C}">
                <a14:useLocalDpi xmlns:a14="http://schemas.microsoft.com/office/drawing/2010/main" val="0"/>
              </a:ext>
            </a:extLst>
          </a:blip>
          <a:srcRect/>
          <a:stretch>
            <a:fillRect/>
          </a:stretch>
        </p:blipFill>
        <p:spPr bwMode="auto">
          <a:xfrm>
            <a:off x="-4867" y="5134372"/>
            <a:ext cx="2052637" cy="19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Documents and Settings\Администратор\Мои документы\IMG-20180521-WA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6" y="260649"/>
            <a:ext cx="3415309" cy="1922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Documents and Settings\Администратор\Мои документы\IMG-20180521-WA0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969" y="2420888"/>
            <a:ext cx="3453541"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4086" y="4221088"/>
            <a:ext cx="3557359" cy="615553"/>
          </a:xfrm>
          <a:prstGeom prst="rect">
            <a:avLst/>
          </a:prstGeom>
          <a:noFill/>
        </p:spPr>
        <p:txBody>
          <a:bodyPr wrap="square" rtlCol="0">
            <a:spAutoFit/>
          </a:bodyPr>
          <a:lstStyle/>
          <a:p>
            <a:pPr algn="ctr"/>
            <a:r>
              <a:rPr lang="ru-RU" sz="1600" dirty="0" smtClean="0"/>
              <a:t>Открытое занятие по ФЭМП «Путешествие в царство насекомых</a:t>
            </a:r>
            <a:r>
              <a:rPr lang="ru-RU" dirty="0" smtClean="0"/>
              <a:t>»</a:t>
            </a:r>
            <a:endParaRPr lang="ru-RU" dirty="0"/>
          </a:p>
        </p:txBody>
      </p:sp>
      <p:sp>
        <p:nvSpPr>
          <p:cNvPr id="4" name="AutoShape 5"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descr="C:\Documents and Settings\Администратор\Мои документы\20180607_1654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208003" y="1114663"/>
            <a:ext cx="3436749" cy="257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58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dirty="0">
                <a:hlinkClick r:id="rId2" action="ppaction://hlinkfile"/>
              </a:rPr>
              <a:t>Чтение художественной литературы </a:t>
            </a:r>
            <a:r>
              <a:rPr lang="ru-RU" sz="2800" b="1" i="1" dirty="0"/>
              <a:t>(восприятие художественной литературы и </a:t>
            </a:r>
            <a:r>
              <a:rPr lang="ru-RU" sz="2800" b="1" i="1" dirty="0" smtClean="0"/>
              <a:t>фольклора)</a:t>
            </a:r>
            <a:endParaRPr lang="ru-RU" sz="2800" dirty="0"/>
          </a:p>
        </p:txBody>
      </p:sp>
      <p:sp>
        <p:nvSpPr>
          <p:cNvPr id="3" name="Объект 2"/>
          <p:cNvSpPr>
            <a:spLocks noGrp="1"/>
          </p:cNvSpPr>
          <p:nvPr>
            <p:ph idx="1"/>
          </p:nvPr>
        </p:nvSpPr>
        <p:spPr>
          <a:xfrm>
            <a:off x="3347864" y="1600200"/>
            <a:ext cx="5688632" cy="4525963"/>
          </a:xfrm>
        </p:spPr>
        <p:txBody>
          <a:bodyPr>
            <a:normAutofit fontScale="55000" lnSpcReduction="20000"/>
          </a:bodyPr>
          <a:lstStyle/>
          <a:p>
            <a:pPr marL="0" indent="0">
              <a:buNone/>
            </a:pPr>
            <a:endParaRPr lang="ru-RU" dirty="0"/>
          </a:p>
          <a:p>
            <a:r>
              <a:rPr lang="ru-RU" dirty="0"/>
              <a:t>Г. </a:t>
            </a:r>
            <a:r>
              <a:rPr lang="ru-RU" dirty="0" err="1" smtClean="0"/>
              <a:t>Скребицкий</a:t>
            </a:r>
            <a:r>
              <a:rPr lang="ru-RU" dirty="0" smtClean="0"/>
              <a:t> </a:t>
            </a:r>
            <a:r>
              <a:rPr lang="ru-RU" dirty="0"/>
              <a:t>чтение рассказа </a:t>
            </a:r>
            <a:r>
              <a:rPr lang="ru-RU" dirty="0" smtClean="0"/>
              <a:t>«Счастливый </a:t>
            </a:r>
            <a:r>
              <a:rPr lang="ru-RU" dirty="0"/>
              <a:t>жучок</a:t>
            </a:r>
            <a:r>
              <a:rPr lang="ru-RU" dirty="0" smtClean="0"/>
              <a:t>»</a:t>
            </a:r>
            <a:endParaRPr lang="ru-RU" dirty="0"/>
          </a:p>
          <a:p>
            <a:r>
              <a:rPr lang="ru-RU" dirty="0"/>
              <a:t>М. </a:t>
            </a:r>
            <a:r>
              <a:rPr lang="ru-RU" dirty="0" smtClean="0"/>
              <a:t>Михайлов </a:t>
            </a:r>
            <a:r>
              <a:rPr lang="ru-RU" dirty="0"/>
              <a:t>чтение </a:t>
            </a:r>
            <a:r>
              <a:rPr lang="ru-RU" dirty="0" smtClean="0"/>
              <a:t>сказки «</a:t>
            </a:r>
            <a:r>
              <a:rPr lang="ru-RU" dirty="0"/>
              <a:t>Лесные хоромы» </a:t>
            </a:r>
          </a:p>
          <a:p>
            <a:r>
              <a:rPr lang="ru-RU" dirty="0" smtClean="0"/>
              <a:t>К</a:t>
            </a:r>
            <a:r>
              <a:rPr lang="ru-RU" dirty="0"/>
              <a:t>. Чуковский </a:t>
            </a:r>
            <a:r>
              <a:rPr lang="ru-RU" dirty="0" smtClean="0"/>
              <a:t>"</a:t>
            </a:r>
            <a:r>
              <a:rPr lang="ru-RU" dirty="0" err="1"/>
              <a:t>Тараканище</a:t>
            </a:r>
            <a:r>
              <a:rPr lang="ru-RU" dirty="0"/>
              <a:t>", "Муха-цокотуха</a:t>
            </a:r>
            <a:r>
              <a:rPr lang="ru-RU" dirty="0" smtClean="0"/>
              <a:t>"</a:t>
            </a:r>
            <a:endParaRPr lang="ru-RU" dirty="0"/>
          </a:p>
          <a:p>
            <a:r>
              <a:rPr lang="ru-RU" dirty="0"/>
              <a:t>П. Синявский «</a:t>
            </a:r>
            <a:r>
              <a:rPr lang="ru-RU" dirty="0" err="1"/>
              <a:t>Штрашная</a:t>
            </a:r>
            <a:r>
              <a:rPr lang="ru-RU" dirty="0"/>
              <a:t> </a:t>
            </a:r>
            <a:r>
              <a:rPr lang="ru-RU" dirty="0" err="1"/>
              <a:t>иштория</a:t>
            </a:r>
            <a:r>
              <a:rPr lang="ru-RU" dirty="0"/>
              <a:t>».</a:t>
            </a:r>
          </a:p>
          <a:p>
            <a:r>
              <a:rPr lang="ru-RU" dirty="0"/>
              <a:t> Ян </a:t>
            </a:r>
            <a:r>
              <a:rPr lang="ru-RU" dirty="0" err="1"/>
              <a:t>Бжехва</a:t>
            </a:r>
            <a:r>
              <a:rPr lang="ru-RU" dirty="0"/>
              <a:t>  «Муравей», </a:t>
            </a:r>
          </a:p>
          <a:p>
            <a:r>
              <a:rPr lang="ru-RU" dirty="0"/>
              <a:t>Н. </a:t>
            </a:r>
            <a:r>
              <a:rPr lang="ru-RU" dirty="0" err="1"/>
              <a:t>Нищева</a:t>
            </a:r>
            <a:r>
              <a:rPr lang="ru-RU" dirty="0"/>
              <a:t> «На ромашке – две букашки».</a:t>
            </a:r>
          </a:p>
          <a:p>
            <a:r>
              <a:rPr lang="ru-RU" dirty="0"/>
              <a:t>Г. </a:t>
            </a:r>
            <a:r>
              <a:rPr lang="ru-RU" dirty="0" err="1"/>
              <a:t>Ганейзер</a:t>
            </a:r>
            <a:r>
              <a:rPr lang="ru-RU" dirty="0"/>
              <a:t> «Кузнечик - невидимка»,</a:t>
            </a:r>
          </a:p>
          <a:p>
            <a:r>
              <a:rPr lang="ru-RU" dirty="0"/>
              <a:t>Н. Сладков «Крапивница и лимонница»,</a:t>
            </a:r>
          </a:p>
          <a:p>
            <a:r>
              <a:rPr lang="ru-RU" dirty="0"/>
              <a:t>по П. Романовой «Где её дом?»,</a:t>
            </a:r>
          </a:p>
          <a:p>
            <a:r>
              <a:rPr lang="ru-RU" dirty="0"/>
              <a:t>по Ю. Дмитриеву «Таинственные превращения»</a:t>
            </a:r>
          </a:p>
          <a:p>
            <a:r>
              <a:rPr lang="ru-RU" dirty="0"/>
              <a:t>В. Бианки «Приключения </a:t>
            </a:r>
            <a:r>
              <a:rPr lang="ru-RU" dirty="0" err="1"/>
              <a:t>муравьишки</a:t>
            </a:r>
            <a:r>
              <a:rPr lang="ru-RU" dirty="0"/>
              <a:t>», «Муравейник зашевелился»</a:t>
            </a:r>
          </a:p>
          <a:p>
            <a:r>
              <a:rPr lang="ru-RU" dirty="0"/>
              <a:t> К. Ушинский «Капустница», «Пчелки на разведке».</a:t>
            </a:r>
          </a:p>
          <a:p>
            <a:r>
              <a:rPr lang="ru-RU" dirty="0"/>
              <a:t> В. Песков «Лечебница под сосной».</a:t>
            </a:r>
          </a:p>
          <a:p>
            <a:r>
              <a:rPr lang="ru-RU" dirty="0"/>
              <a:t> Чтение рассказа «Как появляется бабочка»	</a:t>
            </a:r>
          </a:p>
          <a:p>
            <a:endParaRPr lang="ru-RU" dirty="0"/>
          </a:p>
        </p:txBody>
      </p:sp>
    </p:spTree>
    <p:extLst>
      <p:ext uri="{BB962C8B-B14F-4D97-AF65-F5344CB8AC3E}">
        <p14:creationId xmlns:p14="http://schemas.microsoft.com/office/powerpoint/2010/main" val="7274746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i="1" dirty="0"/>
              <a:t>Коммуникативная деятельность (Общение и взаимодействие со взрослыми и сверстниками)</a:t>
            </a:r>
            <a:r>
              <a:rPr lang="ru-RU" sz="2800" dirty="0"/>
              <a:t/>
            </a:r>
            <a:br>
              <a:rPr lang="ru-RU" sz="2800" dirty="0"/>
            </a:br>
            <a:endParaRPr lang="ru-RU" sz="2800" dirty="0"/>
          </a:p>
        </p:txBody>
      </p:sp>
      <p:sp>
        <p:nvSpPr>
          <p:cNvPr id="3" name="Объект 2"/>
          <p:cNvSpPr>
            <a:spLocks noGrp="1"/>
          </p:cNvSpPr>
          <p:nvPr>
            <p:ph idx="1"/>
          </p:nvPr>
        </p:nvSpPr>
        <p:spPr>
          <a:xfrm>
            <a:off x="3203848" y="1196752"/>
            <a:ext cx="5688632" cy="5184576"/>
          </a:xfrm>
        </p:spPr>
        <p:txBody>
          <a:bodyPr>
            <a:normAutofit fontScale="70000" lnSpcReduction="20000"/>
          </a:bodyPr>
          <a:lstStyle/>
          <a:p>
            <a:pPr marL="0" indent="0">
              <a:buNone/>
            </a:pPr>
            <a:r>
              <a:rPr lang="ru-RU" dirty="0" smtClean="0"/>
              <a:t>Беседы</a:t>
            </a:r>
            <a:r>
              <a:rPr lang="ru-RU" dirty="0"/>
              <a:t>:</a:t>
            </a:r>
          </a:p>
          <a:p>
            <a:r>
              <a:rPr lang="ru-RU" dirty="0"/>
              <a:t> «Что мы знаем о насекомых?»</a:t>
            </a:r>
          </a:p>
          <a:p>
            <a:r>
              <a:rPr lang="ru-RU" dirty="0"/>
              <a:t> «Шестиногие малыши»</a:t>
            </a:r>
          </a:p>
          <a:p>
            <a:r>
              <a:rPr lang="ru-RU" dirty="0"/>
              <a:t> «Где зимуют насекомые?»</a:t>
            </a:r>
          </a:p>
          <a:p>
            <a:r>
              <a:rPr lang="ru-RU" dirty="0"/>
              <a:t>«Безопасность в природе»</a:t>
            </a:r>
          </a:p>
          <a:p>
            <a:r>
              <a:rPr lang="ru-RU" dirty="0"/>
              <a:t>Рассказ воспитателя «Таинственные превращения»;</a:t>
            </a:r>
          </a:p>
          <a:p>
            <a:pPr marL="0" indent="0">
              <a:buNone/>
            </a:pPr>
            <a:r>
              <a:rPr lang="ru-RU" dirty="0">
                <a:hlinkClick r:id="rId2" action="ppaction://hlinkpres?slideindex=1&amp;slidetitle="/>
              </a:rPr>
              <a:t>«Загадки, которые мы любим»</a:t>
            </a:r>
            <a:r>
              <a:rPr lang="ru-RU" dirty="0"/>
              <a:t> - отгадывание загадок</a:t>
            </a:r>
          </a:p>
          <a:p>
            <a:pPr marL="0" indent="0">
              <a:buNone/>
            </a:pPr>
            <a:r>
              <a:rPr lang="ru-RU" dirty="0"/>
              <a:t>Составление описательного рассказа о насекомых;</a:t>
            </a:r>
          </a:p>
          <a:p>
            <a:pPr marL="0" indent="0">
              <a:buNone/>
            </a:pPr>
            <a:r>
              <a:rPr lang="ru-RU" dirty="0"/>
              <a:t>Презентация </a:t>
            </a:r>
            <a:r>
              <a:rPr lang="ru-RU" dirty="0">
                <a:hlinkClick r:id="rId3" action="ppaction://hlinkpres?slideindex=1&amp;slidetitle="/>
              </a:rPr>
              <a:t>«Насекомые» </a:t>
            </a:r>
            <a:r>
              <a:rPr lang="ru-RU" dirty="0" smtClean="0"/>
              <a:t>весёлые задания для умных детей и заинтересованных родителей.</a:t>
            </a:r>
          </a:p>
          <a:p>
            <a:pPr marL="0" indent="0">
              <a:buNone/>
            </a:pPr>
            <a:r>
              <a:rPr lang="ru-RU" dirty="0" smtClean="0"/>
              <a:t>Участие в международной познавательной викторине </a:t>
            </a:r>
            <a:r>
              <a:rPr lang="ru-RU" dirty="0" smtClean="0">
                <a:hlinkClick r:id="rId4" action="ppaction://hlinkfile"/>
              </a:rPr>
              <a:t>«В мире насекомых»</a:t>
            </a:r>
            <a:endParaRPr lang="ru-RU" dirty="0" smtClean="0"/>
          </a:p>
          <a:p>
            <a:endParaRPr lang="ru-RU" dirty="0"/>
          </a:p>
        </p:txBody>
      </p:sp>
    </p:spTree>
    <p:extLst>
      <p:ext uri="{BB962C8B-B14F-4D97-AF65-F5344CB8AC3E}">
        <p14:creationId xmlns:p14="http://schemas.microsoft.com/office/powerpoint/2010/main" val="265678059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fontScale="90000"/>
          </a:bodyPr>
          <a:lstStyle/>
          <a:p>
            <a:r>
              <a:rPr lang="ru-RU" sz="3600" b="1" i="1" dirty="0" smtClean="0"/>
              <a:t/>
            </a:r>
            <a:br>
              <a:rPr lang="ru-RU" sz="3600" b="1" i="1" dirty="0" smtClean="0"/>
            </a:br>
            <a:r>
              <a:rPr lang="ru-RU" sz="3600" b="1" i="1" dirty="0" smtClean="0"/>
              <a:t>Музыкально </a:t>
            </a:r>
            <a:r>
              <a:rPr lang="ru-RU" sz="3600" b="1" i="1" dirty="0"/>
              <a:t>– художественная деятельность:</a:t>
            </a:r>
            <a:r>
              <a:rPr lang="ru-RU" sz="3600" dirty="0"/>
              <a:t/>
            </a:r>
            <a:br>
              <a:rPr lang="ru-RU" sz="3600" dirty="0"/>
            </a:br>
            <a:endParaRPr lang="ru-RU" sz="3600" dirty="0"/>
          </a:p>
        </p:txBody>
      </p:sp>
      <p:sp>
        <p:nvSpPr>
          <p:cNvPr id="3" name="Объект 2"/>
          <p:cNvSpPr>
            <a:spLocks noGrp="1"/>
          </p:cNvSpPr>
          <p:nvPr>
            <p:ph idx="1"/>
          </p:nvPr>
        </p:nvSpPr>
        <p:spPr>
          <a:xfrm>
            <a:off x="3563888" y="1268760"/>
            <a:ext cx="5256584" cy="5040560"/>
          </a:xfrm>
        </p:spPr>
        <p:txBody>
          <a:bodyPr>
            <a:normAutofit fontScale="92500" lnSpcReduction="20000"/>
          </a:bodyPr>
          <a:lstStyle/>
          <a:p>
            <a:pPr marL="0" indent="0">
              <a:buNone/>
            </a:pPr>
            <a:r>
              <a:rPr lang="ru-RU" i="1" dirty="0" smtClean="0"/>
              <a:t>(</a:t>
            </a:r>
            <a:r>
              <a:rPr lang="ru-RU" i="1" dirty="0"/>
              <a:t>восприятие и понимание смысла музыкальных произведений, пение, музыкально-ритмические движения, игры на детских музыкальных инструментах)</a:t>
            </a:r>
          </a:p>
          <a:p>
            <a:r>
              <a:rPr lang="ru-RU" dirty="0"/>
              <a:t>«Полёт шмеля» прослушивание аудиозаписи Н. Римского-Корсакова</a:t>
            </a:r>
          </a:p>
          <a:p>
            <a:r>
              <a:rPr lang="ru-RU" dirty="0"/>
              <a:t>Передача образов насекомых в движениях под музыку.</a:t>
            </a:r>
          </a:p>
          <a:p>
            <a:endParaRPr lang="ru-RU" dirty="0"/>
          </a:p>
        </p:txBody>
      </p:sp>
    </p:spTree>
    <p:extLst>
      <p:ext uri="{BB962C8B-B14F-4D97-AF65-F5344CB8AC3E}">
        <p14:creationId xmlns:p14="http://schemas.microsoft.com/office/powerpoint/2010/main" val="9650211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i="1" dirty="0" smtClean="0"/>
              <a:t/>
            </a:r>
            <a:br>
              <a:rPr lang="ru-RU" b="1" i="1" dirty="0" smtClean="0"/>
            </a:br>
            <a:r>
              <a:rPr lang="ru-RU" sz="4000" b="1" i="1" dirty="0" smtClean="0"/>
              <a:t>Продуктивная </a:t>
            </a:r>
            <a:r>
              <a:rPr lang="ru-RU" sz="4000" b="1" i="1" dirty="0"/>
              <a:t>деятельность:</a:t>
            </a:r>
            <a:r>
              <a:rPr lang="ru-RU" sz="4000" dirty="0"/>
              <a:t/>
            </a:r>
            <a:br>
              <a:rPr lang="ru-RU" sz="4000" dirty="0"/>
            </a:br>
            <a:endParaRPr lang="ru-RU" sz="4000" dirty="0"/>
          </a:p>
        </p:txBody>
      </p:sp>
      <p:sp>
        <p:nvSpPr>
          <p:cNvPr id="3" name="Объект 2"/>
          <p:cNvSpPr>
            <a:spLocks noGrp="1"/>
          </p:cNvSpPr>
          <p:nvPr>
            <p:ph idx="1"/>
          </p:nvPr>
        </p:nvSpPr>
        <p:spPr>
          <a:xfrm>
            <a:off x="457200" y="1052736"/>
            <a:ext cx="8229600" cy="5073427"/>
          </a:xfrm>
        </p:spPr>
        <p:txBody>
          <a:bodyPr>
            <a:normAutofit fontScale="85000" lnSpcReduction="20000"/>
          </a:bodyPr>
          <a:lstStyle/>
          <a:p>
            <a:r>
              <a:rPr lang="ru-RU" dirty="0" smtClean="0"/>
              <a:t>Коллективная </a:t>
            </a:r>
            <a:r>
              <a:rPr lang="ru-RU" dirty="0"/>
              <a:t>аппликация «На лугу»</a:t>
            </a:r>
          </a:p>
          <a:p>
            <a:r>
              <a:rPr lang="ru-RU" dirty="0"/>
              <a:t>Изобразительная деятельность «Поляна бабочек»;</a:t>
            </a:r>
          </a:p>
          <a:p>
            <a:r>
              <a:rPr lang="ru-RU" dirty="0">
                <a:hlinkClick r:id="rId2" action="ppaction://hlinkfile"/>
              </a:rPr>
              <a:t>Раскраски</a:t>
            </a:r>
            <a:r>
              <a:rPr lang="ru-RU" dirty="0"/>
              <a:t> по теме «Насекомые»</a:t>
            </a:r>
          </a:p>
          <a:p>
            <a:r>
              <a:rPr lang="ru-RU" dirty="0"/>
              <a:t>Лепка </a:t>
            </a:r>
            <a:r>
              <a:rPr lang="ru-RU" dirty="0" smtClean="0"/>
              <a:t>из солёного теста «Пчёлки </a:t>
            </a:r>
            <a:r>
              <a:rPr lang="ru-RU" dirty="0"/>
              <a:t>и гусеницы» </a:t>
            </a:r>
          </a:p>
          <a:p>
            <a:r>
              <a:rPr lang="ru-RU" dirty="0"/>
              <a:t>Рисование «Обведи насекомое по трафарету и раскрась».</a:t>
            </a:r>
          </a:p>
          <a:p>
            <a:r>
              <a:rPr lang="ru-RU" dirty="0" smtClean="0"/>
              <a:t>Конструирование с использованием бросового материала «Бабочка</a:t>
            </a:r>
            <a:r>
              <a:rPr lang="ru-RU" dirty="0"/>
              <a:t>»</a:t>
            </a:r>
          </a:p>
          <a:p>
            <a:r>
              <a:rPr lang="ru-RU" dirty="0"/>
              <a:t>Конструирование из счётных палочек  </a:t>
            </a:r>
            <a:r>
              <a:rPr lang="ru-RU" dirty="0" smtClean="0"/>
              <a:t>«Бабочка»</a:t>
            </a:r>
            <a:endParaRPr lang="ru-RU" dirty="0"/>
          </a:p>
          <a:p>
            <a:r>
              <a:rPr lang="ru-RU" dirty="0"/>
              <a:t>Конструирование из геометрических форм «Необычные насекомые»</a:t>
            </a:r>
          </a:p>
          <a:p>
            <a:r>
              <a:rPr lang="ru-RU" dirty="0"/>
              <a:t>Оригами «Муха»</a:t>
            </a:r>
          </a:p>
          <a:p>
            <a:endParaRPr lang="ru-RU" dirty="0"/>
          </a:p>
        </p:txBody>
      </p:sp>
    </p:spTree>
    <p:extLst>
      <p:ext uri="{BB962C8B-B14F-4D97-AF65-F5344CB8AC3E}">
        <p14:creationId xmlns:p14="http://schemas.microsoft.com/office/powerpoint/2010/main" val="85960062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5" y="6093296"/>
            <a:ext cx="4248471" cy="369332"/>
          </a:xfrm>
          <a:prstGeom prst="rect">
            <a:avLst/>
          </a:prstGeom>
          <a:noFill/>
        </p:spPr>
        <p:txBody>
          <a:bodyPr wrap="square" rtlCol="0">
            <a:spAutoFit/>
          </a:bodyPr>
          <a:lstStyle/>
          <a:p>
            <a:pPr algn="r"/>
            <a:r>
              <a:rPr lang="ru-RU" dirty="0" smtClean="0"/>
              <a:t>Конструирование из бумаги «Гусеница»</a:t>
            </a:r>
            <a:endParaRPr lang="ru-RU" dirty="0"/>
          </a:p>
        </p:txBody>
      </p:sp>
      <p:pic>
        <p:nvPicPr>
          <p:cNvPr id="4098" name="Picture 2" descr="C:\Documents and Settings\Администратор\Мои документы\20180521_1042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 r="265" b="15965"/>
          <a:stretch/>
        </p:blipFill>
        <p:spPr bwMode="auto">
          <a:xfrm>
            <a:off x="6321715" y="188640"/>
            <a:ext cx="2610290" cy="2924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124"/>
          <a:stretch/>
        </p:blipFill>
        <p:spPr bwMode="auto">
          <a:xfrm>
            <a:off x="5580112" y="2752626"/>
            <a:ext cx="2828603" cy="3390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Documents and Settings\Администратор\Мои документы\20180523_1111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583" y="67318"/>
            <a:ext cx="2203023" cy="2937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Documents and Settings\Администратор\Мои документы\20180523_111056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0685"/>
            <a:ext cx="2232248" cy="2976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Documents and Settings\Администратор\Мои документы\20180523_1111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583" y="3097561"/>
            <a:ext cx="2211821" cy="2949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497" y="6046655"/>
            <a:ext cx="4876465" cy="646331"/>
          </a:xfrm>
          <a:prstGeom prst="rect">
            <a:avLst/>
          </a:prstGeom>
          <a:noFill/>
        </p:spPr>
        <p:txBody>
          <a:bodyPr wrap="square" rtlCol="0">
            <a:spAutoFit/>
          </a:bodyPr>
          <a:lstStyle/>
          <a:p>
            <a:pPr algn="ctr"/>
            <a:r>
              <a:rPr lang="ru-RU" dirty="0" smtClean="0"/>
              <a:t>Конструирование с использованием бросового</a:t>
            </a:r>
          </a:p>
          <a:p>
            <a:pPr algn="ctr"/>
            <a:r>
              <a:rPr lang="ru-RU" dirty="0" smtClean="0"/>
              <a:t>материала «Бабочка»</a:t>
            </a:r>
            <a:endParaRPr lang="ru-RU" dirty="0"/>
          </a:p>
        </p:txBody>
      </p:sp>
      <p:pic>
        <p:nvPicPr>
          <p:cNvPr id="2050" name="Picture 2" descr="C:\Documents and Settings\Администратор\Мои документы\20180525_10085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780" b="19540"/>
          <a:stretch/>
        </p:blipFill>
        <p:spPr bwMode="auto">
          <a:xfrm>
            <a:off x="2565814" y="3090461"/>
            <a:ext cx="2425148" cy="2949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6" descr="C:\Documents and Settings\Администратор\Мои документы\20180523_1111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983" y="3249961"/>
            <a:ext cx="2211821" cy="2949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2860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Мои документы\20180525_164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60648"/>
            <a:ext cx="2304256" cy="3072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72198" y="3140968"/>
            <a:ext cx="2592289" cy="584775"/>
          </a:xfrm>
          <a:prstGeom prst="rect">
            <a:avLst/>
          </a:prstGeom>
          <a:noFill/>
        </p:spPr>
        <p:txBody>
          <a:bodyPr wrap="square" rtlCol="0">
            <a:spAutoFit/>
          </a:bodyPr>
          <a:lstStyle/>
          <a:p>
            <a:pPr algn="ctr"/>
            <a:r>
              <a:rPr lang="ru-RU" sz="1600" dirty="0" smtClean="0"/>
              <a:t>Конструирование из палочек «Бабочка»</a:t>
            </a:r>
            <a:endParaRPr lang="ru-RU" sz="1600" dirty="0"/>
          </a:p>
        </p:txBody>
      </p:sp>
      <p:pic>
        <p:nvPicPr>
          <p:cNvPr id="3075" name="Picture 3" descr="C:\Documents and Settings\Администратор\Мои документы\20180525_1702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88" y="0"/>
            <a:ext cx="2322912" cy="309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Documents and Settings\Администратор\Мои документы\20180525_1702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119" y="-4057"/>
            <a:ext cx="2322912" cy="309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068" y="2924944"/>
            <a:ext cx="4754963" cy="584775"/>
          </a:xfrm>
          <a:prstGeom prst="rect">
            <a:avLst/>
          </a:prstGeom>
          <a:noFill/>
        </p:spPr>
        <p:txBody>
          <a:bodyPr wrap="square" rtlCol="0">
            <a:spAutoFit/>
          </a:bodyPr>
          <a:lstStyle/>
          <a:p>
            <a:pPr algn="ctr"/>
            <a:r>
              <a:rPr lang="ru-RU" sz="1600" dirty="0" smtClean="0"/>
              <a:t>Конструирование из геометрических форм «Необычные насекомые»</a:t>
            </a:r>
            <a:endParaRPr lang="ru-RU" sz="1600" dirty="0"/>
          </a:p>
        </p:txBody>
      </p:sp>
      <p:pic>
        <p:nvPicPr>
          <p:cNvPr id="2050" name="Picture 2" descr="C:\Documents and Settings\Администратор\Мои документы\20180528_0922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430" y="3364831"/>
            <a:ext cx="2326255" cy="3101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Documents and Settings\Администратор\Мои документы\20180528_0922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7120" y="3412666"/>
            <a:ext cx="2322912" cy="3097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4634" y="6325215"/>
            <a:ext cx="1668342" cy="338554"/>
          </a:xfrm>
          <a:prstGeom prst="rect">
            <a:avLst/>
          </a:prstGeom>
          <a:noFill/>
        </p:spPr>
        <p:txBody>
          <a:bodyPr wrap="none" rtlCol="0">
            <a:spAutoFit/>
          </a:bodyPr>
          <a:lstStyle/>
          <a:p>
            <a:r>
              <a:rPr lang="ru-RU" sz="1600" dirty="0" smtClean="0"/>
              <a:t>Оригами «Муха»</a:t>
            </a:r>
            <a:endParaRPr lang="ru-RU" sz="1600" dirty="0"/>
          </a:p>
        </p:txBody>
      </p:sp>
      <p:pic>
        <p:nvPicPr>
          <p:cNvPr id="2053" name="Picture 5" descr="C:\Documents and Settings\Администратор\Рабочий стол\ORAÇÃO PARA TER FORÇA E CORAGE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216914">
            <a:off x="5677222" y="4149080"/>
            <a:ext cx="3143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815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Паспорт проекта</a:t>
            </a:r>
            <a:endParaRPr lang="ru-RU" dirty="0"/>
          </a:p>
        </p:txBody>
      </p:sp>
      <p:sp>
        <p:nvSpPr>
          <p:cNvPr id="3" name="Объект 2"/>
          <p:cNvSpPr>
            <a:spLocks noGrp="1"/>
          </p:cNvSpPr>
          <p:nvPr>
            <p:ph idx="1"/>
          </p:nvPr>
        </p:nvSpPr>
        <p:spPr>
          <a:xfrm>
            <a:off x="251520" y="1600200"/>
            <a:ext cx="8640960" cy="4525963"/>
          </a:xfrm>
        </p:spPr>
        <p:txBody>
          <a:bodyPr>
            <a:normAutofit/>
          </a:bodyPr>
          <a:lstStyle/>
          <a:p>
            <a:r>
              <a:rPr lang="ru-RU" b="1" dirty="0"/>
              <a:t>Сроки проведения</a:t>
            </a:r>
            <a:r>
              <a:rPr lang="ru-RU" dirty="0"/>
              <a:t>: 03.05.2018г. – 31.05.2018 </a:t>
            </a:r>
            <a:r>
              <a:rPr lang="ru-RU" dirty="0" smtClean="0"/>
              <a:t>г</a:t>
            </a:r>
            <a:endParaRPr lang="ru-RU" dirty="0"/>
          </a:p>
          <a:p>
            <a:r>
              <a:rPr lang="ru-RU" b="1" dirty="0"/>
              <a:t>Тип проекта</a:t>
            </a:r>
            <a:r>
              <a:rPr lang="ru-RU" dirty="0"/>
              <a:t>: </a:t>
            </a:r>
            <a:r>
              <a:rPr lang="ru-RU" dirty="0" smtClean="0"/>
              <a:t>среднесрочный</a:t>
            </a:r>
            <a:r>
              <a:rPr lang="ru-RU" dirty="0"/>
              <a:t>, групповой, творческо-познавательный, исследовательский, речевой.</a:t>
            </a:r>
          </a:p>
          <a:p>
            <a:r>
              <a:rPr lang="ru-RU" b="1" dirty="0"/>
              <a:t>Участники проекта</a:t>
            </a:r>
            <a:r>
              <a:rPr lang="ru-RU" dirty="0"/>
              <a:t>: воспитатели, учитель-логопед,  дети логопедической группы и родители.</a:t>
            </a:r>
          </a:p>
          <a:p>
            <a:r>
              <a:rPr lang="ru-RU" b="1" dirty="0"/>
              <a:t>Возраст детей</a:t>
            </a:r>
            <a:r>
              <a:rPr lang="ru-RU" dirty="0"/>
              <a:t>:  5-7 лет.</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35207"/>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2496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Мои документы\20180530_1608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454" y="3200299"/>
            <a:ext cx="2387860" cy="3183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Documents and Settings\Администратор\Мои документы\20180530_1609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195" y="3200299"/>
            <a:ext cx="2387859" cy="3183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Documents and Settings\Администратор\Мои документы\20180530_1648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42970"/>
            <a:ext cx="2335025" cy="3113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Documents and Settings\Администратор\Мои документы\20180530_1649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13807"/>
            <a:ext cx="2346794" cy="31290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6587" y="3242867"/>
            <a:ext cx="2806730" cy="369332"/>
          </a:xfrm>
          <a:prstGeom prst="rect">
            <a:avLst/>
          </a:prstGeom>
          <a:noFill/>
        </p:spPr>
        <p:txBody>
          <a:bodyPr wrap="none" rtlCol="0">
            <a:spAutoFit/>
          </a:bodyPr>
          <a:lstStyle/>
          <a:p>
            <a:r>
              <a:rPr lang="ru-RU" dirty="0" smtClean="0"/>
              <a:t>Поделки из солёного теста</a:t>
            </a:r>
            <a:endParaRPr lang="ru-RU" dirty="0"/>
          </a:p>
        </p:txBody>
      </p:sp>
      <p:sp>
        <p:nvSpPr>
          <p:cNvPr id="3" name="TextBox 2"/>
          <p:cNvSpPr txBox="1"/>
          <p:nvPr/>
        </p:nvSpPr>
        <p:spPr>
          <a:xfrm>
            <a:off x="5250841" y="6384112"/>
            <a:ext cx="2590709" cy="369332"/>
          </a:xfrm>
          <a:prstGeom prst="rect">
            <a:avLst/>
          </a:prstGeom>
          <a:noFill/>
        </p:spPr>
        <p:txBody>
          <a:bodyPr wrap="none" rtlCol="0">
            <a:spAutoFit/>
          </a:bodyPr>
          <a:lstStyle/>
          <a:p>
            <a:r>
              <a:rPr lang="ru-RU" dirty="0" smtClean="0"/>
              <a:t>Раскраски «Насекомые»</a:t>
            </a:r>
            <a:endParaRPr lang="ru-RU" dirty="0"/>
          </a:p>
        </p:txBody>
      </p:sp>
      <p:pic>
        <p:nvPicPr>
          <p:cNvPr id="2054" name="Picture 6" descr="C:\Documents and Settings\Администратор\Мои документы\20180530_1647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295" y="142970"/>
            <a:ext cx="2285990" cy="3047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4461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3600" b="1" i="1" dirty="0"/>
              <a:t>Режимные моменты  (интеграция разных видов деятельности)</a:t>
            </a:r>
            <a:endParaRPr lang="ru-RU" sz="3600" dirty="0"/>
          </a:p>
        </p:txBody>
      </p:sp>
      <p:sp>
        <p:nvSpPr>
          <p:cNvPr id="3" name="Объект 2"/>
          <p:cNvSpPr>
            <a:spLocks noGrp="1"/>
          </p:cNvSpPr>
          <p:nvPr>
            <p:ph idx="1"/>
          </p:nvPr>
        </p:nvSpPr>
        <p:spPr>
          <a:xfrm>
            <a:off x="3347864" y="1207484"/>
            <a:ext cx="5698976" cy="5256584"/>
          </a:xfrm>
        </p:spPr>
        <p:txBody>
          <a:bodyPr>
            <a:normAutofit/>
          </a:bodyPr>
          <a:lstStyle/>
          <a:p>
            <a:endParaRPr lang="ru-RU" dirty="0"/>
          </a:p>
          <a:p>
            <a:r>
              <a:rPr lang="ru-RU" dirty="0"/>
              <a:t>Гимнастика для глаз «Стрекоза»</a:t>
            </a:r>
          </a:p>
          <a:p>
            <a:r>
              <a:rPr lang="ru-RU" sz="2800" dirty="0">
                <a:hlinkClick r:id="rId2" action="ppaction://hlinkfile"/>
              </a:rPr>
              <a:t>Пальчиковая гимнастика </a:t>
            </a:r>
            <a:r>
              <a:rPr lang="ru-RU" sz="2800" dirty="0"/>
              <a:t>«Жук», «Сороконожки</a:t>
            </a:r>
            <a:r>
              <a:rPr lang="ru-RU" dirty="0"/>
              <a:t>», «Пчела</a:t>
            </a:r>
            <a:r>
              <a:rPr lang="ru-RU" dirty="0" smtClean="0"/>
              <a:t>»…</a:t>
            </a:r>
            <a:endParaRPr lang="ru-RU" dirty="0"/>
          </a:p>
          <a:p>
            <a:r>
              <a:rPr lang="ru-RU" dirty="0"/>
              <a:t>Физкультминутка «Божьи коровки», «Пауки»</a:t>
            </a:r>
          </a:p>
          <a:p>
            <a:r>
              <a:rPr lang="ru-RU" dirty="0"/>
              <a:t>Артикуляционная гимнастика  «Оса».</a:t>
            </a:r>
          </a:p>
          <a:p>
            <a:endParaRPr lang="ru-RU" dirty="0"/>
          </a:p>
        </p:txBody>
      </p:sp>
    </p:spTree>
    <p:extLst>
      <p:ext uri="{BB962C8B-B14F-4D97-AF65-F5344CB8AC3E}">
        <p14:creationId xmlns:p14="http://schemas.microsoft.com/office/powerpoint/2010/main" val="47418578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3600" b="1" i="1" dirty="0" smtClean="0"/>
              <a:t/>
            </a:r>
            <a:br>
              <a:rPr lang="ru-RU" sz="3600" b="1" i="1" dirty="0" smtClean="0"/>
            </a:br>
            <a:r>
              <a:rPr lang="ru-RU" sz="3600" b="1" i="1" dirty="0" smtClean="0"/>
              <a:t>Формы </a:t>
            </a:r>
            <a:r>
              <a:rPr lang="ru-RU" sz="3600" b="1" i="1" dirty="0"/>
              <a:t>взаимодействия с семьей и социальными партнерами </a:t>
            </a:r>
            <a:r>
              <a:rPr lang="ru-RU" sz="3600" dirty="0"/>
              <a:t/>
            </a:r>
            <a:br>
              <a:rPr lang="ru-RU" sz="3600" dirty="0"/>
            </a:br>
            <a:endParaRPr lang="ru-RU" sz="3600" dirty="0"/>
          </a:p>
        </p:txBody>
      </p:sp>
      <p:sp>
        <p:nvSpPr>
          <p:cNvPr id="3" name="Объект 2"/>
          <p:cNvSpPr>
            <a:spLocks noGrp="1"/>
          </p:cNvSpPr>
          <p:nvPr>
            <p:ph idx="1"/>
          </p:nvPr>
        </p:nvSpPr>
        <p:spPr>
          <a:xfrm>
            <a:off x="611560" y="1124744"/>
            <a:ext cx="8075240" cy="5616624"/>
          </a:xfrm>
        </p:spPr>
        <p:txBody>
          <a:bodyPr>
            <a:normAutofit fontScale="92500"/>
          </a:bodyPr>
          <a:lstStyle/>
          <a:p>
            <a:r>
              <a:rPr lang="ru-RU" dirty="0" smtClean="0"/>
              <a:t>«</a:t>
            </a:r>
            <a:r>
              <a:rPr lang="ru-RU" dirty="0"/>
              <a:t>Как </a:t>
            </a:r>
            <a:r>
              <a:rPr lang="ru-RU" dirty="0" smtClean="0"/>
              <a:t>научить ребёнка беречь природу» </a:t>
            </a:r>
            <a:r>
              <a:rPr lang="ru-RU" dirty="0"/>
              <a:t>- папка-передвижка.</a:t>
            </a:r>
          </a:p>
          <a:p>
            <a:r>
              <a:rPr lang="ru-RU" dirty="0"/>
              <a:t>Творческое домашнее задание для детей и </a:t>
            </a:r>
            <a:r>
              <a:rPr lang="ru-RU" dirty="0" smtClean="0"/>
              <a:t>родителей</a:t>
            </a:r>
            <a:r>
              <a:rPr lang="ru-RU" dirty="0"/>
              <a:t>:</a:t>
            </a:r>
            <a:r>
              <a:rPr lang="ru-RU" dirty="0" smtClean="0"/>
              <a:t> составить </a:t>
            </a:r>
            <a:r>
              <a:rPr lang="ru-RU" dirty="0"/>
              <a:t>рассказ о </a:t>
            </a:r>
            <a:r>
              <a:rPr lang="ru-RU" dirty="0" smtClean="0"/>
              <a:t>любом насекомом, </a:t>
            </a:r>
            <a:r>
              <a:rPr lang="ru-RU" dirty="0"/>
              <a:t>используя рисунки, фотографии.</a:t>
            </a:r>
          </a:p>
          <a:p>
            <a:r>
              <a:rPr lang="ru-RU" dirty="0"/>
              <a:t>Сделать поделку «Насекомые малышки – наши меньшие братишки».</a:t>
            </a:r>
          </a:p>
          <a:p>
            <a:r>
              <a:rPr lang="ru-RU" dirty="0">
                <a:hlinkClick r:id="rId2" action="ppaction://hlinkfile"/>
              </a:rPr>
              <a:t>«Первая помощь при укусах насекомых» </a:t>
            </a:r>
            <a:r>
              <a:rPr lang="ru-RU" dirty="0"/>
              <a:t>- информация в уголке здоровья.</a:t>
            </a:r>
          </a:p>
          <a:p>
            <a:r>
              <a:rPr lang="ru-RU" dirty="0"/>
              <a:t>Наблюдение за насекомыми во дворе, на даче, в деревне…</a:t>
            </a:r>
          </a:p>
          <a:p>
            <a:endParaRPr lang="ru-RU" dirty="0"/>
          </a:p>
        </p:txBody>
      </p:sp>
    </p:spTree>
    <p:extLst>
      <p:ext uri="{BB962C8B-B14F-4D97-AF65-F5344CB8AC3E}">
        <p14:creationId xmlns:p14="http://schemas.microsoft.com/office/powerpoint/2010/main" val="203739159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20180525_1413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62425" y="722352"/>
            <a:ext cx="4269692" cy="3202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5607" y="4458333"/>
            <a:ext cx="3528393" cy="830997"/>
          </a:xfrm>
          <a:prstGeom prst="rect">
            <a:avLst/>
          </a:prstGeom>
          <a:noFill/>
        </p:spPr>
        <p:txBody>
          <a:bodyPr wrap="square" rtlCol="0">
            <a:spAutoFit/>
          </a:bodyPr>
          <a:lstStyle/>
          <a:p>
            <a:pPr algn="ctr"/>
            <a:r>
              <a:rPr lang="ru-RU" sz="1600" dirty="0" smtClean="0"/>
              <a:t>Информация для родителей </a:t>
            </a:r>
          </a:p>
          <a:p>
            <a:pPr algn="ctr"/>
            <a:r>
              <a:rPr lang="ru-RU" sz="1600" dirty="0" smtClean="0"/>
              <a:t>«Первая помощь при укусах насекомых»</a:t>
            </a:r>
            <a:endParaRPr lang="ru-RU" sz="1600" dirty="0"/>
          </a:p>
        </p:txBody>
      </p:sp>
      <p:sp>
        <p:nvSpPr>
          <p:cNvPr id="3" name="TextBox 2"/>
          <p:cNvSpPr txBox="1"/>
          <p:nvPr/>
        </p:nvSpPr>
        <p:spPr>
          <a:xfrm>
            <a:off x="336509" y="2746801"/>
            <a:ext cx="2448272" cy="830997"/>
          </a:xfrm>
          <a:prstGeom prst="rect">
            <a:avLst/>
          </a:prstGeom>
          <a:noFill/>
        </p:spPr>
        <p:txBody>
          <a:bodyPr wrap="square" rtlCol="0">
            <a:spAutoFit/>
          </a:bodyPr>
          <a:lstStyle/>
          <a:p>
            <a:pPr algn="ctr"/>
            <a:r>
              <a:rPr lang="ru-RU" sz="1600" dirty="0" smtClean="0"/>
              <a:t>Папка-передвижка «Как научить ребёнка беречь природу»</a:t>
            </a:r>
            <a:endParaRPr lang="ru-RU" sz="1600" dirty="0"/>
          </a:p>
        </p:txBody>
      </p:sp>
      <p:sp>
        <p:nvSpPr>
          <p:cNvPr id="5" name="TextBox 4"/>
          <p:cNvSpPr txBox="1"/>
          <p:nvPr/>
        </p:nvSpPr>
        <p:spPr>
          <a:xfrm>
            <a:off x="2224870" y="6247576"/>
            <a:ext cx="4797852" cy="584775"/>
          </a:xfrm>
          <a:prstGeom prst="rect">
            <a:avLst/>
          </a:prstGeom>
          <a:noFill/>
        </p:spPr>
        <p:txBody>
          <a:bodyPr wrap="none" rtlCol="0">
            <a:spAutoFit/>
          </a:bodyPr>
          <a:lstStyle/>
          <a:p>
            <a:pPr algn="ctr"/>
            <a:r>
              <a:rPr lang="ru-RU" sz="1600" dirty="0" smtClean="0"/>
              <a:t>Выставка семейных поделок</a:t>
            </a:r>
          </a:p>
          <a:p>
            <a:pPr algn="ctr"/>
            <a:r>
              <a:rPr lang="ru-RU" sz="1600" dirty="0" smtClean="0"/>
              <a:t>«Насекомые  малышки - наши младшие братишки» </a:t>
            </a:r>
            <a:endParaRPr lang="ru-RU" sz="16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5013176"/>
            <a:ext cx="20542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38" y="3577798"/>
            <a:ext cx="15478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84" b="100000" l="9971" r="93060">
                        <a14:foregroundMark x1="55718" y1="35036" x2="73021" y2="5109"/>
                        <a14:foregroundMark x1="75367" y1="18248" x2="87781" y2="7007"/>
                        <a14:foregroundMark x1="58749" y1="21022" x2="47898" y2="38978"/>
                        <a14:backgroundMark x1="50342" y1="62482" x2="44575" y2="72847"/>
                      </a14:backgroundRemoval>
                    </a14:imgEffect>
                  </a14:imgLayer>
                </a14:imgProps>
              </a:ext>
              <a:ext uri="{28A0092B-C50C-407E-A947-70E740481C1C}">
                <a14:useLocalDpi xmlns:a14="http://schemas.microsoft.com/office/drawing/2010/main" val="0"/>
              </a:ext>
            </a:extLst>
          </a:blip>
          <a:srcRect/>
          <a:stretch>
            <a:fillRect/>
          </a:stretch>
        </p:blipFill>
        <p:spPr bwMode="auto">
          <a:xfrm>
            <a:off x="4015758" y="908720"/>
            <a:ext cx="1872208" cy="125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Documents and Settings\Администратор\Мои документы\20180530_1405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8796" y="2336642"/>
            <a:ext cx="3004733" cy="4006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Documents and Settings\Администратор\Мои документы\20180528_1308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57" y="0"/>
            <a:ext cx="3662401" cy="2746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4304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Результаты реализации проекта:</a:t>
            </a:r>
            <a:r>
              <a:rPr lang="ru-RU" dirty="0"/>
              <a:t/>
            </a:r>
            <a:br>
              <a:rPr lang="ru-RU" dirty="0"/>
            </a:br>
            <a:endParaRPr lang="ru-RU" dirty="0"/>
          </a:p>
        </p:txBody>
      </p:sp>
      <p:sp>
        <p:nvSpPr>
          <p:cNvPr id="3" name="Объект 2"/>
          <p:cNvSpPr>
            <a:spLocks noGrp="1"/>
          </p:cNvSpPr>
          <p:nvPr>
            <p:ph idx="1"/>
          </p:nvPr>
        </p:nvSpPr>
        <p:spPr>
          <a:xfrm>
            <a:off x="2267744" y="1124744"/>
            <a:ext cx="6419056" cy="5400600"/>
          </a:xfrm>
        </p:spPr>
        <p:txBody>
          <a:bodyPr>
            <a:normAutofit fontScale="85000" lnSpcReduction="20000"/>
          </a:bodyPr>
          <a:lstStyle/>
          <a:p>
            <a:r>
              <a:rPr lang="ru-RU" dirty="0"/>
              <a:t>П</a:t>
            </a:r>
            <a:r>
              <a:rPr lang="ru-RU" dirty="0" smtClean="0"/>
              <a:t>роведена </a:t>
            </a:r>
            <a:r>
              <a:rPr lang="ru-RU" dirty="0"/>
              <a:t>выставка «Насекомые малышки – наши меньшие братишки»;</a:t>
            </a:r>
          </a:p>
          <a:p>
            <a:r>
              <a:rPr lang="ru-RU" dirty="0"/>
              <a:t>П</a:t>
            </a:r>
            <a:r>
              <a:rPr lang="ru-RU" dirty="0" smtClean="0"/>
              <a:t>роведена </a:t>
            </a:r>
            <a:r>
              <a:rPr lang="ru-RU" dirty="0"/>
              <a:t>выставка рисунков «Жуки и букашки»;</a:t>
            </a:r>
          </a:p>
          <a:p>
            <a:r>
              <a:rPr lang="ru-RU" dirty="0"/>
              <a:t>В</a:t>
            </a:r>
            <a:r>
              <a:rPr lang="ru-RU" dirty="0" smtClean="0"/>
              <a:t>ыпущена </a:t>
            </a:r>
            <a:r>
              <a:rPr lang="ru-RU" dirty="0"/>
              <a:t>брошюра «Народные приметы, поговорки и пословицы про насекомых</a:t>
            </a:r>
            <a:r>
              <a:rPr lang="ru-RU" dirty="0" smtClean="0"/>
              <a:t>»;</a:t>
            </a:r>
          </a:p>
          <a:p>
            <a:r>
              <a:rPr lang="ru-RU" dirty="0"/>
              <a:t>П</a:t>
            </a:r>
            <a:r>
              <a:rPr lang="ru-RU" dirty="0" smtClean="0"/>
              <a:t>одготовлена </a:t>
            </a:r>
            <a:r>
              <a:rPr lang="ru-RU" dirty="0"/>
              <a:t>презентация «Эти удивительные насекомые</a:t>
            </a:r>
            <a:r>
              <a:rPr lang="ru-RU" dirty="0" smtClean="0"/>
              <a:t>»;</a:t>
            </a:r>
          </a:p>
          <a:p>
            <a:r>
              <a:rPr lang="ru-RU" dirty="0" smtClean="0"/>
              <a:t>Участвовали в международной познавательной викторине «В мире насекомых»;</a:t>
            </a:r>
          </a:p>
          <a:p>
            <a:r>
              <a:rPr lang="ru-RU" dirty="0" smtClean="0"/>
              <a:t>Создан </a:t>
            </a:r>
            <a:r>
              <a:rPr lang="ru-RU" dirty="0" err="1" smtClean="0"/>
              <a:t>лэпбук</a:t>
            </a:r>
            <a:r>
              <a:rPr lang="ru-RU" dirty="0" smtClean="0"/>
              <a:t> на закрепление темы: «Эти удивительные насекомые»;</a:t>
            </a:r>
          </a:p>
          <a:p>
            <a:endParaRPr lang="ru-RU" dirty="0"/>
          </a:p>
          <a:p>
            <a:endParaRPr lang="ru-RU" dirty="0"/>
          </a:p>
        </p:txBody>
      </p:sp>
    </p:spTree>
    <p:extLst>
      <p:ext uri="{BB962C8B-B14F-4D97-AF65-F5344CB8AC3E}">
        <p14:creationId xmlns:p14="http://schemas.microsoft.com/office/powerpoint/2010/main" val="33759491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6686" y="116632"/>
            <a:ext cx="213850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7435" y="3026628"/>
            <a:ext cx="2637008" cy="830997"/>
          </a:xfrm>
          <a:prstGeom prst="rect">
            <a:avLst/>
          </a:prstGeom>
          <a:noFill/>
        </p:spPr>
        <p:txBody>
          <a:bodyPr wrap="square" rtlCol="0">
            <a:spAutoFit/>
          </a:bodyPr>
          <a:lstStyle/>
          <a:p>
            <a:pPr algn="ctr"/>
            <a:r>
              <a:rPr lang="ru-RU" sz="1600" dirty="0" smtClean="0"/>
              <a:t>Международная познавательная викторина  «В мире насекомых»</a:t>
            </a:r>
            <a:endParaRPr lang="ru-RU" sz="1600" dirty="0"/>
          </a:p>
        </p:txBody>
      </p:sp>
      <p:pic>
        <p:nvPicPr>
          <p:cNvPr id="4100" name="Picture 4" descr="C:\Documents and Settings\Администратор\Рабочий стол\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91596" y="3857625"/>
            <a:ext cx="2428875"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Администратор\Мои документы\20180529_0718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306"/>
          <a:stretch/>
        </p:blipFill>
        <p:spPr bwMode="auto">
          <a:xfrm>
            <a:off x="232205" y="4469500"/>
            <a:ext cx="3129572" cy="205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Documents and Settings\Администратор\Мои документы\20180529_07200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306"/>
          <a:stretch/>
        </p:blipFill>
        <p:spPr bwMode="auto">
          <a:xfrm>
            <a:off x="3399381" y="4521523"/>
            <a:ext cx="3129571" cy="2058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6470997"/>
            <a:ext cx="3982885" cy="338554"/>
          </a:xfrm>
          <a:prstGeom prst="rect">
            <a:avLst/>
          </a:prstGeom>
          <a:noFill/>
        </p:spPr>
        <p:txBody>
          <a:bodyPr wrap="none" rtlCol="0">
            <a:spAutoFit/>
          </a:bodyPr>
          <a:lstStyle/>
          <a:p>
            <a:r>
              <a:rPr lang="ru-RU" sz="1600" dirty="0" err="1" smtClean="0"/>
              <a:t>Лэпбук</a:t>
            </a:r>
            <a:r>
              <a:rPr lang="ru-RU" sz="1600" dirty="0" smtClean="0"/>
              <a:t> на закрепление темы «Насекомые»</a:t>
            </a:r>
            <a:endParaRPr lang="ru-RU" sz="1600" dirty="0"/>
          </a:p>
        </p:txBody>
      </p:sp>
      <p:pic>
        <p:nvPicPr>
          <p:cNvPr id="3" name="Picture 2" descr="C:\Documents and Settings\Администратор\Мои документы\20180607_1523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4262" y="626712"/>
            <a:ext cx="3352342" cy="251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0400" y="3026628"/>
            <a:ext cx="2601033" cy="584775"/>
          </a:xfrm>
          <a:prstGeom prst="rect">
            <a:avLst/>
          </a:prstGeom>
          <a:noFill/>
        </p:spPr>
        <p:txBody>
          <a:bodyPr wrap="none" rtlCol="0">
            <a:spAutoFit/>
          </a:bodyPr>
          <a:lstStyle/>
          <a:p>
            <a:pPr algn="ctr"/>
            <a:r>
              <a:rPr lang="ru-RU" sz="1600" dirty="0" smtClean="0"/>
              <a:t>Выставка детских рисунков </a:t>
            </a:r>
          </a:p>
          <a:p>
            <a:pPr algn="ctr"/>
            <a:r>
              <a:rPr lang="ru-RU" sz="1600" dirty="0" smtClean="0"/>
              <a:t>«Жуки и букашки»</a:t>
            </a:r>
            <a:endParaRPr lang="ru-RU" sz="1600" dirty="0"/>
          </a:p>
        </p:txBody>
      </p:sp>
      <p:pic>
        <p:nvPicPr>
          <p:cNvPr id="1028" name="Picture 4" descr="C:\Documents and Settings\Администратор\Мои документы\IMG-20180606-WA00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000" b="19693"/>
          <a:stretch/>
        </p:blipFill>
        <p:spPr bwMode="auto">
          <a:xfrm rot="16200000">
            <a:off x="628232" y="-283839"/>
            <a:ext cx="1848651" cy="2375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Documents and Settings\Администратор\Мои документы\IMG-20180606-WA00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519" r="12383"/>
          <a:stretch/>
        </p:blipFill>
        <p:spPr bwMode="auto">
          <a:xfrm rot="10800000">
            <a:off x="386844" y="1753018"/>
            <a:ext cx="2331430" cy="1955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8589" y="3608065"/>
            <a:ext cx="2338717" cy="830997"/>
          </a:xfrm>
          <a:prstGeom prst="rect">
            <a:avLst/>
          </a:prstGeom>
          <a:noFill/>
        </p:spPr>
        <p:txBody>
          <a:bodyPr wrap="none" rtlCol="0">
            <a:spAutoFit/>
          </a:bodyPr>
          <a:lstStyle/>
          <a:p>
            <a:pPr algn="ctr"/>
            <a:r>
              <a:rPr lang="ru-RU" sz="1600" dirty="0" smtClean="0"/>
              <a:t>Брошюра </a:t>
            </a:r>
          </a:p>
          <a:p>
            <a:pPr algn="ctr"/>
            <a:r>
              <a:rPr lang="ru-RU" sz="1600" dirty="0" smtClean="0"/>
              <a:t>«Народные приметы, </a:t>
            </a:r>
          </a:p>
          <a:p>
            <a:pPr algn="ctr"/>
            <a:r>
              <a:rPr lang="ru-RU" sz="1600" dirty="0" smtClean="0"/>
              <a:t>загадки про насекомых»</a:t>
            </a:r>
            <a:endParaRPr lang="ru-RU" sz="1600" dirty="0"/>
          </a:p>
        </p:txBody>
      </p:sp>
    </p:spTree>
    <p:extLst>
      <p:ext uri="{BB962C8B-B14F-4D97-AF65-F5344CB8AC3E}">
        <p14:creationId xmlns:p14="http://schemas.microsoft.com/office/powerpoint/2010/main" val="409128972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Выводы</a:t>
            </a:r>
            <a:r>
              <a:rPr lang="ru-RU" dirty="0"/>
              <a:t>:</a:t>
            </a:r>
            <a:br>
              <a:rPr lang="ru-RU" dirty="0"/>
            </a:br>
            <a:endParaRPr lang="ru-RU" dirty="0"/>
          </a:p>
        </p:txBody>
      </p:sp>
      <p:sp>
        <p:nvSpPr>
          <p:cNvPr id="3" name="Объект 2"/>
          <p:cNvSpPr>
            <a:spLocks noGrp="1"/>
          </p:cNvSpPr>
          <p:nvPr>
            <p:ph idx="1"/>
          </p:nvPr>
        </p:nvSpPr>
        <p:spPr>
          <a:xfrm>
            <a:off x="457200" y="908720"/>
            <a:ext cx="8363272" cy="5760640"/>
          </a:xfrm>
        </p:spPr>
        <p:txBody>
          <a:bodyPr>
            <a:normAutofit fontScale="92500" lnSpcReduction="10000"/>
          </a:bodyPr>
          <a:lstStyle/>
          <a:p>
            <a:r>
              <a:rPr lang="ru-RU" dirty="0" smtClean="0"/>
              <a:t>существует </a:t>
            </a:r>
            <a:r>
              <a:rPr lang="ru-RU" dirty="0"/>
              <a:t>огромное разнообразие насекомых;</a:t>
            </a:r>
          </a:p>
          <a:p>
            <a:r>
              <a:rPr lang="ru-RU" dirty="0" smtClean="0"/>
              <a:t>насекомые </a:t>
            </a:r>
            <a:r>
              <a:rPr lang="ru-RU" dirty="0"/>
              <a:t>играют важную роль,  как в природе, так и в жизни человека (опыляют растения, являются пищей для других животных, рыхлят почву, защищают растения от вредителей, производят нужные для человека вещества (мед, воск, шелк, красители) и др.);</a:t>
            </a:r>
          </a:p>
          <a:p>
            <a:r>
              <a:rPr lang="ru-RU" dirty="0" smtClean="0"/>
              <a:t>следуют </a:t>
            </a:r>
            <a:r>
              <a:rPr lang="ru-RU" dirty="0"/>
              <a:t>бережно, относится к насекомым, не позволять убивать и ловить их ради шутки;</a:t>
            </a:r>
          </a:p>
          <a:p>
            <a:r>
              <a:rPr lang="ru-RU" dirty="0" smtClean="0"/>
              <a:t>таким </a:t>
            </a:r>
            <a:r>
              <a:rPr lang="ru-RU" dirty="0"/>
              <a:t>образом, наша гипотеза, о важной роли насекомых на планете Земля, полностью подтвердилась</a:t>
            </a:r>
          </a:p>
          <a:p>
            <a:endParaRPr lang="ru-RU" dirty="0"/>
          </a:p>
        </p:txBody>
      </p:sp>
    </p:spTree>
    <p:extLst>
      <p:ext uri="{BB962C8B-B14F-4D97-AF65-F5344CB8AC3E}">
        <p14:creationId xmlns:p14="http://schemas.microsoft.com/office/powerpoint/2010/main" val="425641634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
            </a:r>
            <a:br>
              <a:rPr lang="ru-RU" b="1" dirty="0" smtClean="0"/>
            </a:br>
            <a:r>
              <a:rPr lang="ru-RU" b="1" dirty="0" smtClean="0"/>
              <a:t>Итоги</a:t>
            </a:r>
            <a:r>
              <a:rPr lang="ru-RU" b="1" dirty="0"/>
              <a:t>:</a:t>
            </a:r>
            <a:r>
              <a:rPr lang="ru-RU" dirty="0"/>
              <a:t/>
            </a:r>
            <a:br>
              <a:rPr lang="ru-RU" dirty="0"/>
            </a:br>
            <a:endParaRPr lang="ru-RU" dirty="0"/>
          </a:p>
        </p:txBody>
      </p:sp>
      <p:sp>
        <p:nvSpPr>
          <p:cNvPr id="3" name="Объект 2"/>
          <p:cNvSpPr>
            <a:spLocks noGrp="1"/>
          </p:cNvSpPr>
          <p:nvPr>
            <p:ph idx="1"/>
          </p:nvPr>
        </p:nvSpPr>
        <p:spPr>
          <a:xfrm>
            <a:off x="457200" y="1196752"/>
            <a:ext cx="8229600" cy="5184576"/>
          </a:xfrm>
        </p:spPr>
        <p:txBody>
          <a:bodyPr>
            <a:normAutofit fontScale="92500" lnSpcReduction="10000"/>
          </a:bodyPr>
          <a:lstStyle/>
          <a:p>
            <a:r>
              <a:rPr lang="ru-RU" dirty="0" smtClean="0"/>
              <a:t>пополнение </a:t>
            </a:r>
            <a:r>
              <a:rPr lang="ru-RU" dirty="0"/>
              <a:t>новым материалом развивающей среды;</a:t>
            </a:r>
          </a:p>
          <a:p>
            <a:r>
              <a:rPr lang="ru-RU" dirty="0"/>
              <a:t>выставка семейных поделок «Насекомые малышки – наши меньшие братишки»;</a:t>
            </a:r>
          </a:p>
          <a:p>
            <a:r>
              <a:rPr lang="ru-RU" dirty="0"/>
              <a:t>выставка рисунков «Жуки и букашки»;</a:t>
            </a:r>
          </a:p>
          <a:p>
            <a:r>
              <a:rPr lang="ru-RU" dirty="0"/>
              <a:t>выпуск брошюры «Народные приметы, поговорки и пословицы про насекомых»;</a:t>
            </a:r>
          </a:p>
          <a:p>
            <a:r>
              <a:rPr lang="ru-RU" dirty="0"/>
              <a:t>оформление результатов проекта в виде презентации;</a:t>
            </a:r>
          </a:p>
          <a:p>
            <a:r>
              <a:rPr lang="ru-RU" dirty="0"/>
              <a:t>формулирование выводов по проделанной работе.</a:t>
            </a:r>
          </a:p>
          <a:p>
            <a:endParaRPr lang="ru-RU" dirty="0"/>
          </a:p>
        </p:txBody>
      </p:sp>
    </p:spTree>
    <p:extLst>
      <p:ext uri="{BB962C8B-B14F-4D97-AF65-F5344CB8AC3E}">
        <p14:creationId xmlns:p14="http://schemas.microsoft.com/office/powerpoint/2010/main" val="10288334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4788024" y="4460845"/>
            <a:ext cx="3544112" cy="1323439"/>
          </a:xfrm>
          <a:prstGeom prst="rect">
            <a:avLst/>
          </a:prstGeom>
          <a:noFill/>
          <a:scene3d>
            <a:camera prst="perspectiveContrastingRightFacing"/>
            <a:lightRig rig="threePt" dir="t"/>
          </a:scene3d>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УДАЧИ!</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777972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Актуальность реализации проекта</a:t>
            </a:r>
            <a:r>
              <a:rPr lang="ru-RU" dirty="0"/>
              <a:t>: </a:t>
            </a:r>
            <a:br>
              <a:rPr lang="ru-RU" dirty="0"/>
            </a:br>
            <a:endParaRPr lang="ru-RU" dirty="0"/>
          </a:p>
        </p:txBody>
      </p:sp>
      <p:sp>
        <p:nvSpPr>
          <p:cNvPr id="3" name="Объект 2"/>
          <p:cNvSpPr>
            <a:spLocks noGrp="1"/>
          </p:cNvSpPr>
          <p:nvPr>
            <p:ph idx="1"/>
          </p:nvPr>
        </p:nvSpPr>
        <p:spPr>
          <a:xfrm>
            <a:off x="3851920" y="1124744"/>
            <a:ext cx="4834880" cy="5400600"/>
          </a:xfrm>
        </p:spPr>
        <p:txBody>
          <a:bodyPr>
            <a:normAutofit fontScale="92500" lnSpcReduction="20000"/>
          </a:bodyPr>
          <a:lstStyle/>
          <a:p>
            <a:r>
              <a:rPr lang="ru-RU" dirty="0"/>
              <a:t>П</a:t>
            </a:r>
            <a:r>
              <a:rPr lang="ru-RU" dirty="0" smtClean="0"/>
              <a:t>роведя </a:t>
            </a:r>
            <a:r>
              <a:rPr lang="ru-RU" dirty="0"/>
              <a:t>опрос детей, какие бывают насекомые, </a:t>
            </a:r>
            <a:r>
              <a:rPr lang="ru-RU" dirty="0" smtClean="0"/>
              <a:t>какую </a:t>
            </a:r>
            <a:r>
              <a:rPr lang="ru-RU" dirty="0"/>
              <a:t>роль играют насекомые в природе, выяснились значительные пробелы в знаниях детей. Важно помочь детям узнать об этих удивительных животных, их повадках, образе жизни, а также о их роли в природе и жизни человека.</a:t>
            </a:r>
          </a:p>
          <a:p>
            <a:endParaRPr lang="ru-RU" dirty="0"/>
          </a:p>
        </p:txBody>
      </p:sp>
    </p:spTree>
    <p:extLst>
      <p:ext uri="{BB962C8B-B14F-4D97-AF65-F5344CB8AC3E}">
        <p14:creationId xmlns:p14="http://schemas.microsoft.com/office/powerpoint/2010/main" val="5330799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Гипотеза:</a:t>
            </a:r>
            <a:r>
              <a:rPr lang="ru-RU" dirty="0"/>
              <a:t/>
            </a:r>
            <a:br>
              <a:rPr lang="ru-RU" dirty="0"/>
            </a:br>
            <a:endParaRPr lang="ru-RU" dirty="0"/>
          </a:p>
        </p:txBody>
      </p:sp>
      <p:sp>
        <p:nvSpPr>
          <p:cNvPr id="4" name="Объект 3"/>
          <p:cNvSpPr>
            <a:spLocks noGrp="1"/>
          </p:cNvSpPr>
          <p:nvPr>
            <p:ph idx="1"/>
          </p:nvPr>
        </p:nvSpPr>
        <p:spPr>
          <a:xfrm>
            <a:off x="3779912" y="1052736"/>
            <a:ext cx="4906888" cy="5472608"/>
          </a:xfrm>
        </p:spPr>
        <p:txBody>
          <a:bodyPr>
            <a:normAutofit fontScale="92500" lnSpcReduction="10000"/>
          </a:bodyPr>
          <a:lstStyle/>
          <a:p>
            <a:pPr marL="0" indent="0">
              <a:buNone/>
            </a:pPr>
            <a:r>
              <a:rPr lang="ru-RU" dirty="0" smtClean="0"/>
              <a:t>Мы </a:t>
            </a:r>
            <a:r>
              <a:rPr lang="ru-RU" dirty="0"/>
              <a:t>предполагаем, что на планете Земля существует большое разнообразие насекомых. Насекомые играют существенную роль в природе и в жизни человека. И мы хотим это доказать. От решения этой проблемы зависит мировоззрение детей, их отношение к окружающей природе в целом, в частности, к насекомым.</a:t>
            </a:r>
          </a:p>
          <a:p>
            <a:endParaRPr lang="ru-RU" dirty="0"/>
          </a:p>
        </p:txBody>
      </p:sp>
    </p:spTree>
    <p:extLst>
      <p:ext uri="{BB962C8B-B14F-4D97-AF65-F5344CB8AC3E}">
        <p14:creationId xmlns:p14="http://schemas.microsoft.com/office/powerpoint/2010/main" val="44680558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b="1" dirty="0"/>
              <a:t>Цель проекта:</a:t>
            </a:r>
            <a:r>
              <a:rPr lang="ru-RU" dirty="0"/>
              <a:t/>
            </a:r>
            <a:br>
              <a:rPr lang="ru-RU" dirty="0"/>
            </a:br>
            <a:endParaRPr lang="ru-RU" dirty="0"/>
          </a:p>
        </p:txBody>
      </p:sp>
      <p:sp>
        <p:nvSpPr>
          <p:cNvPr id="3" name="Объект 2"/>
          <p:cNvSpPr>
            <a:spLocks noGrp="1"/>
          </p:cNvSpPr>
          <p:nvPr>
            <p:ph idx="1"/>
          </p:nvPr>
        </p:nvSpPr>
        <p:spPr>
          <a:xfrm>
            <a:off x="3635896" y="1052736"/>
            <a:ext cx="5133256" cy="4896544"/>
          </a:xfrm>
        </p:spPr>
        <p:txBody>
          <a:bodyPr>
            <a:normAutofit/>
          </a:bodyPr>
          <a:lstStyle/>
          <a:p>
            <a:r>
              <a:rPr lang="ru-RU" dirty="0" smtClean="0"/>
              <a:t>Расширение </a:t>
            </a:r>
            <a:r>
              <a:rPr lang="ru-RU" dirty="0"/>
              <a:t>знаний детей об особенностях внешнего вида и жизненного цикла насекомых, сформировать у детей чувства сопереживания к живой природе.</a:t>
            </a:r>
          </a:p>
          <a:p>
            <a:endParaRPr lang="ru-RU" dirty="0"/>
          </a:p>
        </p:txBody>
      </p:sp>
      <p:pic>
        <p:nvPicPr>
          <p:cNvPr id="4" name="Picture 6" descr="C:\Documents and Settings\Администратор\Рабочий стол\1487680569_1011-krasnaya-babochk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14699"/>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037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t>Задачи:</a:t>
            </a:r>
            <a:r>
              <a:rPr lang="ru-RU" dirty="0"/>
              <a:t/>
            </a:r>
            <a:br>
              <a:rPr lang="ru-RU" dirty="0"/>
            </a:br>
            <a:endParaRPr lang="ru-RU" dirty="0"/>
          </a:p>
        </p:txBody>
      </p:sp>
      <p:sp>
        <p:nvSpPr>
          <p:cNvPr id="3" name="Объект 2"/>
          <p:cNvSpPr>
            <a:spLocks noGrp="1"/>
          </p:cNvSpPr>
          <p:nvPr>
            <p:ph idx="1"/>
          </p:nvPr>
        </p:nvSpPr>
        <p:spPr>
          <a:xfrm>
            <a:off x="899592" y="692696"/>
            <a:ext cx="7848872" cy="5184576"/>
          </a:xfrm>
        </p:spPr>
        <p:txBody>
          <a:bodyPr>
            <a:normAutofit fontScale="32500" lnSpcReduction="20000"/>
          </a:bodyPr>
          <a:lstStyle/>
          <a:p>
            <a:pPr marL="0" indent="0">
              <a:buNone/>
            </a:pPr>
            <a:r>
              <a:rPr lang="ru-RU" sz="4900" i="1" dirty="0" smtClean="0"/>
              <a:t>Для </a:t>
            </a:r>
            <a:r>
              <a:rPr lang="ru-RU" sz="4900" i="1" dirty="0"/>
              <a:t>детей:</a:t>
            </a:r>
            <a:endParaRPr lang="ru-RU" sz="4900" dirty="0"/>
          </a:p>
          <a:p>
            <a:pPr marL="0" indent="0">
              <a:buNone/>
            </a:pPr>
            <a:r>
              <a:rPr lang="ru-RU" sz="4900" b="1" dirty="0"/>
              <a:t>Общеобразовательные:</a:t>
            </a:r>
            <a:r>
              <a:rPr lang="ru-RU" sz="4900" dirty="0"/>
              <a:t> </a:t>
            </a:r>
          </a:p>
          <a:p>
            <a:r>
              <a:rPr lang="ru-RU" sz="4900" dirty="0"/>
              <a:t>-  Расширять и систематизировать знаний детей о насекомых, местах их обитания, характерных особенностях;</a:t>
            </a:r>
          </a:p>
          <a:p>
            <a:r>
              <a:rPr lang="ru-RU" sz="4900" dirty="0"/>
              <a:t>- Формирование познавательного интереса к насекомым.</a:t>
            </a:r>
          </a:p>
          <a:p>
            <a:pPr marL="0" indent="0">
              <a:buNone/>
            </a:pPr>
            <a:r>
              <a:rPr lang="ru-RU" sz="4900" b="1" dirty="0"/>
              <a:t>Воспитательные:</a:t>
            </a:r>
            <a:r>
              <a:rPr lang="ru-RU" sz="4900" dirty="0"/>
              <a:t> </a:t>
            </a:r>
          </a:p>
          <a:p>
            <a:r>
              <a:rPr lang="ru-RU" sz="4900" dirty="0"/>
              <a:t>- Воспитывать у детей бережное и чуткое отношение к природе</a:t>
            </a:r>
          </a:p>
          <a:p>
            <a:pPr marL="0" indent="0">
              <a:buNone/>
            </a:pPr>
            <a:r>
              <a:rPr lang="ru-RU" sz="4900" b="1" dirty="0"/>
              <a:t>Развивающие:</a:t>
            </a:r>
            <a:r>
              <a:rPr lang="ru-RU" sz="4900" dirty="0"/>
              <a:t> </a:t>
            </a:r>
          </a:p>
          <a:p>
            <a:r>
              <a:rPr lang="ru-RU" sz="4900" dirty="0"/>
              <a:t>- Развивать речь детей, активизировать словарный запас.</a:t>
            </a:r>
          </a:p>
          <a:p>
            <a:r>
              <a:rPr lang="ru-RU" sz="4900" dirty="0"/>
              <a:t>- Развивать умение делать выводы, устанавливая причинно-следственные связи между объектами живой природы;</a:t>
            </a:r>
          </a:p>
          <a:p>
            <a:r>
              <a:rPr lang="ru-RU" sz="4900" dirty="0"/>
              <a:t>- Развивать коммуникативные навыки;</a:t>
            </a:r>
          </a:p>
          <a:p>
            <a:r>
              <a:rPr lang="ru-RU" sz="4900" dirty="0"/>
              <a:t>- Развивать эмоциональную отзывчивость;                                                                                      </a:t>
            </a:r>
          </a:p>
          <a:p>
            <a:pPr marL="0" indent="0">
              <a:buNone/>
            </a:pPr>
            <a:r>
              <a:rPr lang="ru-RU" sz="4900" i="1" dirty="0"/>
              <a:t>Для педагогов:</a:t>
            </a:r>
            <a:endParaRPr lang="ru-RU" sz="4900" dirty="0"/>
          </a:p>
          <a:p>
            <a:r>
              <a:rPr lang="ru-RU" sz="4900" dirty="0" smtClean="0"/>
              <a:t>Формулирование </a:t>
            </a:r>
            <a:r>
              <a:rPr lang="ru-RU" sz="4900" dirty="0"/>
              <a:t>проблемы и продумывание методов и приёмов для решения данной проблемы.</a:t>
            </a:r>
          </a:p>
          <a:p>
            <a:r>
              <a:rPr lang="ru-RU" sz="4900" dirty="0" smtClean="0"/>
              <a:t>Развитие </a:t>
            </a:r>
            <a:r>
              <a:rPr lang="ru-RU" sz="4900" dirty="0"/>
              <a:t>системы продуктивного взаимодействия между участниками образовательного процесса (вовлечение в проект детей и родителей).</a:t>
            </a:r>
          </a:p>
          <a:p>
            <a:r>
              <a:rPr lang="ru-RU" sz="4900" dirty="0" smtClean="0"/>
              <a:t> </a:t>
            </a:r>
            <a:r>
              <a:rPr lang="ru-RU" sz="4900" dirty="0"/>
              <a:t>Освоение дополнительной литературы.</a:t>
            </a:r>
          </a:p>
          <a:p>
            <a:pPr marL="0" indent="0">
              <a:buNone/>
            </a:pPr>
            <a:r>
              <a:rPr lang="ru-RU" sz="4900" i="1" dirty="0"/>
              <a:t>Для родителей:</a:t>
            </a:r>
            <a:endParaRPr lang="ru-RU" sz="4900" dirty="0"/>
          </a:p>
          <a:p>
            <a:r>
              <a:rPr lang="ru-RU" sz="4900" dirty="0"/>
              <a:t> Непосредственное участие и оказание помощи в организации проекта.</a:t>
            </a:r>
          </a:p>
          <a:p>
            <a:endParaRPr lang="ru-RU" dirty="0"/>
          </a:p>
        </p:txBody>
      </p:sp>
    </p:spTree>
    <p:extLst>
      <p:ext uri="{BB962C8B-B14F-4D97-AF65-F5344CB8AC3E}">
        <p14:creationId xmlns:p14="http://schemas.microsoft.com/office/powerpoint/2010/main" val="64231013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272808" cy="1124744"/>
          </a:xfrm>
        </p:spPr>
        <p:txBody>
          <a:bodyPr>
            <a:normAutofit fontScale="90000"/>
          </a:bodyPr>
          <a:lstStyle/>
          <a:p>
            <a:r>
              <a:rPr lang="ru-RU" b="1" dirty="0" smtClean="0"/>
              <a:t/>
            </a:r>
            <a:br>
              <a:rPr lang="ru-RU" b="1" dirty="0" smtClean="0"/>
            </a:br>
            <a:r>
              <a:rPr lang="ru-RU" b="1" dirty="0" smtClean="0"/>
              <a:t>Предполагаемый </a:t>
            </a:r>
            <a:r>
              <a:rPr lang="ru-RU" b="1" dirty="0"/>
              <a:t>результат: </a:t>
            </a:r>
            <a:r>
              <a:rPr lang="ru-RU" dirty="0"/>
              <a:t/>
            </a:r>
            <a:br>
              <a:rPr lang="ru-RU" dirty="0"/>
            </a:br>
            <a:endParaRPr lang="ru-RU" dirty="0"/>
          </a:p>
        </p:txBody>
      </p:sp>
      <p:sp>
        <p:nvSpPr>
          <p:cNvPr id="3" name="Объект 2"/>
          <p:cNvSpPr>
            <a:spLocks noGrp="1"/>
          </p:cNvSpPr>
          <p:nvPr>
            <p:ph idx="1"/>
          </p:nvPr>
        </p:nvSpPr>
        <p:spPr>
          <a:xfrm>
            <a:off x="457200" y="908720"/>
            <a:ext cx="8229600" cy="5688632"/>
          </a:xfrm>
        </p:spPr>
        <p:txBody>
          <a:bodyPr>
            <a:normAutofit fontScale="70000" lnSpcReduction="20000"/>
          </a:bodyPr>
          <a:lstStyle/>
          <a:p>
            <a:pPr marL="0" indent="0">
              <a:buNone/>
            </a:pPr>
            <a:r>
              <a:rPr lang="ru-RU" sz="3400" i="1" dirty="0" smtClean="0"/>
              <a:t>У </a:t>
            </a:r>
            <a:r>
              <a:rPr lang="ru-RU" sz="3400" i="1" dirty="0"/>
              <a:t>детей: </a:t>
            </a:r>
            <a:endParaRPr lang="ru-RU" sz="3400" dirty="0"/>
          </a:p>
          <a:p>
            <a:r>
              <a:rPr lang="ru-RU" sz="3400" dirty="0"/>
              <a:t>Изучая насекомых и наблюдая за ними, у детей расширятся знания о насекомых, сформируется эмоциональное отношение к миру природы. Дети узнают о вреде или пользе, которую приносят людям и растениям насекомые; научатся самостоятельно анализировать полученные результаты, находить сходства и различия,  овладеют обобщающим понятием «насекомые»</a:t>
            </a:r>
          </a:p>
          <a:p>
            <a:pPr marL="0" indent="0">
              <a:buNone/>
            </a:pPr>
            <a:r>
              <a:rPr lang="ru-RU" sz="3400" i="1" dirty="0"/>
              <a:t>У педагогов: </a:t>
            </a:r>
            <a:endParaRPr lang="ru-RU" sz="3400" dirty="0"/>
          </a:p>
          <a:p>
            <a:r>
              <a:rPr lang="ru-RU" sz="3400" dirty="0"/>
              <a:t>Пополнение, накопление материала по теме «Насекомые», вовлечение семей в воспитательно-образовательный процесс.</a:t>
            </a:r>
          </a:p>
          <a:p>
            <a:pPr marL="0" indent="0">
              <a:buNone/>
            </a:pPr>
            <a:r>
              <a:rPr lang="ru-RU" sz="3400" i="1" dirty="0"/>
              <a:t>У родителей:</a:t>
            </a:r>
            <a:endParaRPr lang="ru-RU" sz="3400" dirty="0"/>
          </a:p>
          <a:p>
            <a:r>
              <a:rPr lang="ru-RU" sz="3400" dirty="0"/>
              <a:t> Освоение некоторых педагогических приёмов, необходимых в семейном воспитании, объективная оценка возможностей своего ребёнка и умение сотрудничать с ним, как с равноправным партнёром.</a:t>
            </a:r>
          </a:p>
          <a:p>
            <a:endParaRPr lang="ru-RU" dirty="0"/>
          </a:p>
        </p:txBody>
      </p:sp>
    </p:spTree>
    <p:extLst>
      <p:ext uri="{BB962C8B-B14F-4D97-AF65-F5344CB8AC3E}">
        <p14:creationId xmlns:p14="http://schemas.microsoft.com/office/powerpoint/2010/main" val="372701779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Этапы проекта</a:t>
            </a:r>
            <a:r>
              <a:rPr lang="ru-RU" dirty="0"/>
              <a:t>:</a:t>
            </a:r>
            <a:r>
              <a:rPr lang="ru-RU" sz="3600" dirty="0"/>
              <a:t/>
            </a:r>
            <a:br>
              <a:rPr lang="ru-RU" sz="3600" dirty="0"/>
            </a:br>
            <a:endParaRPr lang="ru-RU" dirty="0"/>
          </a:p>
        </p:txBody>
      </p:sp>
      <p:sp>
        <p:nvSpPr>
          <p:cNvPr id="3" name="Объект 2"/>
          <p:cNvSpPr>
            <a:spLocks noGrp="1"/>
          </p:cNvSpPr>
          <p:nvPr>
            <p:ph idx="1"/>
          </p:nvPr>
        </p:nvSpPr>
        <p:spPr>
          <a:xfrm>
            <a:off x="457200" y="1052736"/>
            <a:ext cx="8229600" cy="5073427"/>
          </a:xfrm>
        </p:spPr>
        <p:txBody>
          <a:bodyPr>
            <a:normAutofit fontScale="77500" lnSpcReduction="20000"/>
          </a:bodyPr>
          <a:lstStyle/>
          <a:p>
            <a:pPr marL="971550" lvl="1" indent="-514350">
              <a:buFont typeface="+mj-lt"/>
              <a:buAutoNum type="arabicPeriod"/>
            </a:pPr>
            <a:r>
              <a:rPr lang="ru-RU" b="1" dirty="0" smtClean="0"/>
              <a:t>этап </a:t>
            </a:r>
            <a:r>
              <a:rPr lang="ru-RU" b="1" dirty="0"/>
              <a:t>– подготовительный:</a:t>
            </a:r>
            <a:r>
              <a:rPr lang="ru-RU" dirty="0"/>
              <a:t> </a:t>
            </a:r>
            <a:endParaRPr lang="ru-RU" sz="2400" dirty="0"/>
          </a:p>
          <a:p>
            <a:r>
              <a:rPr lang="ru-RU" sz="3100" dirty="0"/>
              <a:t>Выбор темы проекта, обсуждение ее с детьми и родителями.</a:t>
            </a:r>
          </a:p>
          <a:p>
            <a:r>
              <a:rPr lang="ru-RU" sz="3100" dirty="0"/>
              <a:t>Подбор методической литературы по данной теме. </a:t>
            </a:r>
          </a:p>
          <a:p>
            <a:r>
              <a:rPr lang="ru-RU" sz="3100" dirty="0"/>
              <a:t>Подбор детской художественной литературы. </a:t>
            </a:r>
          </a:p>
          <a:p>
            <a:r>
              <a:rPr lang="ru-RU" sz="3100" dirty="0"/>
              <a:t>Формулировка цели, задач, ожидаемого результата проекта.</a:t>
            </a:r>
          </a:p>
          <a:p>
            <a:r>
              <a:rPr lang="ru-RU" sz="3100" dirty="0"/>
              <a:t>Поиск информации о насекомых</a:t>
            </a:r>
            <a:r>
              <a:rPr lang="ru-RU" sz="3100" dirty="0" smtClean="0"/>
              <a:t>.</a:t>
            </a:r>
            <a:endParaRPr lang="ru-RU" sz="3100" dirty="0"/>
          </a:p>
          <a:p>
            <a:r>
              <a:rPr lang="ru-RU" sz="3100" dirty="0"/>
              <a:t>Подготовка развивающей среды</a:t>
            </a:r>
            <a:r>
              <a:rPr lang="ru-RU" sz="3100" dirty="0" smtClean="0"/>
              <a:t>.</a:t>
            </a:r>
          </a:p>
          <a:p>
            <a:r>
              <a:rPr lang="ru-RU" sz="3100" dirty="0" smtClean="0"/>
              <a:t>Подбор материала для </a:t>
            </a:r>
            <a:r>
              <a:rPr lang="ru-RU" sz="3100" dirty="0" err="1" smtClean="0"/>
              <a:t>лэпбука</a:t>
            </a:r>
            <a:r>
              <a:rPr lang="ru-RU" sz="3100" dirty="0" smtClean="0"/>
              <a:t> «Эти удивительные насекомые».</a:t>
            </a:r>
          </a:p>
          <a:p>
            <a:r>
              <a:rPr lang="ru-RU" sz="3100" dirty="0" smtClean="0"/>
              <a:t>Подбор материала и создание презентации </a:t>
            </a:r>
            <a:r>
              <a:rPr lang="ru-RU" sz="3100" dirty="0"/>
              <a:t>«</a:t>
            </a:r>
            <a:r>
              <a:rPr lang="ru-RU" sz="3100" dirty="0" smtClean="0"/>
              <a:t>Насекомые»</a:t>
            </a:r>
            <a:r>
              <a:rPr lang="ru-RU" sz="3100" dirty="0"/>
              <a:t> весёлые задания для умных детей и заинтересованных родителей.</a:t>
            </a:r>
          </a:p>
          <a:p>
            <a:endParaRPr lang="ru-RU" sz="3600"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733256"/>
            <a:ext cx="12192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9861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634082"/>
          </a:xfrm>
        </p:spPr>
        <p:txBody>
          <a:bodyPr>
            <a:normAutofit fontScale="90000"/>
          </a:bodyPr>
          <a:lstStyle/>
          <a:p>
            <a:r>
              <a:rPr lang="ru-RU" b="1" dirty="0"/>
              <a:t>Этапы проекта</a:t>
            </a:r>
            <a:r>
              <a:rPr lang="ru-RU" dirty="0"/>
              <a:t>:</a:t>
            </a:r>
          </a:p>
        </p:txBody>
      </p:sp>
      <p:sp>
        <p:nvSpPr>
          <p:cNvPr id="3" name="Объект 2"/>
          <p:cNvSpPr>
            <a:spLocks noGrp="1"/>
          </p:cNvSpPr>
          <p:nvPr>
            <p:ph idx="1"/>
          </p:nvPr>
        </p:nvSpPr>
        <p:spPr>
          <a:xfrm>
            <a:off x="457200" y="764704"/>
            <a:ext cx="8229600" cy="5361459"/>
          </a:xfrm>
        </p:spPr>
        <p:txBody>
          <a:bodyPr>
            <a:normAutofit fontScale="70000" lnSpcReduction="20000"/>
          </a:bodyPr>
          <a:lstStyle/>
          <a:p>
            <a:pPr marL="0" indent="0" algn="ctr">
              <a:buNone/>
            </a:pPr>
            <a:r>
              <a:rPr lang="ru-RU" b="1" dirty="0"/>
              <a:t>2 этап – реализация проекта через разнообразные виды деятельности:</a:t>
            </a:r>
            <a:endParaRPr lang="ru-RU" dirty="0"/>
          </a:p>
          <a:p>
            <a:pPr marL="0" indent="0">
              <a:buNone/>
            </a:pPr>
            <a:r>
              <a:rPr lang="ru-RU" b="1" i="1" dirty="0"/>
              <a:t>Игровая деятельность:</a:t>
            </a:r>
            <a:endParaRPr lang="ru-RU" dirty="0"/>
          </a:p>
          <a:p>
            <a:r>
              <a:rPr lang="ru-RU" b="1" dirty="0"/>
              <a:t> Дидактические игры:</a:t>
            </a:r>
            <a:r>
              <a:rPr lang="ru-RU" dirty="0"/>
              <a:t> «Сложи картинку», «Дорисуй», лото «Насекомые», «Счет бабочек», «Четвертый лишний», «Угадай по описанию», «Узнай по голосу», «Разрезные картинки». «Какого насекомого не стало?», «Закончи рисунок». «Кто где сидит», «Математические божьи коровки», «Укажи путь».</a:t>
            </a:r>
          </a:p>
          <a:p>
            <a:r>
              <a:rPr lang="ru-RU" b="1" dirty="0"/>
              <a:t>Речевые игры:</a:t>
            </a:r>
            <a:r>
              <a:rPr lang="ru-RU" dirty="0"/>
              <a:t> «Скажи ласково», «Взрослые и детки»,  «Один - много»,</a:t>
            </a:r>
            <a:r>
              <a:rPr lang="ru-RU" b="1" dirty="0"/>
              <a:t> </a:t>
            </a:r>
            <a:r>
              <a:rPr lang="ru-RU" dirty="0"/>
              <a:t>  «Опиши, а мы отгадаем», «Загадай, мы отгадаем»,</a:t>
            </a:r>
          </a:p>
          <a:p>
            <a:r>
              <a:rPr lang="ru-RU" b="1" dirty="0">
                <a:hlinkClick r:id="rId2" action="ppaction://hlinkfile"/>
              </a:rPr>
              <a:t>Подвижные игры</a:t>
            </a:r>
            <a:r>
              <a:rPr lang="ru-RU" dirty="0">
                <a:hlinkClick r:id="rId2" action="ppaction://hlinkfile"/>
              </a:rPr>
              <a:t>: </a:t>
            </a:r>
            <a:r>
              <a:rPr lang="ru-RU" dirty="0"/>
              <a:t>«Медведь и пчёлы», «Пчёлки и ласточки», «Стрекоза, бабочки, пчёлы, кузнечики», «Горячо - холодно», «День и ночь», «Здравствуйте», «Найди свой домик», «Паук и мухи», «Гусеницы,  наперегонки», «Паучок», «Комарик», «Пчёлы».</a:t>
            </a:r>
          </a:p>
          <a:p>
            <a:r>
              <a:rPr lang="ru-RU" b="1" dirty="0"/>
              <a:t>Пальчиковые игры: </a:t>
            </a:r>
            <a:r>
              <a:rPr lang="ru-RU" dirty="0"/>
              <a:t>«Улей», «Бабочка», «Божья коровка», «Улитка», «Пчёлки», «Сороконожка». </a:t>
            </a:r>
          </a:p>
          <a:p>
            <a:r>
              <a:rPr lang="ru-RU" b="1" dirty="0" smtClean="0"/>
              <a:t>Познавательные игры на интерактивной доске</a:t>
            </a:r>
            <a:endParaRPr lang="ru-RU" dirty="0"/>
          </a:p>
          <a:p>
            <a:endParaRPr lang="ru-RU" dirty="0"/>
          </a:p>
        </p:txBody>
      </p:sp>
    </p:spTree>
    <p:extLst>
      <p:ext uri="{BB962C8B-B14F-4D97-AF65-F5344CB8AC3E}">
        <p14:creationId xmlns:p14="http://schemas.microsoft.com/office/powerpoint/2010/main" val="134988153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1583</Words>
  <Application>Microsoft Office PowerPoint</Application>
  <PresentationFormat>Экран (4:3)</PresentationFormat>
  <Paragraphs>177</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проекта  «Этот удивительный мир насекомых»</vt:lpstr>
      <vt:lpstr>Паспорт проекта</vt:lpstr>
      <vt:lpstr>Актуальность реализации проекта:  </vt:lpstr>
      <vt:lpstr>Гипотеза: </vt:lpstr>
      <vt:lpstr>Цель проекта: </vt:lpstr>
      <vt:lpstr>Задачи: </vt:lpstr>
      <vt:lpstr> Предполагаемый результат:  </vt:lpstr>
      <vt:lpstr>Этапы проекта: </vt:lpstr>
      <vt:lpstr>Этапы проекта:</vt:lpstr>
      <vt:lpstr>Презентация PowerPoint</vt:lpstr>
      <vt:lpstr> 2 этап – реализация проекта через разнообразные виды деятельности: </vt:lpstr>
      <vt:lpstr>Презентация PowerPoint</vt:lpstr>
      <vt:lpstr>Презентация PowerPoint</vt:lpstr>
      <vt:lpstr>Чтение художественной литературы (восприятие художественной литературы и фольклора)</vt:lpstr>
      <vt:lpstr>Коммуникативная деятельность (Общение и взаимодействие со взрослыми и сверстниками) </vt:lpstr>
      <vt:lpstr> Музыкально – художественная деятельность: </vt:lpstr>
      <vt:lpstr> Продуктивная деятельность: </vt:lpstr>
      <vt:lpstr>Презентация PowerPoint</vt:lpstr>
      <vt:lpstr>Презентация PowerPoint</vt:lpstr>
      <vt:lpstr>Презентация PowerPoint</vt:lpstr>
      <vt:lpstr>Режимные моменты  (интеграция разных видов деятельности)</vt:lpstr>
      <vt:lpstr> Формы взаимодействия с семьей и социальными партнерами  </vt:lpstr>
      <vt:lpstr>Презентация PowerPoint</vt:lpstr>
      <vt:lpstr>Результаты реализации проекта: </vt:lpstr>
      <vt:lpstr>Презентация PowerPoint</vt:lpstr>
      <vt:lpstr>Выводы: </vt:lpstr>
      <vt:lpstr> Итоги: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Власенко </cp:lastModifiedBy>
  <cp:revision>77</cp:revision>
  <dcterms:modified xsi:type="dcterms:W3CDTF">2018-06-08T07:30:11Z</dcterms:modified>
</cp:coreProperties>
</file>