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6" r:id="rId10"/>
    <p:sldId id="264" r:id="rId11"/>
    <p:sldId id="265" r:id="rId12"/>
    <p:sldId id="266" r:id="rId13"/>
    <p:sldId id="267" r:id="rId14"/>
    <p:sldId id="272" r:id="rId15"/>
    <p:sldId id="273" r:id="rId16"/>
    <p:sldId id="268" r:id="rId17"/>
    <p:sldId id="269" r:id="rId18"/>
    <p:sldId id="270" r:id="rId19"/>
    <p:sldId id="275" r:id="rId20"/>
    <p:sldId id="271" r:id="rId21"/>
    <p:sldId id="274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33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lJwzaQc0c6Qsvt8SXH0CBsOvqiXEGVwq9_TtGqxXJog/edit?usp=sharinghttps://docs.google.com/document/d/1lJwzaQc0c6Qsvt8SXH0CBsOvqiXEGVwq9_TtGqxXJog/edit?usp=sharinghttps://docs.google.com/document/d/1lJwzaQc0c6Qsvt8SXH0CBsOvqiX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954561"/>
            <a:ext cx="7772400" cy="1266527"/>
          </a:xfrm>
        </p:spPr>
        <p:txBody>
          <a:bodyPr/>
          <a:lstStyle/>
          <a:p>
            <a:r>
              <a:rPr lang="ru-RU" dirty="0" smtClean="0"/>
              <a:t>ПРОЕКТ «Дары осени»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9792" y="4149080"/>
            <a:ext cx="6120680" cy="2063080"/>
          </a:xfrm>
        </p:spPr>
        <p:txBody>
          <a:bodyPr>
            <a:normAutofit/>
          </a:bodyPr>
          <a:lstStyle/>
          <a:p>
            <a:pPr algn="r"/>
            <a:r>
              <a:rPr lang="ru-RU" sz="1800" b="1" dirty="0" smtClean="0">
                <a:solidFill>
                  <a:schemeClr val="tx1"/>
                </a:solidFill>
              </a:rPr>
              <a:t>Авторы проекта: </a:t>
            </a:r>
          </a:p>
          <a:p>
            <a:pPr algn="r"/>
            <a:r>
              <a:rPr lang="ru-RU" sz="1800" b="1" dirty="0" smtClean="0">
                <a:solidFill>
                  <a:schemeClr val="tx1"/>
                </a:solidFill>
              </a:rPr>
              <a:t>Власенко Н. В., воспитатель, </a:t>
            </a:r>
            <a:r>
              <a:rPr lang="en-US" sz="1800" b="1" dirty="0" smtClean="0">
                <a:solidFill>
                  <a:schemeClr val="tx1"/>
                </a:solidFill>
              </a:rPr>
              <a:t>I</a:t>
            </a:r>
            <a:r>
              <a:rPr lang="ru-RU" sz="1800" b="1" dirty="0" smtClean="0">
                <a:solidFill>
                  <a:schemeClr val="tx1"/>
                </a:solidFill>
              </a:rPr>
              <a:t>КК,</a:t>
            </a:r>
          </a:p>
          <a:p>
            <a:pPr algn="r"/>
            <a:r>
              <a:rPr lang="ru-RU" sz="1800" b="1" dirty="0" err="1" smtClean="0">
                <a:solidFill>
                  <a:schemeClr val="tx1"/>
                </a:solidFill>
              </a:rPr>
              <a:t>Мингалева</a:t>
            </a:r>
            <a:r>
              <a:rPr lang="ru-RU" sz="1800" b="1" dirty="0" smtClean="0">
                <a:solidFill>
                  <a:schemeClr val="tx1"/>
                </a:solidFill>
              </a:rPr>
              <a:t> И. А., воспитатель,</a:t>
            </a:r>
            <a:r>
              <a:rPr lang="en-US" sz="1800" b="1" dirty="0">
                <a:solidFill>
                  <a:schemeClr val="tx1"/>
                </a:solidFill>
              </a:rPr>
              <a:t> I</a:t>
            </a:r>
            <a:r>
              <a:rPr lang="ru-RU" sz="1800" b="1" dirty="0">
                <a:solidFill>
                  <a:schemeClr val="tx1"/>
                </a:solidFill>
              </a:rPr>
              <a:t>КК,</a:t>
            </a:r>
          </a:p>
          <a:p>
            <a:pPr algn="r"/>
            <a:r>
              <a:rPr lang="ru-RU" sz="1800" b="1" dirty="0" smtClean="0">
                <a:solidFill>
                  <a:schemeClr val="tx1"/>
                </a:solidFill>
              </a:rPr>
              <a:t>Емельянова Ю. Н., учитель-логопед, высшая КК.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2308230"/>
            <a:ext cx="7442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МАДОУ «Детский сад комбинированного вида № 4 «Солнышко»</a:t>
            </a:r>
          </a:p>
          <a:p>
            <a:pPr algn="ctr"/>
            <a:r>
              <a:rPr lang="ru-RU" b="1" dirty="0" err="1" smtClean="0"/>
              <a:t>Арамильский</a:t>
            </a:r>
            <a:r>
              <a:rPr lang="ru-RU" b="1" dirty="0" smtClean="0"/>
              <a:t> ГО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155355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899592" y="1700808"/>
            <a:ext cx="7632848" cy="4425355"/>
          </a:xfrm>
          <a:blipFill>
            <a:blip r:embed="rId2"/>
            <a:tile tx="0" ty="0" sx="100000" sy="100000" flip="none" algn="tl"/>
          </a:blipFill>
          <a:effectLst>
            <a:softEdge rad="317500"/>
          </a:effectLst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smtClean="0"/>
              <a:t>Коммуникативная деятельность:</a:t>
            </a:r>
            <a:endParaRPr lang="ru-RU" dirty="0" smtClean="0"/>
          </a:p>
          <a:p>
            <a:pPr lvl="0"/>
            <a:r>
              <a:rPr lang="ru-RU" dirty="0" smtClean="0"/>
              <a:t>Отгадывание загадок по теме.</a:t>
            </a:r>
          </a:p>
          <a:p>
            <a:pPr lvl="0"/>
            <a:r>
              <a:rPr lang="ru-RU" dirty="0" smtClean="0"/>
              <a:t>Разговор с детьми об осенних явлениях.</a:t>
            </a:r>
          </a:p>
          <a:p>
            <a:pPr lvl="0"/>
            <a:r>
              <a:rPr lang="ru-RU" dirty="0" smtClean="0"/>
              <a:t>Рассказывание на тему «Золотая осень».</a:t>
            </a:r>
          </a:p>
          <a:p>
            <a:pPr lvl="0"/>
            <a:r>
              <a:rPr lang="ru-RU" dirty="0" smtClean="0"/>
              <a:t>Составление рассказа «Дары осени».</a:t>
            </a:r>
          </a:p>
          <a:p>
            <a:pPr lvl="0"/>
            <a:r>
              <a:rPr lang="ru-RU" dirty="0" smtClean="0"/>
              <a:t>Заучивание стихотворений об осени.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48785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582340"/>
            <a:ext cx="7848872" cy="475514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Познавательная деятельность:</a:t>
            </a:r>
            <a:endParaRPr lang="ru-RU" sz="2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500" dirty="0"/>
              <a:t>Чтение художественной литературы «Осень на пороге» Н. Сладков ,«Спор деревьев» Ушинский (04.10.17</a:t>
            </a:r>
            <a:r>
              <a:rPr lang="ru-RU" sz="2500" dirty="0" smtClean="0"/>
              <a:t>).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500" dirty="0" smtClean="0"/>
              <a:t>Беседы</a:t>
            </a:r>
            <a:r>
              <a:rPr lang="ru-RU" sz="2500" dirty="0"/>
              <a:t>: «Безопасность на огороде» (13.10.17) «Овощи и фрукты – полезные продукты» (12.10.17); </a:t>
            </a:r>
            <a:r>
              <a:rPr lang="ru-RU" sz="2500" dirty="0" smtClean="0"/>
              <a:t>«</a:t>
            </a:r>
            <a:r>
              <a:rPr lang="ru-RU" sz="2500" dirty="0"/>
              <a:t>Витамины в корзинке» (19.10.17); </a:t>
            </a:r>
            <a:endParaRPr lang="ru-RU" sz="25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500" dirty="0" smtClean="0"/>
              <a:t>Опыты</a:t>
            </a:r>
            <a:r>
              <a:rPr lang="ru-RU" sz="2500" dirty="0"/>
              <a:t>: «Овощные красители» (</a:t>
            </a:r>
            <a:r>
              <a:rPr lang="ru-RU" sz="2500" dirty="0" smtClean="0"/>
              <a:t>10.10.17)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500" dirty="0" smtClean="0"/>
              <a:t>рассматривание </a:t>
            </a:r>
            <a:r>
              <a:rPr lang="ru-RU" sz="2500" dirty="0"/>
              <a:t>картин: Времена года ( на огороде; в поле осенью</a:t>
            </a:r>
            <a:r>
              <a:rPr lang="ru-RU" sz="2500" dirty="0" smtClean="0"/>
              <a:t>),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500" dirty="0" smtClean="0"/>
              <a:t>рассматривание </a:t>
            </a:r>
            <a:r>
              <a:rPr lang="ru-RU" sz="2500" dirty="0"/>
              <a:t>плакатов «Овощи», рассматривание иллюстраций в книгах.</a:t>
            </a:r>
          </a:p>
        </p:txBody>
      </p:sp>
    </p:spTree>
    <p:extLst>
      <p:ext uri="{BB962C8B-B14F-4D97-AF65-F5344CB8AC3E}">
        <p14:creationId xmlns:p14="http://schemas.microsoft.com/office/powerpoint/2010/main" val="21384007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2996952"/>
            <a:ext cx="5760640" cy="36933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lvl="0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5556" y="404664"/>
            <a:ext cx="7704856" cy="4478087"/>
          </a:xfrm>
          <a:blipFill>
            <a:blip r:embed="rId2"/>
            <a:tile tx="0" ty="0" sx="100000" sy="100000" flip="none" algn="tl"/>
          </a:blipFill>
          <a:effectLst>
            <a:softEdge rad="317500"/>
          </a:effectLst>
        </p:spPr>
        <p:txBody>
          <a:bodyPr>
            <a:noAutofit/>
          </a:bodyPr>
          <a:lstStyle/>
          <a:p>
            <a:pPr lvl="0"/>
            <a:r>
              <a:rPr lang="ru-RU" sz="2800" b="1" dirty="0" smtClean="0"/>
              <a:t>Музыкально – художественная деятельность:</a:t>
            </a:r>
            <a:br>
              <a:rPr lang="ru-RU" sz="2800" b="1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>Музыкальная игра «Урожай собирай!».</a:t>
            </a:r>
            <a:br>
              <a:rPr lang="ru-RU" sz="2800" dirty="0"/>
            </a:br>
            <a:r>
              <a:rPr lang="ru-RU" sz="2800" dirty="0"/>
              <a:t>Исполнение песен: «Капли дождя», «Под грибом», «Урожай собирай».</a:t>
            </a:r>
            <a:br>
              <a:rPr lang="ru-RU" sz="2800" dirty="0"/>
            </a:br>
            <a:r>
              <a:rPr lang="ru-RU" sz="2800" dirty="0"/>
              <a:t>Инсценировка на утреннике «Под грибом».</a:t>
            </a:r>
            <a:br>
              <a:rPr lang="ru-RU" sz="2800" dirty="0"/>
            </a:br>
            <a:r>
              <a:rPr lang="ru-RU" sz="2800" dirty="0"/>
              <a:t>Прослушивание записи П.И. Чайковского «Времена года. Осень».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221088"/>
            <a:ext cx="3852681" cy="231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088"/>
            <a:ext cx="3833425" cy="231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14238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556792"/>
            <a:ext cx="8229600" cy="3384376"/>
          </a:xfrm>
          <a:blipFill>
            <a:blip r:embed="rId2"/>
            <a:tile tx="0" ty="0" sx="100000" sy="100000" flip="none" algn="tl"/>
          </a:blipFill>
          <a:effectLst>
            <a:softEdge rad="317500"/>
          </a:effectLst>
        </p:spPr>
        <p:txBody>
          <a:bodyPr>
            <a:normAutofit/>
          </a:bodyPr>
          <a:lstStyle/>
          <a:p>
            <a:r>
              <a:rPr lang="ru-RU" sz="2400" b="1" dirty="0"/>
              <a:t>Продуктивная деятельность: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>
                <a:hlinkClick r:id="rId3"/>
              </a:rPr>
              <a:t>Рисование</a:t>
            </a:r>
            <a:r>
              <a:rPr lang="ru-RU" sz="2400" dirty="0" smtClean="0"/>
              <a:t> </a:t>
            </a:r>
            <a:r>
              <a:rPr lang="ru-RU" sz="2400" dirty="0"/>
              <a:t>«Загадки с грядки»(12.10.17</a:t>
            </a:r>
            <a:r>
              <a:rPr lang="ru-RU" sz="2400" dirty="0" smtClean="0"/>
              <a:t>), «Дары </a:t>
            </a:r>
            <a:r>
              <a:rPr lang="ru-RU" sz="2400" dirty="0"/>
              <a:t>осени» </a:t>
            </a:r>
            <a:r>
              <a:rPr lang="ru-RU" sz="2400" dirty="0" smtClean="0"/>
              <a:t>(Лепка </a:t>
            </a:r>
            <a:r>
              <a:rPr lang="ru-RU" sz="2400" dirty="0"/>
              <a:t>«Овощи для магазина» (13.10.17)</a:t>
            </a:r>
            <a:br>
              <a:rPr lang="ru-RU" sz="2400" dirty="0"/>
            </a:br>
            <a:r>
              <a:rPr lang="ru-RU" sz="2400" dirty="0"/>
              <a:t>Конструирование из бумаги «Репка» (09.10.17), «Фруктовый сад» (16.10.17), «Грибная пора» (23.10.17).</a:t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6950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67744" y="2552937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рядки»</a:t>
            </a:r>
            <a:endParaRPr lang="ru-RU" dirty="0"/>
          </a:p>
        </p:txBody>
      </p:sp>
      <p:pic>
        <p:nvPicPr>
          <p:cNvPr id="5" name="Рисунок 4" descr="C:\Documents and Settings\Администратор\Мои документы\CAM0305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692696"/>
            <a:ext cx="3754793" cy="2581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Documents and Settings\Администратор\Мои документы\CAM0306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014" y="692695"/>
            <a:ext cx="4198621" cy="2504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:\Documents and Settings\Администратор\Мои документы\IMG-20171010-WA0005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45" y="3820564"/>
            <a:ext cx="4120974" cy="2580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3837684"/>
            <a:ext cx="4030573" cy="247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059832" y="3197451"/>
            <a:ext cx="3360343" cy="36933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ru-RU" dirty="0" smtClean="0"/>
              <a:t>Рисование «Загадки с грядки»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2699792" y="6380815"/>
            <a:ext cx="3899144" cy="36933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ru-RU" dirty="0" smtClean="0"/>
              <a:t>Конструирование оригами «Репка»</a:t>
            </a:r>
            <a:endParaRPr lang="ru-RU" dirty="0"/>
          </a:p>
        </p:txBody>
      </p:sp>
      <p:sp>
        <p:nvSpPr>
          <p:cNvPr id="18" name="Заголовок 17"/>
          <p:cNvSpPr>
            <a:spLocks noGrp="1"/>
          </p:cNvSpPr>
          <p:nvPr>
            <p:ph type="title" idx="4294967295"/>
          </p:nvPr>
        </p:nvSpPr>
        <p:spPr>
          <a:xfrm>
            <a:off x="1475656" y="0"/>
            <a:ext cx="7272808" cy="647700"/>
          </a:xfrm>
          <a:blipFill>
            <a:blip r:embed="rId6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Продуктивная деятельность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09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488832" cy="720080"/>
          </a:xfr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r>
              <a:rPr lang="ru-RU" dirty="0"/>
              <a:t>Продуктивная деятельность</a:t>
            </a: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126" y="776176"/>
            <a:ext cx="3986208" cy="2240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371" y="836712"/>
            <a:ext cx="3725019" cy="2093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87824" y="2843644"/>
            <a:ext cx="2843214" cy="36933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ru-RU" dirty="0" smtClean="0"/>
              <a:t>Рисование «Чудо дерево»</a:t>
            </a:r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82550"/>
            <a:ext cx="4536504" cy="2554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5616" y="5702183"/>
            <a:ext cx="2707023" cy="36933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ru-RU" dirty="0" smtClean="0"/>
              <a:t>Выставка «Чудо дерево»</a:t>
            </a:r>
            <a:endParaRPr lang="ru-RU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371" y="3462763"/>
            <a:ext cx="4102022" cy="199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56577" y="5422075"/>
            <a:ext cx="3771610" cy="36933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ru-RU" dirty="0" smtClean="0"/>
              <a:t>Конструирование «Грибная пора»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259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  <a:effectLst>
            <a:softEdge rad="317500"/>
          </a:effectLst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Трудовая </a:t>
            </a:r>
            <a:r>
              <a:rPr lang="ru-RU" b="1" dirty="0"/>
              <a:t>деятельность: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blipFill>
            <a:blip r:embed="rId2"/>
            <a:tile tx="0" ty="0" sx="100000" sy="100000" flip="none" algn="tl"/>
          </a:blipFill>
          <a:effectLst>
            <a:softEdge rad="317500"/>
          </a:effectLst>
        </p:spPr>
        <p:txBody>
          <a:bodyPr/>
          <a:lstStyle/>
          <a:p>
            <a:r>
              <a:rPr lang="ru-RU" dirty="0" smtClean="0"/>
              <a:t>Уборка </a:t>
            </a:r>
            <a:r>
              <a:rPr lang="ru-RU" dirty="0"/>
              <a:t>опавшей листвы</a:t>
            </a:r>
          </a:p>
          <a:p>
            <a:r>
              <a:rPr lang="ru-RU" dirty="0"/>
              <a:t>Изготовление бус из плодов дикой </a:t>
            </a:r>
            <a:r>
              <a:rPr lang="ru-RU" dirty="0" smtClean="0"/>
              <a:t>яблони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996952"/>
            <a:ext cx="2110869" cy="2812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53816"/>
            <a:ext cx="4026024" cy="2264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47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570186"/>
          </a:xfrm>
          <a:blipFill>
            <a:blip r:embed="rId2"/>
            <a:tile tx="0" ty="0" sx="100000" sy="100000" flip="none" algn="tl"/>
          </a:blipFill>
          <a:effectLst>
            <a:softEdge rad="317500"/>
          </a:effectLst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Чтение </a:t>
            </a:r>
            <a:r>
              <a:rPr lang="ru-RU" b="1" dirty="0"/>
              <a:t>художественной литературы: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988840"/>
            <a:ext cx="8229600" cy="3556991"/>
          </a:xfr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85000" lnSpcReduction="10000"/>
          </a:bodyPr>
          <a:lstStyle/>
          <a:p>
            <a:pPr lvl="0"/>
            <a:r>
              <a:rPr lang="ru-RU" dirty="0" smtClean="0"/>
              <a:t>Стихи </a:t>
            </a:r>
            <a:r>
              <a:rPr lang="ru-RU" dirty="0" err="1"/>
              <a:t>Ю.Тувим</a:t>
            </a:r>
            <a:r>
              <a:rPr lang="ru-RU" dirty="0"/>
              <a:t>  «Овощи», </a:t>
            </a:r>
            <a:r>
              <a:rPr lang="ru-RU" dirty="0" err="1"/>
              <a:t>Н.Егоров</a:t>
            </a:r>
            <a:r>
              <a:rPr lang="ru-RU" dirty="0"/>
              <a:t>   Редиска. Тыква. Морковка. Горох. Лук. Огурцы.</a:t>
            </a:r>
          </a:p>
          <a:p>
            <a:pPr lvl="0"/>
            <a:r>
              <a:rPr lang="ru-RU" dirty="0" err="1" smtClean="0"/>
              <a:t>Потешки</a:t>
            </a:r>
            <a:r>
              <a:rPr lang="ru-RU" dirty="0" smtClean="0"/>
              <a:t>, скороговорки, загадки, сказки </a:t>
            </a:r>
            <a:r>
              <a:rPr lang="ru-RU" dirty="0" err="1" smtClean="0"/>
              <a:t>Э.Мошковская</a:t>
            </a:r>
            <a:r>
              <a:rPr lang="ru-RU" dirty="0" smtClean="0"/>
              <a:t> «Чужая морковка»</a:t>
            </a:r>
          </a:p>
          <a:p>
            <a:pPr lvl="0"/>
            <a:r>
              <a:rPr lang="ru-RU" dirty="0" smtClean="0"/>
              <a:t>И</a:t>
            </a:r>
            <a:r>
              <a:rPr lang="ru-RU" dirty="0"/>
              <a:t>. Беляков «Морковь», Э. Островская «Картошка», В. </a:t>
            </a:r>
            <a:r>
              <a:rPr lang="ru-RU" dirty="0" err="1"/>
              <a:t>Шапунова</a:t>
            </a:r>
            <a:r>
              <a:rPr lang="ru-RU" dirty="0"/>
              <a:t> «Подсолнух</a:t>
            </a:r>
            <a:r>
              <a:rPr lang="ru-RU" dirty="0" smtClean="0"/>
              <a:t>»,</a:t>
            </a:r>
          </a:p>
          <a:p>
            <a:pPr lvl="0"/>
            <a:r>
              <a:rPr lang="ru-RU" dirty="0" err="1" smtClean="0"/>
              <a:t>р.н.сказки</a:t>
            </a:r>
            <a:r>
              <a:rPr lang="ru-RU" dirty="0" smtClean="0"/>
              <a:t> </a:t>
            </a:r>
            <a:r>
              <a:rPr lang="ru-RU" dirty="0"/>
              <a:t>«Пых», «Репка», «Мужик и медведь</a:t>
            </a:r>
            <a:r>
              <a:rPr lang="ru-RU" dirty="0" smtClean="0"/>
              <a:t>».</a:t>
            </a:r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421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  <a:blipFill>
            <a:blip r:embed="rId2"/>
            <a:tile tx="0" ty="0" sx="100000" sy="100000" flip="none" algn="tl"/>
          </a:blipFill>
          <a:effectLst>
            <a:softEdge rad="317500"/>
          </a:effectLst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Взаимодействие </a:t>
            </a:r>
            <a:r>
              <a:rPr lang="ru-RU" b="1" dirty="0"/>
              <a:t>с семьёй: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02906"/>
          </a:xfrm>
          <a:blipFill>
            <a:blip r:embed="rId2"/>
            <a:tile tx="0" ty="0" sx="100000" sy="100000" flip="none" algn="tl"/>
          </a:blipFill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/>
          <a:p>
            <a:pPr lvl="0"/>
            <a:r>
              <a:rPr lang="ru-RU" sz="2000" dirty="0" smtClean="0"/>
              <a:t>Совместное </a:t>
            </a:r>
            <a:r>
              <a:rPr lang="ru-RU" sz="2000" dirty="0"/>
              <a:t>изготовление поделок из даров осени.</a:t>
            </a:r>
          </a:p>
          <a:p>
            <a:pPr lvl="0"/>
            <a:r>
              <a:rPr lang="ru-RU" sz="2000" dirty="0"/>
              <a:t>Изготовление костюмов к сказке «Под грибом»,</a:t>
            </a:r>
          </a:p>
          <a:p>
            <a:pPr lvl="0"/>
            <a:r>
              <a:rPr lang="ru-RU" sz="2000" dirty="0"/>
              <a:t>Сбор семян лука.</a:t>
            </a:r>
          </a:p>
        </p:txBody>
      </p:sp>
      <p:pic>
        <p:nvPicPr>
          <p:cNvPr id="4" name="Рисунок 3" descr="C:\Documents and Settings\Администратор\Мои документы\CAM03057 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565" y="1967273"/>
            <a:ext cx="1656184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Documents and Settings\Администратор\Мои документы\20171013_08011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1"/>
          <a:stretch/>
        </p:blipFill>
        <p:spPr bwMode="auto">
          <a:xfrm rot="5400000">
            <a:off x="2234435" y="3611717"/>
            <a:ext cx="2304256" cy="1650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Documents and Settings\Администратор\Мои документы\CAM03056 (2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24" y="5107996"/>
            <a:ext cx="2042914" cy="1316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824519"/>
            <a:ext cx="1514599" cy="2233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64" y="2420888"/>
            <a:ext cx="1638910" cy="23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17595"/>
            <a:ext cx="1624749" cy="23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104313"/>
            <a:ext cx="1661715" cy="2355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454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498178"/>
          </a:xfr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ru-RU" sz="3600" dirty="0" smtClean="0"/>
              <a:t>Интегрированное занятие «Овощи, фрукты – полезные продукты»</a:t>
            </a:r>
            <a:endParaRPr lang="ru-RU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3523793" cy="1981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622" y="1751112"/>
            <a:ext cx="3316287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73" y="4581128"/>
            <a:ext cx="3571875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596" y="4581128"/>
            <a:ext cx="3389313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012166"/>
            <a:ext cx="3451225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767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ru-RU" dirty="0" smtClean="0"/>
              <a:t>Паспорт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85000" lnSpcReduction="10000"/>
          </a:bodyPr>
          <a:lstStyle/>
          <a:p>
            <a:r>
              <a:rPr lang="ru-RU" b="1" dirty="0"/>
              <a:t>Участники проекта</a:t>
            </a:r>
            <a:r>
              <a:rPr lang="ru-RU" dirty="0"/>
              <a:t>: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воспитатели </a:t>
            </a:r>
            <a:r>
              <a:rPr lang="ru-RU" dirty="0"/>
              <a:t>– </a:t>
            </a:r>
            <a:r>
              <a:rPr lang="ru-RU" dirty="0" err="1"/>
              <a:t>Мингалева</a:t>
            </a:r>
            <a:r>
              <a:rPr lang="ru-RU" dirty="0"/>
              <a:t> Ирина Александровна</a:t>
            </a:r>
          </a:p>
          <a:p>
            <a:pPr marL="0" indent="0">
              <a:buNone/>
            </a:pPr>
            <a:r>
              <a:rPr lang="ru-RU" b="1" dirty="0"/>
              <a:t>                           </a:t>
            </a:r>
            <a:r>
              <a:rPr lang="ru-RU" b="1" dirty="0" smtClean="0"/>
              <a:t>     </a:t>
            </a:r>
            <a:r>
              <a:rPr lang="ru-RU" dirty="0" smtClean="0"/>
              <a:t>Власенко </a:t>
            </a:r>
            <a:r>
              <a:rPr lang="ru-RU" dirty="0"/>
              <a:t>Нина </a:t>
            </a:r>
            <a:r>
              <a:rPr lang="ru-RU" dirty="0" smtClean="0"/>
              <a:t>Владимировна</a:t>
            </a:r>
          </a:p>
          <a:p>
            <a:pPr marL="0" indent="0">
              <a:buNone/>
            </a:pPr>
            <a:r>
              <a:rPr lang="ru-RU" dirty="0" smtClean="0"/>
              <a:t>учитель-логопед </a:t>
            </a:r>
            <a:r>
              <a:rPr lang="ru-RU" dirty="0"/>
              <a:t>– Емельянова Юлия Николаевна</a:t>
            </a:r>
          </a:p>
          <a:p>
            <a:pPr marL="0" indent="0">
              <a:buNone/>
            </a:pPr>
            <a:r>
              <a:rPr lang="ru-RU" dirty="0" smtClean="0"/>
              <a:t>дети </a:t>
            </a:r>
            <a:r>
              <a:rPr lang="ru-RU" dirty="0"/>
              <a:t>логопедической группы     </a:t>
            </a:r>
          </a:p>
          <a:p>
            <a:pPr marL="0" indent="0">
              <a:buNone/>
            </a:pPr>
            <a:r>
              <a:rPr lang="ru-RU" dirty="0" smtClean="0"/>
              <a:t>родители </a:t>
            </a:r>
            <a:r>
              <a:rPr lang="ru-RU" dirty="0"/>
              <a:t>воспитанников.</a:t>
            </a:r>
          </a:p>
          <a:p>
            <a:r>
              <a:rPr lang="ru-RU" b="1" dirty="0"/>
              <a:t>Срок проведения проекта</a:t>
            </a:r>
            <a:r>
              <a:rPr lang="ru-RU" dirty="0"/>
              <a:t>: с 09 по 27 октября</a:t>
            </a:r>
            <a:r>
              <a:rPr lang="ru-RU" dirty="0" smtClean="0"/>
              <a:t>.</a:t>
            </a:r>
            <a:r>
              <a:rPr lang="ru-RU" dirty="0"/>
              <a:t> </a:t>
            </a:r>
          </a:p>
          <a:p>
            <a:r>
              <a:rPr lang="ru-RU" b="1" dirty="0"/>
              <a:t>Вид проекта:</a:t>
            </a:r>
            <a:r>
              <a:rPr lang="ru-RU" dirty="0"/>
              <a:t> познавательно-изобразительный, речевой.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48667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332656"/>
            <a:ext cx="3096344" cy="864096"/>
          </a:xfr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Итог</a:t>
            </a:r>
            <a:r>
              <a:rPr lang="ru-RU" b="1" dirty="0"/>
              <a:t>: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8640960" cy="504056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lvl="0"/>
            <a:r>
              <a:rPr lang="ru-RU" sz="2400" dirty="0" smtClean="0"/>
              <a:t>«</a:t>
            </a:r>
            <a:r>
              <a:rPr lang="ru-RU" sz="2400" dirty="0"/>
              <a:t>Осенний праздник».</a:t>
            </a:r>
          </a:p>
          <a:p>
            <a:pPr lvl="0"/>
            <a:r>
              <a:rPr lang="ru-RU" sz="2400" dirty="0"/>
              <a:t>Интегрированное занятие </a:t>
            </a:r>
          </a:p>
          <a:p>
            <a:pPr lvl="0"/>
            <a:r>
              <a:rPr lang="ru-RU" sz="2400" dirty="0"/>
              <a:t>выставка поделок из природного материала «Чудеса своими руками». </a:t>
            </a:r>
          </a:p>
          <a:p>
            <a:pPr marL="0" indent="0">
              <a:buNone/>
            </a:pPr>
            <a:r>
              <a:rPr lang="ru-RU" sz="2400" dirty="0"/>
              <a:t> </a:t>
            </a:r>
          </a:p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36912"/>
            <a:ext cx="3320097" cy="18692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6952"/>
            <a:ext cx="3824840" cy="2148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178967"/>
            <a:ext cx="3438525" cy="1931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842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84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403244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259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2060848"/>
            <a:ext cx="3960440" cy="1152128"/>
          </a:xfr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ru-RU" b="1" dirty="0"/>
              <a:t>Проблема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501008"/>
            <a:ext cx="8229600" cy="1872208"/>
          </a:xfr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dirty="0"/>
              <a:t>В</a:t>
            </a:r>
            <a:r>
              <a:rPr lang="ru-RU" dirty="0" smtClean="0"/>
              <a:t> </a:t>
            </a:r>
            <a:r>
              <a:rPr lang="ru-RU" dirty="0"/>
              <a:t>группе имеются дети, которые не распознают характерные особенности овощей, фруктов.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75869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ru-RU" b="1" dirty="0"/>
              <a:t>Ожидаемый результат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1"/>
            <a:ext cx="8229600" cy="3600400"/>
          </a:xfr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ru-RU" dirty="0"/>
              <a:t>У</a:t>
            </a:r>
            <a:r>
              <a:rPr lang="ru-RU" dirty="0" smtClean="0"/>
              <a:t>частие </a:t>
            </a:r>
            <a:r>
              <a:rPr lang="ru-RU" dirty="0"/>
              <a:t>детей в проекте «Дары осени» позволит максимально обогатить знания и представления об овощах, фруктах, грибах, ягодах,  их  характерных признаках, развить творческие способности, поисковую деятельность, связную речь детей.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37153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692696"/>
            <a:ext cx="4464496" cy="1143000"/>
          </a:xfr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ru-RU" b="1" dirty="0"/>
              <a:t>Цель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9"/>
            <a:ext cx="8229600" cy="3168352"/>
          </a:xfr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ru-RU" dirty="0" smtClean="0"/>
              <a:t>  </a:t>
            </a:r>
            <a:r>
              <a:rPr lang="ru-RU" dirty="0"/>
              <a:t>Расширить представление детей об овощах, фруктах, ягодах,  грибах; научить различать их по внешнему виду, устанавливать причинно-следственные связи на примере образования плода через исследовательскую деятельность.</a:t>
            </a:r>
          </a:p>
        </p:txBody>
      </p:sp>
    </p:spTree>
    <p:extLst>
      <p:ext uri="{BB962C8B-B14F-4D97-AF65-F5344CB8AC3E}">
        <p14:creationId xmlns:p14="http://schemas.microsoft.com/office/powerpoint/2010/main" val="243320906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476672"/>
            <a:ext cx="4824536" cy="792088"/>
          </a:xfr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Задачи проекта</a:t>
            </a:r>
            <a:r>
              <a:rPr lang="ru-RU" dirty="0" smtClean="0"/>
              <a:t>: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44824"/>
            <a:ext cx="8229600" cy="3816424"/>
          </a:xfr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lvl="0"/>
            <a:r>
              <a:rPr lang="ru-RU" sz="2000" dirty="0" smtClean="0"/>
              <a:t>Учить </a:t>
            </a:r>
            <a:r>
              <a:rPr lang="ru-RU" sz="2000" dirty="0"/>
              <a:t>распознавать характерные особенности овощей, фруктов, расширять представления детей об овощных культурах значении их в жизни человека. </a:t>
            </a:r>
          </a:p>
          <a:p>
            <a:pPr lvl="0"/>
            <a:r>
              <a:rPr lang="ru-RU" sz="2000" dirty="0"/>
              <a:t>Знакомство с малыми фольклорными формами (поговорками, пословицами, стихами, песнями, загадками об овощах, фруктах, ягодах, грибах) ; активизация и обогащение словаря. </a:t>
            </a:r>
          </a:p>
          <a:p>
            <a:pPr lvl="0"/>
            <a:r>
              <a:rPr lang="ru-RU" sz="2000" dirty="0"/>
              <a:t>Проявление интереса к самостоятельному наблюдению,  к труду на огороде (уборка урожая, обработка земли).</a:t>
            </a:r>
          </a:p>
          <a:p>
            <a:pPr lvl="0"/>
            <a:r>
              <a:rPr lang="ru-RU" sz="2000" dirty="0"/>
              <a:t> Активизировать родителей на взаимодействие с детским садом, привлечь внимание к принятию участия в конкурсе поделок из природного материала «Чудеса своими руками».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77157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r>
              <a:rPr lang="ru-RU" b="1" dirty="0"/>
              <a:t>Этапы проекта</a:t>
            </a:r>
            <a:r>
              <a:rPr lang="ru-RU" dirty="0"/>
              <a:t>:</a:t>
            </a:r>
            <a:br>
              <a:rPr lang="ru-RU" dirty="0"/>
            </a:br>
            <a:r>
              <a:rPr lang="ru-RU" b="1" dirty="0"/>
              <a:t> 1 этап – подготовительный: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 </a:t>
            </a:r>
          </a:p>
          <a:p>
            <a:pPr lvl="0"/>
            <a:r>
              <a:rPr lang="ru-RU" dirty="0" smtClean="0"/>
              <a:t>Подбор </a:t>
            </a:r>
            <a:r>
              <a:rPr lang="ru-RU" dirty="0"/>
              <a:t>методической литературы по данной теме.</a:t>
            </a:r>
          </a:p>
          <a:p>
            <a:pPr lvl="0"/>
            <a:r>
              <a:rPr lang="ru-RU" dirty="0"/>
              <a:t>Подбор детской художественной литературы.</a:t>
            </a:r>
          </a:p>
          <a:p>
            <a:pPr lvl="0"/>
            <a:r>
              <a:rPr lang="ru-RU" dirty="0"/>
              <a:t>Формулировка цели, задач, ожидаемого результата проекта.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763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656184"/>
          </a:xfr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700" dirty="0"/>
              <a:t> 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3100" b="1" dirty="0" smtClean="0"/>
              <a:t>Этапы </a:t>
            </a:r>
            <a:r>
              <a:rPr lang="ru-RU" sz="3100" b="1" dirty="0"/>
              <a:t>проекта</a:t>
            </a:r>
            <a:r>
              <a:rPr lang="ru-RU" sz="3100" dirty="0"/>
              <a:t>: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700" b="1" dirty="0" smtClean="0"/>
              <a:t>2 </a:t>
            </a:r>
            <a:r>
              <a:rPr lang="ru-RU" sz="2700" b="1" dirty="0"/>
              <a:t>этап – реализация проекта через разнообразные виды деятельности: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464496"/>
          </a:xfr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Игровая </a:t>
            </a:r>
            <a:r>
              <a:rPr lang="ru-RU" b="1" dirty="0"/>
              <a:t>деятельность:</a:t>
            </a:r>
            <a:endParaRPr lang="ru-RU" dirty="0"/>
          </a:p>
          <a:p>
            <a:pPr lvl="0"/>
            <a:r>
              <a:rPr lang="ru-RU" b="1" dirty="0"/>
              <a:t>Дидактические игры:</a:t>
            </a:r>
            <a:r>
              <a:rPr lang="ru-RU" dirty="0"/>
              <a:t>  «Угадай, что съел», «Опиши, а мы отгадаем», «Найди, о чем расскажу», «Загадай, мы отгадаем», «Подайте то, что назову», «Что нужно для огорода», «Вершки-корешки», «Что сначала, что потом», «Собери урожай», «Овощи, фрукты с дырками» , «Где растёт»,  «Продолжи ряд», «Сортировка плодов», «Пунктирные дорожки»</a:t>
            </a:r>
          </a:p>
          <a:p>
            <a:pPr lvl="0"/>
            <a:r>
              <a:rPr lang="ru-RU" b="1" dirty="0"/>
              <a:t>Речевые игры:</a:t>
            </a:r>
            <a:r>
              <a:rPr lang="ru-RU" dirty="0"/>
              <a:t> «Подбери признак», «Съедобное-несъедобное», «Какой суп», «Собери корзинку», «Какой сок».</a:t>
            </a:r>
          </a:p>
          <a:p>
            <a:pPr lvl="0"/>
            <a:r>
              <a:rPr lang="ru-RU" b="1" dirty="0"/>
              <a:t>Подвижные игры</a:t>
            </a:r>
            <a:r>
              <a:rPr lang="ru-RU" dirty="0"/>
              <a:t>: «К названному дереву беги», «Капли дождя», «Подбери действие», «Найди листок, как на дереве».</a:t>
            </a:r>
          </a:p>
          <a:p>
            <a:pPr lvl="0"/>
            <a:r>
              <a:rPr lang="ru-RU" b="1" dirty="0"/>
              <a:t>Сюжетно-ролевые игры</a:t>
            </a:r>
            <a:r>
              <a:rPr lang="ru-RU" dirty="0"/>
              <a:t>: «Магазин», «Осенняя ярмарка».</a:t>
            </a:r>
          </a:p>
          <a:p>
            <a:pPr lvl="0"/>
            <a:r>
              <a:rPr lang="ru-RU" b="1" dirty="0"/>
              <a:t>Игры-драматизации</a:t>
            </a:r>
            <a:r>
              <a:rPr lang="ru-RU" dirty="0"/>
              <a:t>: «Репка»,  «Под грибом»,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045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32250"/>
            <a:ext cx="6120680" cy="820486"/>
          </a:xfr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ru-RU" dirty="0" smtClean="0"/>
              <a:t>Игровая деятельность</a:t>
            </a:r>
            <a:endParaRPr lang="ru-RU" dirty="0"/>
          </a:p>
        </p:txBody>
      </p:sp>
      <p:pic>
        <p:nvPicPr>
          <p:cNvPr id="4" name="Объект 3" descr="C:\Documents and Settings\Администратор\Мои документы\IMG-20171023-WA0005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3661339" cy="2044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052736"/>
            <a:ext cx="3949015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682974"/>
            <a:ext cx="2083739" cy="2779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3682974"/>
            <a:ext cx="2086665" cy="2779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73410" y="3214517"/>
            <a:ext cx="4429226" cy="36933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ru-RU" dirty="0" smtClean="0"/>
              <a:t>Дидактическая игра «Собери корзинку»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339752" y="6423067"/>
            <a:ext cx="4258410" cy="36933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ru-RU" dirty="0" smtClean="0"/>
              <a:t>Сюжетно-ролевая игра «Супермаркет»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295809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665</Words>
  <Application>Microsoft Office PowerPoint</Application>
  <PresentationFormat>Экран (4:3)</PresentationFormat>
  <Paragraphs>83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ПРОЕКТ «Дары осени»</vt:lpstr>
      <vt:lpstr>Паспорт проекта</vt:lpstr>
      <vt:lpstr>Проблема</vt:lpstr>
      <vt:lpstr>Ожидаемый результат</vt:lpstr>
      <vt:lpstr>Цель проекта</vt:lpstr>
      <vt:lpstr> Задачи проекта:  </vt:lpstr>
      <vt:lpstr>Этапы проекта:  1 этап – подготовительный:</vt:lpstr>
      <vt:lpstr>     Этапы проекта: 2 этап – реализация проекта через разнообразные виды деятельности:   </vt:lpstr>
      <vt:lpstr>Игровая деятельность</vt:lpstr>
      <vt:lpstr>Презентация PowerPoint</vt:lpstr>
      <vt:lpstr>Презентация PowerPoint</vt:lpstr>
      <vt:lpstr>Музыкально – художественная деятельность:  Музыкальная игра «Урожай собирай!». Исполнение песен: «Капли дождя», «Под грибом», «Урожай собирай». Инсценировка на утреннике «Под грибом». Прослушивание записи П.И. Чайковского «Времена года. Осень». </vt:lpstr>
      <vt:lpstr>Продуктивная деятельность: Рисование «Загадки с грядки»(12.10.17), «Дары осени» (Лепка «Овощи для магазина» (13.10.17) Конструирование из бумаги «Репка» (09.10.17), «Фруктовый сад» (16.10.17), «Грибная пора» (23.10.17). </vt:lpstr>
      <vt:lpstr>Продуктивная деятельность</vt:lpstr>
      <vt:lpstr>Продуктивная деятельность</vt:lpstr>
      <vt:lpstr> Трудовая деятельность: </vt:lpstr>
      <vt:lpstr> Чтение художественной литературы: </vt:lpstr>
      <vt:lpstr> Взаимодействие с семьёй: </vt:lpstr>
      <vt:lpstr>Интегрированное занятие «Овощи, фрукты – полезные продукты»</vt:lpstr>
      <vt:lpstr> Итог:  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Власенко </cp:lastModifiedBy>
  <cp:revision>39</cp:revision>
  <dcterms:modified xsi:type="dcterms:W3CDTF">2018-01-31T16:34:55Z</dcterms:modified>
</cp:coreProperties>
</file>