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8" r:id="rId2"/>
    <p:sldId id="347" r:id="rId3"/>
    <p:sldId id="348" r:id="rId4"/>
    <p:sldId id="349" r:id="rId5"/>
    <p:sldId id="368" r:id="rId6"/>
    <p:sldId id="369" r:id="rId7"/>
    <p:sldId id="356" r:id="rId8"/>
    <p:sldId id="358" r:id="rId9"/>
    <p:sldId id="360" r:id="rId10"/>
    <p:sldId id="362" r:id="rId11"/>
    <p:sldId id="364" r:id="rId12"/>
    <p:sldId id="365" r:id="rId13"/>
    <p:sldId id="3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47734-7938-4236-A1F6-669EB7A1AC1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E114E-1F5A-41E7-B5C5-BB7FF2DD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5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2420888"/>
            <a:ext cx="7344816" cy="38884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«Утренний круг» и «Вечерний круг» 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</a:t>
            </a:r>
          </a:p>
          <a:p>
            <a:pPr marL="45720" indent="0" algn="ctr">
              <a:buNone/>
            </a:pP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  <a:p>
            <a:pPr marL="45720" indent="0"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Нарсеева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Н.И.</a:t>
            </a:r>
          </a:p>
        </p:txBody>
      </p:sp>
      <p:pic>
        <p:nvPicPr>
          <p:cNvPr id="4098" name="Picture 2" descr="https://avatars.mds.yandex.net/i?id=06eddd54bf4a1f147a5de49faadef7be-3687098-images-thumbs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556992" cy="245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2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1 5"/>
          <p:cNvSpPr/>
          <p:nvPr/>
        </p:nvSpPr>
        <p:spPr>
          <a:xfrm>
            <a:off x="3073295" y="2055804"/>
            <a:ext cx="2866857" cy="2525324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</p:txBody>
      </p:sp>
      <p:sp>
        <p:nvSpPr>
          <p:cNvPr id="7" name="Волна 6"/>
          <p:cNvSpPr/>
          <p:nvPr/>
        </p:nvSpPr>
        <p:spPr>
          <a:xfrm>
            <a:off x="822960" y="912114"/>
            <a:ext cx="2202561" cy="1165860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ИГРЫ-ШУТКИ</a:t>
            </a:r>
          </a:p>
        </p:txBody>
      </p:sp>
      <p:sp>
        <p:nvSpPr>
          <p:cNvPr id="8" name="Волна 7"/>
          <p:cNvSpPr/>
          <p:nvPr/>
        </p:nvSpPr>
        <p:spPr>
          <a:xfrm>
            <a:off x="75438" y="2676375"/>
            <a:ext cx="2427732" cy="1153819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ИГРЫ-ЦЕПОЧКИ</a:t>
            </a:r>
          </a:p>
        </p:txBody>
      </p:sp>
      <p:sp>
        <p:nvSpPr>
          <p:cNvPr id="9" name="Волна 8"/>
          <p:cNvSpPr/>
          <p:nvPr/>
        </p:nvSpPr>
        <p:spPr>
          <a:xfrm>
            <a:off x="264604" y="4229790"/>
            <a:ext cx="2478596" cy="1131572"/>
          </a:xfrm>
          <a:prstGeom prst="wave">
            <a:avLst>
              <a:gd name="adj1" fmla="val 12500"/>
              <a:gd name="adj2" fmla="val -82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ФАНТАЗИИ</a:t>
            </a:r>
          </a:p>
        </p:txBody>
      </p:sp>
      <p:sp>
        <p:nvSpPr>
          <p:cNvPr id="10" name="Волна 9"/>
          <p:cNvSpPr/>
          <p:nvPr/>
        </p:nvSpPr>
        <p:spPr>
          <a:xfrm>
            <a:off x="3112674" y="5054804"/>
            <a:ext cx="2978087" cy="1131572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</a:p>
        </p:txBody>
      </p:sp>
      <p:sp>
        <p:nvSpPr>
          <p:cNvPr id="11" name="Волна 10"/>
          <p:cNvSpPr/>
          <p:nvPr/>
        </p:nvSpPr>
        <p:spPr>
          <a:xfrm>
            <a:off x="3854196" y="274321"/>
            <a:ext cx="1777365" cy="1165859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sp>
        <p:nvSpPr>
          <p:cNvPr id="12" name="Волна 11"/>
          <p:cNvSpPr/>
          <p:nvPr/>
        </p:nvSpPr>
        <p:spPr>
          <a:xfrm>
            <a:off x="6460236" y="912114"/>
            <a:ext cx="2352294" cy="1056132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</a:t>
            </a:r>
          </a:p>
        </p:txBody>
      </p:sp>
      <p:sp>
        <p:nvSpPr>
          <p:cNvPr id="13" name="Волна 12"/>
          <p:cNvSpPr/>
          <p:nvPr/>
        </p:nvSpPr>
        <p:spPr>
          <a:xfrm>
            <a:off x="6496446" y="2676375"/>
            <a:ext cx="2242566" cy="1313385"/>
          </a:xfrm>
          <a:prstGeom prst="wave">
            <a:avLst>
              <a:gd name="adj1" fmla="val 12500"/>
              <a:gd name="adj2" fmla="val 6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</a:p>
        </p:txBody>
      </p:sp>
      <p:sp>
        <p:nvSpPr>
          <p:cNvPr id="16" name="Волна 15"/>
          <p:cNvSpPr/>
          <p:nvPr/>
        </p:nvSpPr>
        <p:spPr>
          <a:xfrm>
            <a:off x="6460236" y="4375404"/>
            <a:ext cx="2462022" cy="1358801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ТЕМЕ</a:t>
            </a:r>
          </a:p>
        </p:txBody>
      </p:sp>
    </p:spTree>
    <p:extLst>
      <p:ext uri="{BB962C8B-B14F-4D97-AF65-F5344CB8AC3E}">
        <p14:creationId xmlns:p14="http://schemas.microsoft.com/office/powerpoint/2010/main" val="36884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377190" y="1618488"/>
            <a:ext cx="3936492" cy="1110996"/>
          </a:xfrm>
          <a:prstGeom prst="homePlate">
            <a:avLst/>
          </a:prstGeom>
          <a:solidFill>
            <a:srgbClr val="FEA8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(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игра)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2843808" y="3125525"/>
            <a:ext cx="4409694" cy="113157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</a:p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(итоговая беседа)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29046" y="4797152"/>
            <a:ext cx="4231386" cy="1069848"/>
          </a:xfrm>
          <a:prstGeom prst="homePlate">
            <a:avLst/>
          </a:prstGeom>
          <a:solidFill>
            <a:srgbClr val="CB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(пожелания)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75764" y="548680"/>
            <a:ext cx="7384668" cy="1069808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вечернего «Круга друзей»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628800"/>
            <a:ext cx="3744415" cy="475252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200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Обеспечивать </a:t>
            </a:r>
            <a:r>
              <a:rPr lang="ru-RU" sz="3200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детям на индивидуальное внимание и признание его достижений, успехов за день.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200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Обращать </a:t>
            </a:r>
            <a:r>
              <a:rPr lang="ru-RU" sz="3200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как на дела, так и на результат.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200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Обсуждать </a:t>
            </a:r>
            <a:r>
              <a:rPr lang="ru-RU" sz="3200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 сложности и проблемы дня, продумывать пути решения проблем.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143057" cy="1728192"/>
          </a:xfrm>
        </p:spPr>
        <p:txBody>
          <a:bodyPr>
            <a:normAutofit/>
          </a:bodyPr>
          <a:lstStyle/>
          <a:p>
            <a:pPr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итогов деятельности (вечерний «Круг друзей»)</a:t>
            </a:r>
          </a:p>
          <a:p>
            <a:pPr algn="ctr"/>
            <a:endParaRPr lang="ru-RU" dirty="0"/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340768"/>
            <a:ext cx="3456384" cy="46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31640" y="310583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r>
              <a:rPr lang="ru-RU" sz="36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s://avatars.mds.yandex.net/i?id=06eddd54bf4a1f147a5de49faadef7be-3687098-images-thumbs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556992" cy="245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7056784" cy="45365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«Утренний круг» и «Вечерний круг»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новые элементы для программы «ОТ РОЖДЕНИЯ ДО ШКОЛЫ» под редакцией Н. Е.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С. Комаровой, Э. М. Дорофеевой.</a:t>
            </a:r>
          </a:p>
        </p:txBody>
      </p:sp>
    </p:spTree>
    <p:extLst>
      <p:ext uri="{BB962C8B-B14F-4D97-AF65-F5344CB8AC3E}">
        <p14:creationId xmlns:p14="http://schemas.microsoft.com/office/powerpoint/2010/main" val="39481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468052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«Утренний круг»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начало дня, когда дети собираются вместе. Чтобы порадоваться предстоящему дню, поделиться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впечатлениями, узнать новости или предположить, что интересного будет сегодня, обсудить совместные планы, проблемы, договориться о правилах.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731520"/>
            <a:ext cx="3813959" cy="55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5361776"/>
          </a:xfrm>
        </p:spPr>
        <p:txBody>
          <a:bodyPr>
            <a:normAutofit/>
          </a:bodyPr>
          <a:lstStyle/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«Утреннего круга"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32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положительный эмоциональный настрой и вселить в ребёнка уверенность, что среди сверстников ему будет хорошо, а день обещает быть интересным и насыщенным.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9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4608512" cy="6120680"/>
          </a:xfrm>
        </p:spPr>
        <p:txBody>
          <a:bodyPr>
            <a:noAutofit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«Утреннего круга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Создание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эмоционального настроя на весь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день;</a:t>
            </a:r>
            <a:endParaRPr lang="en-US" sz="24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Установление комфортного социально-психологического климата в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детском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коллективе через свободное общение со сверстниками; </a:t>
            </a:r>
            <a:endParaRPr lang="en-US" sz="24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Социально - коммуникативное развитие  и речевого развития детей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72863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0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496944" cy="3744416"/>
          </a:xfrm>
        </p:spPr>
        <p:txBody>
          <a:bodyPr>
            <a:normAutofit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 </a:t>
            </a:r>
            <a:r>
              <a:rPr lang="ru-RU" sz="35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«Утреннего круга</a:t>
            </a:r>
            <a:r>
              <a:rPr lang="ru-RU" sz="35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Проводиться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форме развивающего общения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(диалога)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Приветствие или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«Минутка вхождения в день»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«Новости дня»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обмен информацией.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Дыхательная и пальчиковая гимнастика.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Игра по теме периода.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Планирование или календарь дел.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2844081"/>
            <a:ext cx="2809399" cy="3744416"/>
          </a:xfrm>
          <a:prstGeom prst="rect">
            <a:avLst/>
          </a:prstGeom>
        </p:spPr>
      </p:pic>
      <p:pic>
        <p:nvPicPr>
          <p:cNvPr id="7" name="Объект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079" y="3717032"/>
            <a:ext cx="3828014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2870" y="3439541"/>
            <a:ext cx="2157730" cy="1410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 ПЕСНЯ ГРУППЫ</a:t>
            </a:r>
          </a:p>
        </p:txBody>
      </p:sp>
      <p:sp>
        <p:nvSpPr>
          <p:cNvPr id="7" name="Овал 6"/>
          <p:cNvSpPr/>
          <p:nvPr/>
        </p:nvSpPr>
        <p:spPr>
          <a:xfrm>
            <a:off x="0" y="1405889"/>
            <a:ext cx="4766310" cy="1576494"/>
          </a:xfrm>
          <a:prstGeom prst="ellipse">
            <a:avLst/>
          </a:prstGeom>
          <a:solidFill>
            <a:srgbClr val="FDD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приглашения детей на групповой сбор </a:t>
            </a:r>
          </a:p>
        </p:txBody>
      </p:sp>
      <p:sp>
        <p:nvSpPr>
          <p:cNvPr id="8" name="Овал 7"/>
          <p:cNvSpPr/>
          <p:nvPr/>
        </p:nvSpPr>
        <p:spPr>
          <a:xfrm>
            <a:off x="4485132" y="2031348"/>
            <a:ext cx="4611109" cy="26387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ЗВУКИ: </a:t>
            </a:r>
            <a:r>
              <a:rPr lang="ru-RU" sz="1500" i="1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бубен, деревянные ложки, колокольчик (этот позывной хорошо подходит для детей старшего возраста, так как приучает их воспринимать школьный звонок как сигнал концентрации внимания на работе)</a:t>
            </a:r>
          </a:p>
        </p:txBody>
      </p:sp>
      <p:sp>
        <p:nvSpPr>
          <p:cNvPr id="9" name="Овал 8"/>
          <p:cNvSpPr/>
          <p:nvPr/>
        </p:nvSpPr>
        <p:spPr>
          <a:xfrm>
            <a:off x="1909022" y="4137055"/>
            <a:ext cx="3856778" cy="18355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РЕЧЕВКА </a:t>
            </a:r>
            <a:r>
              <a:rPr lang="ru-RU" i="1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(может сочетаться с движениями; периодически рифмовки нужно обновлять)</a:t>
            </a:r>
          </a:p>
        </p:txBody>
      </p:sp>
      <p:sp>
        <p:nvSpPr>
          <p:cNvPr id="10" name="Шеврон 9"/>
          <p:cNvSpPr/>
          <p:nvPr/>
        </p:nvSpPr>
        <p:spPr>
          <a:xfrm rot="5400000">
            <a:off x="496863" y="2947199"/>
            <a:ext cx="636258" cy="45262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1" name="Шеврон 10"/>
          <p:cNvSpPr/>
          <p:nvPr/>
        </p:nvSpPr>
        <p:spPr>
          <a:xfrm rot="5400000">
            <a:off x="2654418" y="3596464"/>
            <a:ext cx="709948" cy="490119"/>
          </a:xfrm>
          <a:prstGeom prst="chevron">
            <a:avLst>
              <a:gd name="adj" fmla="val 5457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2" name="Шеврон 11"/>
          <p:cNvSpPr/>
          <p:nvPr/>
        </p:nvSpPr>
        <p:spPr>
          <a:xfrm rot="4043238">
            <a:off x="3787003" y="2991775"/>
            <a:ext cx="823241" cy="363474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7317432" cy="978877"/>
          </a:xfrm>
        </p:spPr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традиций является начало утреннего сбора в форме позывных.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66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237728" y="908720"/>
            <a:ext cx="2462064" cy="169549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Приветствия с действиями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3488239" y="3415098"/>
            <a:ext cx="2667937" cy="1598078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Приветствия с передачей предмета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3149192" y="1235502"/>
            <a:ext cx="2718952" cy="1681827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Стихотворные приветствия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6516216" y="1157771"/>
            <a:ext cx="2236326" cy="1465329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Песенные приветствия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539552" y="3175688"/>
            <a:ext cx="2390523" cy="1545371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</a:t>
            </a:r>
            <a:endParaRPr lang="ru-RU" sz="20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6516216" y="3175688"/>
            <a:ext cx="2448272" cy="1621464"/>
          </a:xfrm>
          <a:prstGeom prst="wedgeEllipseCallou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Комплименты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172" y="5301233"/>
            <a:ext cx="8910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этом этапе установить дружескую, теплую атмосферу, использовать улыбку, спокойный, искренний тон, открытые жесты.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143000" y="260648"/>
            <a:ext cx="6021288" cy="476317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432054" y="2599182"/>
            <a:ext cx="3031236" cy="1604772"/>
          </a:xfrm>
          <a:prstGeom prst="wedgeRoundRectCallout">
            <a:avLst>
              <a:gd name="adj1" fmla="val -20403"/>
              <a:gd name="adj2" fmla="val 62852"/>
              <a:gd name="adj3" fmla="val 16667"/>
            </a:avLst>
          </a:prstGeom>
          <a:solidFill>
            <a:srgbClr val="8CA2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КАЛЕНДАРНЫЕ СОБЫТИЯ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313682" y="2334241"/>
            <a:ext cx="4279392" cy="1190771"/>
          </a:xfrm>
          <a:prstGeom prst="wedgeRoundRectCallou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СООБЩЕНИЯ О ПРОГРАММНОЙ ТЕМЕ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69214" y="4505706"/>
            <a:ext cx="3429000" cy="1296162"/>
          </a:xfrm>
          <a:prstGeom prst="wedgeRoundRectCallou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ДЕЯТЕЛЬНОСТИ НА ДЕНЬ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932040" y="4101084"/>
            <a:ext cx="3819906" cy="2105406"/>
          </a:xfrm>
          <a:prstGeom prst="wedgeRoundRect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ОБЪЯВЛЕНИЯ (ДЕНЬ РОЖДЕНИЯ, ПОСЕЩЕНИЯ ГОСТЕЙ, ДОСТИЖЕНИЯ ГРУППЫ)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3" y="731519"/>
            <a:ext cx="8784975" cy="1300969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новостями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комплементов ежедневных новостей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357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VOSPITATEL</cp:lastModifiedBy>
  <cp:revision>180</cp:revision>
  <dcterms:created xsi:type="dcterms:W3CDTF">2020-01-15T08:08:50Z</dcterms:created>
  <dcterms:modified xsi:type="dcterms:W3CDTF">2021-10-26T03:53:26Z</dcterms:modified>
</cp:coreProperties>
</file>