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77" r:id="rId3"/>
    <p:sldId id="278" r:id="rId4"/>
    <p:sldId id="280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1" r:id="rId16"/>
    <p:sldId id="293" r:id="rId17"/>
    <p:sldId id="294" r:id="rId18"/>
    <p:sldId id="295" r:id="rId19"/>
    <p:sldId id="296" r:id="rId20"/>
    <p:sldId id="299" r:id="rId21"/>
    <p:sldId id="29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://img-fotki.yandex.ru/get/5600/120710424.30a/0_790b3_bd13d8b6_X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mg-fotki.yandex.ru/get/5600/120710424.30a/0_790b3_bd13d8b6_X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mg-fotki.yandex.ru/get/5600/120710424.30a/0_790b3_bd13d8b6_X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mg-fotki.yandex.ru/get/5600/120710424.30a/0_790b3_bd13d8b6_X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://img-fotki.yandex.ru/get/5600/120710424.30a/0_790b3_bd13d8b6_X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mg-fotki.yandex.ru/get/5600/120710424.30a/0_790b3_bd13d8b6_X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3585" y="2118053"/>
            <a:ext cx="788670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Педагогический этикет</a:t>
            </a:r>
            <a:r>
              <a:rPr lang="ru-RU" altLang="ru-RU" b="1" i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/>
            </a:r>
            <a:br>
              <a:rPr lang="ru-RU" altLang="ru-RU" b="1" i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4294967295"/>
          </p:nvPr>
        </p:nvSpPr>
        <p:spPr>
          <a:xfrm>
            <a:off x="628650" y="5595746"/>
            <a:ext cx="6031582" cy="126225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cs typeface="Vijaya" panose="020B0604020202020204" pitchFamily="34" charset="0"/>
              </a:rPr>
              <a:t>Подготовила 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Vijaya" panose="020B0604020202020204" pitchFamily="34" charset="0"/>
              </a:rPr>
              <a:t>воспитатель</a:t>
            </a: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Vijaya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Vijaya" panose="020B0604020202020204" pitchFamily="34" charset="0"/>
              </a:rPr>
              <a:t>первой квалификационной категории: </a:t>
            </a:r>
          </a:p>
          <a:p>
            <a:pPr marL="0" indent="0" algn="ctr">
              <a:buNone/>
            </a:pPr>
            <a:r>
              <a:rPr lang="ru-RU" sz="2000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Vijaya" panose="020B0604020202020204" pitchFamily="34" charset="0"/>
              </a:rPr>
              <a:t>Нарсеева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  <a:cs typeface="Vijaya" panose="020B0604020202020204" pitchFamily="34" charset="0"/>
              </a:rPr>
              <a:t> Наталья Ивановна, 2020 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cs typeface="Vijaya" panose="020B0604020202020204" pitchFamily="34" charset="0"/>
              </a:rPr>
              <a:t>г.</a:t>
            </a:r>
          </a:p>
          <a:p>
            <a:pPr algn="ctr"/>
            <a:endParaRPr lang="ru-RU" dirty="0">
              <a:solidFill>
                <a:srgbClr val="663300"/>
              </a:solidFill>
              <a:latin typeface="Comic Sans MS" panose="030F0702030302020204" pitchFamily="66" charset="0"/>
              <a:cs typeface="Vijaya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4294967295"/>
          </p:nvPr>
        </p:nvSpPr>
        <p:spPr>
          <a:xfrm>
            <a:off x="467544" y="332656"/>
            <a:ext cx="8676456" cy="13230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</a:t>
            </a:r>
            <a:endParaRPr lang="ru-RU" sz="2000" dirty="0" smtClean="0">
              <a:solidFill>
                <a:srgbClr val="00206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комбинированного вида № 4 «Солнышко»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7" descr="1681daf8cc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402" y="2766125"/>
            <a:ext cx="3285714" cy="36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6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4102224" cy="317785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80189"/>
            <a:ext cx="4191322" cy="3181747"/>
          </a:xfrm>
          <a:prstGeom prst="rect">
            <a:avLst/>
          </a:prstGeom>
        </p:spPr>
      </p:pic>
      <p:pic>
        <p:nvPicPr>
          <p:cNvPr id="7" name="Picture 4" descr="0_790b3_bd13d8b6_X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149080"/>
            <a:ext cx="2551738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93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5126"/>
            <a:ext cx="8964488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Некоторые качества педагога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323528" y="1412776"/>
            <a:ext cx="6192689" cy="532859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>
              <a:lnSpc>
                <a:spcPct val="70000"/>
              </a:lnSpc>
              <a:buFont typeface="Arial" pitchFamily="34" charset="0"/>
              <a:buChar char="•"/>
            </a:pPr>
            <a:r>
              <a:rPr lang="ru-RU" altLang="ru-RU" sz="3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Честность </a:t>
            </a:r>
            <a:endParaRPr lang="ru-RU" altLang="ru-RU" sz="3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" indent="0" algn="ctr">
              <a:lnSpc>
                <a:spcPct val="70000"/>
              </a:lnSpc>
              <a:buNone/>
            </a:pPr>
            <a:endParaRPr lang="ru-RU" altLang="ru-RU" sz="3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70000"/>
              </a:lnSpc>
              <a:buFont typeface="Arial" pitchFamily="34" charset="0"/>
              <a:buChar char="•"/>
            </a:pPr>
            <a:r>
              <a:rPr lang="ru-RU" altLang="ru-RU" sz="3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Доброжелательность </a:t>
            </a:r>
          </a:p>
          <a:p>
            <a:pPr marL="45720" indent="0" algn="ctr">
              <a:lnSpc>
                <a:spcPct val="70000"/>
              </a:lnSpc>
              <a:buNone/>
            </a:pPr>
            <a:endParaRPr lang="ru-RU" altLang="ru-RU" sz="3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70000"/>
              </a:lnSpc>
              <a:buFont typeface="Arial" pitchFamily="34" charset="0"/>
              <a:buChar char="•"/>
            </a:pPr>
            <a:r>
              <a:rPr lang="ru-RU" altLang="ru-RU" sz="3400" dirty="0">
                <a:solidFill>
                  <a:srgbClr val="002060"/>
                </a:solidFill>
                <a:latin typeface="Comic Sans MS" panose="030F0702030302020204" pitchFamily="66" charset="0"/>
              </a:rPr>
              <a:t>Глубокая заинтересованность в успехах своих </a:t>
            </a:r>
            <a:r>
              <a:rPr lang="ru-RU" altLang="ru-RU" sz="3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воспитанников, </a:t>
            </a:r>
            <a:r>
              <a:rPr lang="ru-RU" altLang="ru-RU" sz="3400" dirty="0">
                <a:solidFill>
                  <a:srgbClr val="002060"/>
                </a:solidFill>
                <a:latin typeface="Comic Sans MS" panose="030F0702030302020204" pitchFamily="66" charset="0"/>
              </a:rPr>
              <a:t>уважение к их личности</a:t>
            </a:r>
          </a:p>
          <a:p>
            <a:pPr marL="45720" indent="0" algn="ctr">
              <a:lnSpc>
                <a:spcPct val="70000"/>
              </a:lnSpc>
              <a:buNone/>
            </a:pPr>
            <a:endParaRPr lang="ru-RU" altLang="ru-RU" sz="3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70000"/>
              </a:lnSpc>
              <a:buFont typeface="Arial" pitchFamily="34" charset="0"/>
              <a:buChar char="•"/>
            </a:pPr>
            <a:r>
              <a:rPr lang="ru-RU" altLang="ru-RU" sz="3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Чувство </a:t>
            </a:r>
            <a:r>
              <a:rPr lang="ru-RU" altLang="ru-RU" sz="3400" dirty="0">
                <a:solidFill>
                  <a:srgbClr val="002060"/>
                </a:solidFill>
                <a:latin typeface="Comic Sans MS" panose="030F0702030302020204" pitchFamily="66" charset="0"/>
              </a:rPr>
              <a:t>ответственности за результаты труда</a:t>
            </a:r>
          </a:p>
          <a:p>
            <a:pPr marL="45720" indent="0" algn="ctr">
              <a:lnSpc>
                <a:spcPct val="70000"/>
              </a:lnSpc>
              <a:buNone/>
            </a:pPr>
            <a:endParaRPr lang="ru-RU" altLang="ru-RU" sz="3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70000"/>
              </a:lnSpc>
              <a:buFont typeface="Arial" pitchFamily="34" charset="0"/>
              <a:buChar char="•"/>
            </a:pPr>
            <a:r>
              <a:rPr lang="ru-RU" altLang="ru-RU" sz="3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Соблюдение дисциплины</a:t>
            </a:r>
            <a:endParaRPr lang="ru-RU" altLang="ru-RU" sz="3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lnSpc>
                <a:spcPct val="70000"/>
              </a:lnSpc>
            </a:pPr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33929"/>
            <a:ext cx="2689297" cy="423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2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IMG_9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1600" y="548680"/>
            <a:ext cx="7232986" cy="542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Педагогический этикет-</a:t>
            </a:r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683568" y="1916832"/>
            <a:ext cx="6264696" cy="40324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Это правила культуры поведения, которые регулируют взаимоотношения между педагогами и воспитанниками, педагогами и родителями, педагогом и педагогом.</a:t>
            </a:r>
          </a:p>
          <a:p>
            <a:pPr marL="0" indent="0">
              <a:buNone/>
            </a:pP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4" descr="0_790b3_bd13d8b6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551738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29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892480" cy="132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3600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Требования педагогического этикета:</a:t>
            </a:r>
            <a:r>
              <a:rPr lang="ru-RU" sz="3600" dirty="0">
                <a:latin typeface="Comic Sans MS" panose="030F0702030302020204" pitchFamily="66" charset="0"/>
              </a:rPr>
              <a:t/>
            </a:r>
            <a:br>
              <a:rPr lang="ru-RU" sz="3600" dirty="0">
                <a:latin typeface="Comic Sans MS" panose="030F0702030302020204" pitchFamily="66" charset="0"/>
              </a:rPr>
            </a:b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827584" y="1268760"/>
            <a:ext cx="5976664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Установка, усиливающая веру в успех;</a:t>
            </a:r>
          </a:p>
          <a:p>
            <a:pPr marL="609600" indent="-609600">
              <a:buFontTx/>
              <a:buAutoNum type="arabicPeriod"/>
            </a:pP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Установление правильных взаимоотношений между педагогом и </a:t>
            </a:r>
            <a:r>
              <a:rPr lang="ru-RU" altLang="ru-RU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ребёнком, а также другими участниками образовательных отношений. Доброжелательное </a:t>
            </a: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отношение к каждому воспитаннику;</a:t>
            </a:r>
          </a:p>
          <a:p>
            <a:pPr marL="609600" indent="-609600">
              <a:buFontTx/>
              <a:buAutoNum type="arabicPeriod"/>
            </a:pP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Благоприятное речевое общение с детьми с самой первой встречи;</a:t>
            </a:r>
          </a:p>
          <a:p>
            <a:pPr marL="609600" indent="-609600">
              <a:buFontTx/>
              <a:buAutoNum type="arabicPeriod"/>
            </a:pPr>
            <a:r>
              <a:rPr lang="ru-RU" altLang="ru-RU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Облик самого педагога, внешний вид, сама обстановка в группе.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26" y="2650435"/>
            <a:ext cx="2689297" cy="423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8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Users\user\Desktop\фото пчелки\454df9c7-2f26-4646-b146-60a009ee07fe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1498" b="5877"/>
          <a:stretch/>
        </p:blipFill>
        <p:spPr bwMode="auto">
          <a:xfrm>
            <a:off x="4788024" y="3212976"/>
            <a:ext cx="4076659" cy="30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23\Desktop\ФОТОГРАФИИ\ДЕТИ\День знаний 2019\IMG_20190902_105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7" y="382726"/>
            <a:ext cx="4157709" cy="311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3\Desktop\ФОТОГРАФИИ\ДЕТИ\Дети 2016-2017\ЗАРНИЦА 2016 год\IMG_73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785415" cy="25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23\Desktop\ФОТОГРАФИИ\ДЕТИ\Дети 2018-2019\День народнго единства 2018\CLVO44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3600400" cy="27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91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397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Типы педагогического </a:t>
            </a:r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общения</a:t>
            </a:r>
            <a:r>
              <a:rPr lang="ru-RU" sz="3200" dirty="0">
                <a:latin typeface="Comic Sans MS" panose="030F0702030302020204" pitchFamily="66" charset="0"/>
              </a:rPr>
              <a:t/>
            </a:r>
            <a:br>
              <a:rPr lang="ru-RU" sz="3200" dirty="0">
                <a:latin typeface="Comic Sans MS" panose="030F0702030302020204" pitchFamily="66" charset="0"/>
              </a:rPr>
            </a:b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355976" y="1628800"/>
            <a:ext cx="4519414" cy="426013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Авторитарный тип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Демократический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тип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Либеральный</a:t>
            </a:r>
            <a:endParaRPr lang="ru-R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1" y="3068960"/>
            <a:ext cx="4104456" cy="2963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56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Авторитарный тип общения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251520" y="5388580"/>
            <a:ext cx="8496944" cy="11367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«Делайте , как я говорю, и не рассуждайте»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splendidmind.files.wordpress.com/2014/05/mama1.jpg?w=120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90689"/>
            <a:ext cx="5112568" cy="369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21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121"/>
            <a:ext cx="8712968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Демократический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тип общения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628650" y="5229199"/>
            <a:ext cx="8047806" cy="13681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«Вместе задумали, вместе планируем, организуем, подводим итоги»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miro.medium.com/max/1120/1*xPf3JvsseGKWik799_G5dQ.jpe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90689"/>
            <a:ext cx="5040560" cy="353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Либеральный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тип общения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971600" y="5661248"/>
            <a:ext cx="7543750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«Каждый представлен сам себе…»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http://900igr.net/up/datas/265910/005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8" t="32835" r="9646" b="19764"/>
          <a:stretch/>
        </p:blipFill>
        <p:spPr bwMode="auto">
          <a:xfrm>
            <a:off x="2051720" y="1690688"/>
            <a:ext cx="4824536" cy="38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35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965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Современный этикет</a:t>
            </a:r>
            <a:endParaRPr lang="ru-RU" dirty="0"/>
          </a:p>
        </p:txBody>
      </p:sp>
      <p:pic>
        <p:nvPicPr>
          <p:cNvPr id="4" name="Picture 4" descr="https://cf.ppt-online.org/files1/slide/v/vmYg3I7GFhN5f6TQb9OKEZoC8UsecnwxyjquAHaVS/slide-7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" t="17500" r="1739" b="2500"/>
          <a:stretch/>
        </p:blipFill>
        <p:spPr bwMode="auto">
          <a:xfrm>
            <a:off x="827584" y="1268760"/>
            <a:ext cx="756084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9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r="34977"/>
          <a:stretch/>
        </p:blipFill>
        <p:spPr bwMode="auto">
          <a:xfrm>
            <a:off x="3419872" y="3816557"/>
            <a:ext cx="2376264" cy="273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00309"/>
            <a:ext cx="2347461" cy="186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2724838" cy="191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8762"/>
            <a:ext cx="2612776" cy="189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195736" y="3356992"/>
            <a:ext cx="936104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82291" y="2564904"/>
            <a:ext cx="0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144710" y="3356992"/>
            <a:ext cx="1473228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4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3347864" y="4121696"/>
            <a:ext cx="5580112" cy="273630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«Только тот, кто владеет собой может повелевать миром» </a:t>
            </a:r>
            <a:endParaRPr lang="ru-RU" sz="36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endParaRPr lang="ru-RU" sz="36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Вольтер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ru-R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http://i.mycdn.me/i?r=AzEPZsRbOZEKgBhR0XGMT1Rkda3FUOby4KbRXHQQw3n2f6aKTM5SRkZCeTgDn6uOyic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r="11060"/>
          <a:stretch/>
        </p:blipFill>
        <p:spPr bwMode="auto">
          <a:xfrm>
            <a:off x="467544" y="188640"/>
            <a:ext cx="4680520" cy="372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55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Основатель этикета</a:t>
            </a:r>
            <a:endParaRPr lang="ru-RU" dirty="0"/>
          </a:p>
        </p:txBody>
      </p:sp>
      <p:pic>
        <p:nvPicPr>
          <p:cNvPr id="3076" name="Picture 4" descr="https://ds02.infourok.ru/uploads/ex/0e0c/0006288b-5c3c2c55/img6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18013" r="52264" b="10787"/>
          <a:stretch/>
        </p:blipFill>
        <p:spPr bwMode="auto">
          <a:xfrm>
            <a:off x="4860032" y="1704497"/>
            <a:ext cx="3024336" cy="43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s04.infourok.ru/uploads/ex/0ccb/0019612a-e48b0bf5/img8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7" t="24939" r="8949" b="7971"/>
          <a:stretch/>
        </p:blipFill>
        <p:spPr bwMode="auto">
          <a:xfrm>
            <a:off x="1043608" y="1704497"/>
            <a:ext cx="3240360" cy="43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3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_790b3_bd13d8b6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389" y="4065952"/>
            <a:ext cx="2551738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123\Desktop\LJLV1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4578705" cy="343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39" y="276201"/>
            <a:ext cx="2053245" cy="308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701" y="548680"/>
            <a:ext cx="6192688" cy="2085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«Педагог становится воспитателем,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лишь овладев тончайшим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инструментом воспитания – наукой о нравственности, этикой…»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800" i="1" u="sng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В.А</a:t>
            </a:r>
            <a:r>
              <a:rPr lang="ru-RU" sz="2800" i="1" u="sng" dirty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. Сухомлинский</a:t>
            </a:r>
            <a:endParaRPr lang="ru-R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755575" y="476672"/>
            <a:ext cx="7632849" cy="396044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Этикет</a:t>
            </a:r>
            <a:r>
              <a:rPr lang="ru-RU" sz="2400" b="1" dirty="0">
                <a:solidFill>
                  <a:srgbClr val="11111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1111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слово французского происхождения, означающее манеру поведения. К нему относятся правила учтивости и вежливости, принятые в обществе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 descr="https://ds04.infourok.ru/uploads/ex/054d/00116a6c-737e71a7/img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8" t="37777"/>
          <a:stretch/>
        </p:blipFill>
        <p:spPr bwMode="auto">
          <a:xfrm>
            <a:off x="2555776" y="3645024"/>
            <a:ext cx="43204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4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584" y="620688"/>
            <a:ext cx="7434319" cy="5832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44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Виды этикета:</a:t>
            </a:r>
            <a:endParaRPr lang="ru-RU" altLang="ru-RU" sz="4400" dirty="0">
              <a:latin typeface="Comic Sans MS" panose="030F0702030302020204" pitchFamily="66" charset="0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Речевой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  <a:ea typeface="Times New Roman" pitchFamily="18" charset="0"/>
              <a:cs typeface="Arial" pitchFamily="34" charset="0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Столовый 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Свадебный</a:t>
            </a: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Этикет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«выходного дня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(театральный, концертный и др.),  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Дипломатический 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Служебный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  <a:ea typeface="Times New Roman" pitchFamily="18" charset="0"/>
              <a:cs typeface="Arial" pitchFamily="34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Телефонный этикет 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Профессиональный </a:t>
            </a: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деловой этикет 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Педагогический, Воинский,  Медицинский,  Юридический,  Сервисный и др.)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4" descr="0_790b3_bd13d8b6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149080"/>
            <a:ext cx="2551738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2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qogam.gov.kz/sites/default/files/news/klub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556792"/>
            <a:ext cx="4968552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4355976" y="836712"/>
            <a:ext cx="4608512" cy="5184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ru-RU" altLang="ru-RU" sz="3600" b="1" dirty="0">
                <a:solidFill>
                  <a:srgbClr val="FF3300"/>
                </a:solidFill>
                <a:latin typeface="Comic Sans MS" panose="030F0702030302020204" pitchFamily="66" charset="0"/>
              </a:rPr>
              <a:t>Деловой </a:t>
            </a:r>
            <a:r>
              <a:rPr lang="ru-RU" altLang="ru-RU" sz="36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этикет -</a:t>
            </a:r>
            <a:endParaRPr lang="ru-RU" sz="3600" dirty="0">
              <a:latin typeface="Comic Sans MS" panose="030F0702030302020204" pitchFamily="66" charset="0"/>
            </a:endParaRPr>
          </a:p>
          <a:p>
            <a:pPr marL="34290" indent="0" algn="ctr">
              <a:buNone/>
            </a:pPr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в</a:t>
            </a: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ажная сторона профессионального поведения любого человека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47739"/>
            <a:ext cx="4083444" cy="320268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4166760" cy="3240360"/>
          </a:xfrm>
          <a:prstGeom prst="rect">
            <a:avLst/>
          </a:prstGeom>
        </p:spPr>
      </p:pic>
      <p:pic>
        <p:nvPicPr>
          <p:cNvPr id="7" name="Picture 4" descr="0_790b3_bd13d8b6_X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4149080"/>
            <a:ext cx="2551738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2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делового этикета</a:t>
            </a:r>
            <a:r>
              <a:rPr lang="ru-RU" sz="3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79512" y="980728"/>
            <a:ext cx="8304773" cy="568863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уважения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будьте любезны, доброжелательны и приветливы.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ru-RU" b="1" u="sng" dirty="0" smtClean="0">
              <a:solidFill>
                <a:srgbClr val="00206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пунктуальности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делайте все вовремя.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ru-RU" b="1" u="sng" dirty="0" smtClean="0">
              <a:solidFill>
                <a:srgbClr val="00206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конфиденциальности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болтай лишнего.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ru-RU" b="1" u="sng" dirty="0" smtClean="0">
              <a:solidFill>
                <a:srgbClr val="00206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рефлексии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думайте не только о себе, но и о других.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ru-RU" b="1" u="sng" dirty="0" smtClean="0">
              <a:solidFill>
                <a:srgbClr val="00206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«</a:t>
            </a:r>
            <a:r>
              <a:rPr lang="ru-RU" b="1" u="sng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-кода»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одевайтесь, как принято.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ru-RU" b="1" u="sng" dirty="0" smtClean="0">
              <a:solidFill>
                <a:srgbClr val="00206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говорите</a:t>
            </a:r>
            <a:endParaRPr lang="en-US" dirty="0" smtClean="0">
              <a:solidFill>
                <a:srgbClr val="00206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пишите хорошим языком.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4" descr="0_790b3_bd13d8b6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2551738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07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337</Words>
  <Application>Microsoft Office PowerPoint</Application>
  <PresentationFormat>Экран (4:3)</PresentationFormat>
  <Paragraphs>68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Comic Sans MS</vt:lpstr>
      <vt:lpstr>Georgia</vt:lpstr>
      <vt:lpstr>Tempus Sans ITC</vt:lpstr>
      <vt:lpstr>Times New Roman</vt:lpstr>
      <vt:lpstr>Trebuchet MS</vt:lpstr>
      <vt:lpstr>Vijaya</vt:lpstr>
      <vt:lpstr>Воздушный поток</vt:lpstr>
      <vt:lpstr>Педагогический этикет </vt:lpstr>
      <vt:lpstr>Современный этикет</vt:lpstr>
      <vt:lpstr>Основатель этикета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делового этикета </vt:lpstr>
      <vt:lpstr>Презентация PowerPoint</vt:lpstr>
      <vt:lpstr>Некоторые качества педагога</vt:lpstr>
      <vt:lpstr>Презентация PowerPoint</vt:lpstr>
      <vt:lpstr>Педагогический этикет- </vt:lpstr>
      <vt:lpstr>Требования педагогического этикета: </vt:lpstr>
      <vt:lpstr>Презентация PowerPoint</vt:lpstr>
      <vt:lpstr>Типы педагогического общения </vt:lpstr>
      <vt:lpstr>Авторитарный тип общения</vt:lpstr>
      <vt:lpstr>Демократический тип общения</vt:lpstr>
      <vt:lpstr>Либеральный тип общения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Наталья</cp:lastModifiedBy>
  <cp:revision>53</cp:revision>
  <dcterms:created xsi:type="dcterms:W3CDTF">2020-01-15T08:08:50Z</dcterms:created>
  <dcterms:modified xsi:type="dcterms:W3CDTF">2020-02-15T15:08:35Z</dcterms:modified>
</cp:coreProperties>
</file>