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94" r:id="rId4"/>
    <p:sldId id="268" r:id="rId5"/>
    <p:sldId id="306" r:id="rId6"/>
    <p:sldId id="296" r:id="rId7"/>
    <p:sldId id="295" r:id="rId8"/>
    <p:sldId id="266" r:id="rId9"/>
    <p:sldId id="310" r:id="rId10"/>
    <p:sldId id="303" r:id="rId11"/>
    <p:sldId id="301" r:id="rId12"/>
    <p:sldId id="313" r:id="rId13"/>
    <p:sldId id="282" r:id="rId14"/>
    <p:sldId id="302" r:id="rId15"/>
    <p:sldId id="304" r:id="rId16"/>
    <p:sldId id="285" r:id="rId17"/>
    <p:sldId id="291" r:id="rId18"/>
    <p:sldId id="305" r:id="rId19"/>
    <p:sldId id="311" r:id="rId20"/>
    <p:sldId id="312" r:id="rId21"/>
    <p:sldId id="28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6657"/>
            <a:ext cx="7088832" cy="3882623"/>
          </a:xfrm>
        </p:spPr>
        <p:txBody>
          <a:bodyPr>
            <a:normAutofit fontScale="85000" lnSpcReduction="20000"/>
          </a:bodyPr>
          <a:lstStyle/>
          <a:p>
            <a:pPr algn="r"/>
            <a:endParaRPr lang="ru-RU" sz="19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0" dirty="0" smtClean="0">
                <a:solidFill>
                  <a:schemeClr val="tx1"/>
                </a:solidFill>
                <a:latin typeface="Trebuchet MS"/>
              </a:rPr>
              <a:t>Анализ, результаты и итоги </a:t>
            </a:r>
            <a:r>
              <a:rPr lang="ru-RU" sz="3600" b="0" dirty="0">
                <a:solidFill>
                  <a:schemeClr val="tx1"/>
                </a:solidFill>
                <a:latin typeface="Trebuchet MS"/>
              </a:rPr>
              <a:t>работы по нравственно-патриотическому воспитанию детей старшей группы. 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3600" b="0" dirty="0">
              <a:solidFill>
                <a:schemeClr val="tx1"/>
              </a:solidFill>
              <a:latin typeface="Trebuchet MS"/>
            </a:endParaRP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3600" b="0" dirty="0">
              <a:solidFill>
                <a:schemeClr val="tx1"/>
              </a:solidFill>
              <a:latin typeface="Trebuchet MS"/>
            </a:endParaRP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9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воспитатели </a:t>
            </a:r>
            <a:endParaRPr lang="ru-RU" sz="19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9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</a:t>
            </a: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9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Нарсеева</a:t>
            </a:r>
            <a:r>
              <a:rPr lang="ru-RU" sz="19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</a:t>
            </a:r>
          </a:p>
          <a:p>
            <a:pPr marL="45720"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9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Чулочникова</a:t>
            </a:r>
            <a:r>
              <a:rPr lang="ru-RU" sz="19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  <a:endParaRPr lang="ru-RU" b="0" dirty="0">
              <a:solidFill>
                <a:schemeClr val="tx1"/>
              </a:solidFill>
              <a:latin typeface="Trebuchet MS"/>
            </a:endParaRPr>
          </a:p>
          <a:p>
            <a:pPr algn="r"/>
            <a:endParaRPr lang="ru-RU" sz="19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9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9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04664"/>
            <a:ext cx="777686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№4 «Солнышко»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031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543800" cy="7953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Природу бережём, порядок наведём…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Nata\Desktop\Старшая гр\IMG202304131105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9522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ata\Desktop\Старшая гр\IMG202304131101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47406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\Desktop\Старшая гр\IMG20230413110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19522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147248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a typeface="Calibri"/>
                <a:cs typeface="Times New Roman"/>
              </a:rPr>
              <a:t>Проект</a:t>
            </a:r>
            <a:br>
              <a:rPr lang="ru-RU" sz="2800" b="1" dirty="0" smtClean="0">
                <a:solidFill>
                  <a:schemeClr val="tx1"/>
                </a:solidFill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chemeClr val="tx1"/>
                </a:solidFill>
                <a:ea typeface="Calibri"/>
                <a:cs typeface="Times New Roman"/>
              </a:rPr>
              <a:t>«</a:t>
            </a:r>
            <a:r>
              <a:rPr lang="ru-RU" sz="2800" b="1" dirty="0">
                <a:solidFill>
                  <a:schemeClr val="tx1"/>
                </a:solidFill>
                <a:ea typeface="Calibri"/>
                <a:cs typeface="Times New Roman"/>
              </a:rPr>
              <a:t>Игрушки детства моих родителей».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C:\Users\Nata\Desktop\ВЫставка\IMG202211161654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8398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\Desktop\ВЫставка\IMG202211170903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15866" r="5974" b="10644"/>
          <a:stretch/>
        </p:blipFill>
        <p:spPr bwMode="auto">
          <a:xfrm>
            <a:off x="2514075" y="3501008"/>
            <a:ext cx="1831282" cy="318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\Desktop\ВЫставка\IMG20221117090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6184" r="11368" b="23872"/>
          <a:stretch/>
        </p:blipFill>
        <p:spPr bwMode="auto">
          <a:xfrm>
            <a:off x="6804248" y="3501008"/>
            <a:ext cx="2044943" cy="314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\Desktop\ВЫставка\IMG202211170906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t="6260" r="6279" b="10903"/>
          <a:stretch/>
        </p:blipFill>
        <p:spPr bwMode="auto">
          <a:xfrm>
            <a:off x="4640527" y="3501007"/>
            <a:ext cx="1944215" cy="314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\Desktop\IMG202211211643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80" y="836712"/>
            <a:ext cx="4462995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Выставка «Игрушки детства моих родителей»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Nata\Desktop\ВЫставка\IMG2022122610015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ata\Desktop\ВЫставка\IMG202212261351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72816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\Desktop\ВЫставка\IMG20221226135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38" y="2492896"/>
            <a:ext cx="3657600" cy="20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9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08912" cy="50405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«День народного единства»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253828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7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Развитие патриотического воспитания через декоративную живопись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Nata\Desktop\IMG202211011014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22364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ta\Desktop\IMG202211011016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223648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6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8516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Красота родной природы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Nata\Desktop\ИЗО\IMG202304110958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72624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ta\Desktop\ИЗО\IMG202304130955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88648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\Desktop\ИЗО\IMG20230411095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94728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ata\Desktop\Консультация\ФОТО ПАТР\IMG2022101715571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12176" r="28277" b="11356"/>
          <a:stretch/>
        </p:blipFill>
        <p:spPr bwMode="auto">
          <a:xfrm>
            <a:off x="539552" y="620688"/>
            <a:ext cx="3800455" cy="30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\Desktop\Средняя гр Фото\IMG-20220305-WA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 b="8494"/>
          <a:stretch/>
        </p:blipFill>
        <p:spPr bwMode="auto">
          <a:xfrm>
            <a:off x="4860031" y="2276872"/>
            <a:ext cx="359694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1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5589240" cy="648072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chemeClr val="tx1"/>
                </a:solidFill>
              </a:rPr>
              <a:t>«Осенние фантазии»</a:t>
            </a:r>
            <a:endParaRPr lang="ru-RU" sz="25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Nata\Desktop\Достижения\IMG202209271552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Nata\Desktop\Достижения\IMG202209271553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65" y="2871174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389" y="620688"/>
            <a:ext cx="2195513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Nata\Desktop\Достижения\IMG20220928074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69" y="2893550"/>
            <a:ext cx="2194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635670"/>
          </a:xfrm>
        </p:spPr>
        <p:txBody>
          <a:bodyPr/>
          <a:lstStyle/>
          <a:p>
            <a:r>
              <a:rPr lang="ru-RU" dirty="0" smtClean="0"/>
              <a:t>Праздники 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7"/>
            <a:ext cx="3456384" cy="248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ata\Desktop\Мои участия\IMG-20221223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512955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10505" b="7902"/>
          <a:stretch/>
        </p:blipFill>
        <p:spPr bwMode="auto">
          <a:xfrm>
            <a:off x="539552" y="3841974"/>
            <a:ext cx="3672408" cy="25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4027" r="8324" b="9080"/>
          <a:stretch/>
        </p:blipFill>
        <p:spPr bwMode="auto">
          <a:xfrm>
            <a:off x="539552" y="980728"/>
            <a:ext cx="360040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5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332656"/>
            <a:ext cx="3657600" cy="576064"/>
          </a:xfrm>
        </p:spPr>
        <p:txBody>
          <a:bodyPr/>
          <a:lstStyle/>
          <a:p>
            <a:r>
              <a:rPr lang="ru-RU" dirty="0" smtClean="0"/>
              <a:t>23 февраля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332656"/>
            <a:ext cx="3657600" cy="576064"/>
          </a:xfrm>
        </p:spPr>
        <p:txBody>
          <a:bodyPr/>
          <a:lstStyle/>
          <a:p>
            <a:pPr algn="ctr"/>
            <a:r>
              <a:rPr lang="ru-RU" dirty="0" smtClean="0"/>
              <a:t>Военно-спортивная игра «Зарница»</a:t>
            </a:r>
            <a:endParaRPr lang="ru-RU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878" r="601" b="25110"/>
          <a:stretch/>
        </p:blipFill>
        <p:spPr bwMode="auto">
          <a:xfrm>
            <a:off x="467544" y="1124744"/>
            <a:ext cx="3657600" cy="245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11222" r="5270" b="11130"/>
          <a:stretch/>
        </p:blipFill>
        <p:spPr bwMode="auto">
          <a:xfrm>
            <a:off x="4355976" y="3861048"/>
            <a:ext cx="420404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6"/>
          <a:stretch/>
        </p:blipFill>
        <p:spPr bwMode="auto">
          <a:xfrm>
            <a:off x="467544" y="3861048"/>
            <a:ext cx="3657600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9"/>
          <a:stretch/>
        </p:blipFill>
        <p:spPr bwMode="auto">
          <a:xfrm>
            <a:off x="5000675" y="1003126"/>
            <a:ext cx="2914650" cy="27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6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3826768" cy="48245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 (от греч.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patriots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соотечественник,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patris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родина,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отечество)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родине, верность ему, склонность собственными действиями служить его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интересам; привязанностью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месту своего рождения, месту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жительства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Nata\Desktop\Консультация\ФОТО ПАТР\IMG-20220822-WA00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19"/>
            <a:ext cx="388843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467600" cy="56372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Нравственно-патриотическое воспитание пронизывает все виды детской деятельности. По результатам наблюдений за детьми, бесед с детьми и родителями можно сделать вывод о том, что ребята любят своих родных и близких, детский сад, свою малую Родину, у них сформировано понятие Родина. Большинство детей успешно освоили социальные навыки и нормы поведения, бережно относятся к природе, уважают труд, применяют полученные знания в добрых делах и поступках. У детей имеется мотивационная потребность изучения родного края. Этот интерес проявляется в детских вопросах, рассказах</a:t>
            </a:r>
            <a:r>
              <a:rPr lang="ru-RU" smtClean="0"/>
              <a:t>, </a:t>
            </a:r>
            <a:r>
              <a:rPr lang="ru-RU" smtClean="0"/>
              <a:t>рисунках.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74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75438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429497" y="692696"/>
            <a:ext cx="3657600" cy="521624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патриотических чувств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из задач нравственного воспитания, включающая в себя воспитание любви к близким людям, к детскому саду, родному городу и родной стране.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67" l="3125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1124744"/>
            <a:ext cx="4968552" cy="454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92370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Продолжаем знакомство с символами государства, родного края, достопримечательностями города </a:t>
            </a:r>
            <a:endParaRPr lang="ru-RU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3" descr="C:\Users\Nata\Desktop\Консультация\ФОТО ПАТР\IMG202209301605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b="9372"/>
          <a:stretch/>
        </p:blipFill>
        <p:spPr bwMode="auto">
          <a:xfrm>
            <a:off x="511951" y="2451787"/>
            <a:ext cx="263216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\Desktop\Старшая гр\IMG202209301608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73260"/>
            <a:ext cx="3657600" cy="20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\Desktop\Достижения\IMG20220930160803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6"/>
          <a:stretch/>
        </p:blipFill>
        <p:spPr bwMode="auto">
          <a:xfrm>
            <a:off x="3275856" y="3573016"/>
            <a:ext cx="2194560" cy="297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\Desktop\Достижения\IMG20220930160638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/>
          <a:stretch/>
        </p:blipFill>
        <p:spPr bwMode="auto">
          <a:xfrm>
            <a:off x="6012160" y="3594970"/>
            <a:ext cx="2016224" cy="29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1"/>
          </p:nvPr>
        </p:nvSpPr>
        <p:spPr>
          <a:xfrm>
            <a:off x="179512" y="1569720"/>
            <a:ext cx="3600400" cy="658368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dirty="0" smtClean="0"/>
              <a:t>Центр патриотического воспитания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9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Дидактические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«Собери матрёшек»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995184"/>
          </a:xfrm>
        </p:spPr>
        <p:txBody>
          <a:bodyPr/>
          <a:lstStyle/>
          <a:p>
            <a:pPr algn="ctr"/>
            <a:r>
              <a:rPr lang="ru-RU" dirty="0" err="1" smtClean="0"/>
              <a:t>Пазлы</a:t>
            </a:r>
            <a:r>
              <a:rPr lang="ru-RU" dirty="0" smtClean="0"/>
              <a:t> «Собери Российский флаг»</a:t>
            </a:r>
            <a:endParaRPr lang="ru-RU" dirty="0"/>
          </a:p>
        </p:txBody>
      </p:sp>
      <p:pic>
        <p:nvPicPr>
          <p:cNvPr id="8194" name="Picture 2" descr="C:\Users\Nata\Desktop\IMG202301241558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 b="20000"/>
          <a:stretch/>
        </p:blipFill>
        <p:spPr bwMode="auto">
          <a:xfrm>
            <a:off x="683568" y="2276872"/>
            <a:ext cx="2938667" cy="318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\Desktop\IMG202301241557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3272566"/>
            <a:ext cx="3657600" cy="20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53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Nata\Desktop\Тур поход\IMG-20220918-WA00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812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\Desktop\Тур поход\IMG-20220918-WA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56" y="4142384"/>
            <a:ext cx="3456384" cy="25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\Desktop\Тур поход\IMG-20220918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48" y="291955"/>
            <a:ext cx="2773885" cy="36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5292080" y="5403911"/>
            <a:ext cx="3384376" cy="133292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+mj-lt"/>
              </a:rPr>
              <a:t>Туристический поход</a:t>
            </a:r>
            <a:endParaRPr lang="ru-RU" b="1" dirty="0">
              <a:latin typeface="+mj-lt"/>
            </a:endParaRPr>
          </a:p>
        </p:txBody>
      </p:sp>
      <p:pic>
        <p:nvPicPr>
          <p:cNvPr id="12" name="Picture 3" descr="C:\Users\Nata\Desktop\Тур поход\IMG-20220918-WA00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17528" b="21731"/>
          <a:stretch/>
        </p:blipFill>
        <p:spPr bwMode="auto">
          <a:xfrm>
            <a:off x="6156176" y="1196752"/>
            <a:ext cx="2664296" cy="38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2"/>
          </p:nvPr>
        </p:nvSpPr>
        <p:spPr>
          <a:xfrm>
            <a:off x="457200" y="620687"/>
            <a:ext cx="4978896" cy="7920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Красота!… в любое время года</a:t>
            </a:r>
            <a:endParaRPr lang="ru-RU" dirty="0"/>
          </a:p>
        </p:txBody>
      </p:sp>
      <p:pic>
        <p:nvPicPr>
          <p:cNvPr id="9" name="Picture 3" descr="C:\Users\Nata\Desktop\Средняя гр Фото\20220322_103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8550" y="3061206"/>
            <a:ext cx="3888433" cy="2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\Desktop\Средняя гр Фото\20220322_103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9337" y="2109821"/>
            <a:ext cx="3848167" cy="28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\Desktop\Консультация\ФОТО ПАТР\IMG-20220918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93628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7968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Занятие и игры на тему:  «</a:t>
            </a:r>
            <a:r>
              <a:rPr lang="ru-RU" sz="2000" b="1" dirty="0" err="1" smtClean="0">
                <a:solidFill>
                  <a:schemeClr val="tx1"/>
                </a:solidFill>
              </a:rPr>
              <a:t>Сбрежём</a:t>
            </a:r>
            <a:r>
              <a:rPr lang="ru-RU" sz="2000" b="1" dirty="0" smtClean="0">
                <a:solidFill>
                  <a:schemeClr val="tx1"/>
                </a:solidFill>
              </a:rPr>
              <a:t> нашу планету»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Nata\Desktop\Старшая гр\IMG20230420094524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2"/>
          <a:stretch/>
        </p:blipFill>
        <p:spPr bwMode="auto">
          <a:xfrm>
            <a:off x="539552" y="1196752"/>
            <a:ext cx="26980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\Desktop\Старшая гр\IMG2023041915491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3"/>
          <a:stretch/>
        </p:blipFill>
        <p:spPr bwMode="auto">
          <a:xfrm>
            <a:off x="6156176" y="1282677"/>
            <a:ext cx="249746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46673"/>
            <a:ext cx="235847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5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Участие детей в экологической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err="1" smtClean="0">
                <a:solidFill>
                  <a:schemeClr val="tx1"/>
                </a:solidFill>
              </a:rPr>
              <a:t>квест</a:t>
            </a:r>
            <a:r>
              <a:rPr lang="ru-RU" sz="2000" dirty="0" smtClean="0">
                <a:solidFill>
                  <a:schemeClr val="tx1"/>
                </a:solidFill>
              </a:rPr>
              <a:t>-игре «Сбережём планету нашу»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4" r="-1655" b="32179"/>
          <a:stretch/>
        </p:blipFill>
        <p:spPr bwMode="auto">
          <a:xfrm>
            <a:off x="808084" y="1700808"/>
            <a:ext cx="283141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42104"/>
            <a:ext cx="1415695" cy="250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1368152" cy="242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45024"/>
            <a:ext cx="1459905" cy="258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0" y="4365104"/>
            <a:ext cx="3820613" cy="215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754</TotalTime>
  <Words>295</Words>
  <Application>Microsoft Office PowerPoint</Application>
  <PresentationFormat>Экран (4:3)</PresentationFormat>
  <Paragraphs>35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Презентация PowerPoint</vt:lpstr>
      <vt:lpstr>Патриотизм (от греч. patriots – соотечественник, patris – родина, отечество) - любовь к родине, верность ему, склонность собственными действиями служить его интересам; привязанностью к месту своего рождения, месту жительства</vt:lpstr>
      <vt:lpstr>Презентация PowerPoint</vt:lpstr>
      <vt:lpstr>Продолжаем знакомство с символами государства, родного края, достопримечательностями города </vt:lpstr>
      <vt:lpstr>Дидактические игры</vt:lpstr>
      <vt:lpstr>Презентация PowerPoint</vt:lpstr>
      <vt:lpstr>Презентация PowerPoint</vt:lpstr>
      <vt:lpstr>Занятие и игры на тему:  «Сбрежём нашу планету»</vt:lpstr>
      <vt:lpstr>Участие детей в экологической  квест-игре «Сбережём планету нашу»</vt:lpstr>
      <vt:lpstr>Природу бережём, порядок наведём…</vt:lpstr>
      <vt:lpstr>Проект «Игрушки детства моих родителей». </vt:lpstr>
      <vt:lpstr>Выставка «Игрушки детства моих родителей»</vt:lpstr>
      <vt:lpstr>«День народного единства» </vt:lpstr>
      <vt:lpstr>Развитие патриотического воспитания через декоративную живопись</vt:lpstr>
      <vt:lpstr>Красота родной природы</vt:lpstr>
      <vt:lpstr>Презентация PowerPoint</vt:lpstr>
      <vt:lpstr>«Осенние фантазии»</vt:lpstr>
      <vt:lpstr>Праздники </vt:lpstr>
      <vt:lpstr>Презентация PowerPoint</vt:lpstr>
      <vt:lpstr>Вывод: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Nata</cp:lastModifiedBy>
  <cp:revision>69</cp:revision>
  <dcterms:created xsi:type="dcterms:W3CDTF">2022-02-12T15:45:53Z</dcterms:created>
  <dcterms:modified xsi:type="dcterms:W3CDTF">2023-05-17T06:25:59Z</dcterms:modified>
</cp:coreProperties>
</file>