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91" r:id="rId3"/>
    <p:sldId id="279" r:id="rId4"/>
    <p:sldId id="285" r:id="rId5"/>
    <p:sldId id="270" r:id="rId6"/>
    <p:sldId id="286" r:id="rId7"/>
    <p:sldId id="274" r:id="rId8"/>
    <p:sldId id="287" r:id="rId9"/>
    <p:sldId id="273" r:id="rId10"/>
    <p:sldId id="288" r:id="rId11"/>
    <p:sldId id="272" r:id="rId12"/>
    <p:sldId id="289" r:id="rId13"/>
    <p:sldId id="264" r:id="rId14"/>
    <p:sldId id="290" r:id="rId15"/>
    <p:sldId id="277" r:id="rId16"/>
    <p:sldId id="280" r:id="rId17"/>
    <p:sldId id="292" r:id="rId18"/>
    <p:sldId id="28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1" autoAdjust="0"/>
  </p:normalViewPr>
  <p:slideViewPr>
    <p:cSldViewPr>
      <p:cViewPr>
        <p:scale>
          <a:sx n="77" d="100"/>
          <a:sy n="77" d="100"/>
        </p:scale>
        <p:origin x="-1176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755576" y="548680"/>
            <a:ext cx="7893496" cy="936104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ru-RU" sz="1400" b="0" dirty="0">
                <a:solidFill>
                  <a:schemeClr val="tx1"/>
                </a:solidFill>
                <a:latin typeface="Times New Roman"/>
                <a:ea typeface="Calibri"/>
              </a:rPr>
              <a:t>Муниципальное автономное дошкольное образовательное учреждение </a:t>
            </a:r>
            <a:endParaRPr lang="ru-RU" sz="1400" b="0" dirty="0" smtClean="0">
              <a:solidFill>
                <a:schemeClr val="tx1"/>
              </a:solidFill>
              <a:latin typeface="Times New Roman"/>
              <a:ea typeface="Calibri"/>
            </a:endParaRPr>
          </a:p>
          <a:p>
            <a:pPr>
              <a:spcAft>
                <a:spcPts val="1000"/>
              </a:spcAft>
            </a:pPr>
            <a:r>
              <a:rPr lang="ru-RU" sz="1400" b="0" dirty="0" smtClean="0">
                <a:solidFill>
                  <a:schemeClr val="tx1"/>
                </a:solidFill>
                <a:latin typeface="Times New Roman"/>
                <a:ea typeface="Calibri"/>
              </a:rPr>
              <a:t>«</a:t>
            </a:r>
            <a:r>
              <a:rPr lang="ru-RU" sz="1400" b="0" dirty="0">
                <a:solidFill>
                  <a:schemeClr val="tx1"/>
                </a:solidFill>
                <a:latin typeface="Times New Roman"/>
                <a:ea typeface="Calibri"/>
              </a:rPr>
              <a:t>Детский сад комбинированного вида № 4 «Солнышко»</a:t>
            </a:r>
            <a:endParaRPr lang="ru-RU" sz="1400" b="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endParaRPr lang="ru-RU" dirty="0">
              <a:latin typeface="Bahnschrift SemiCondensed" panose="020B0502040204020203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156446" y="3717032"/>
            <a:ext cx="6943945" cy="792088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«Наставник-наставляемый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" indent="0">
              <a:buNone/>
            </a:pPr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635896" y="5661248"/>
            <a:ext cx="2088232" cy="648072"/>
          </a:xfrm>
        </p:spPr>
        <p:txBody>
          <a:bodyPr/>
          <a:lstStyle/>
          <a:p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355976" y="4365104"/>
            <a:ext cx="4320479" cy="1296144"/>
          </a:xfrm>
        </p:spPr>
        <p:txBody>
          <a:bodyPr>
            <a:normAutofit fontScale="55000" lnSpcReduction="20000"/>
          </a:bodyPr>
          <a:lstStyle/>
          <a:p>
            <a:pPr marL="45720" indent="0" algn="r">
              <a:buNone/>
            </a:pPr>
            <a:endParaRPr lang="ru-RU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r">
              <a:buNone/>
            </a:pP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 </a:t>
            </a:r>
            <a:endParaRPr lang="ru-RU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r">
              <a:buNone/>
            </a:pPr>
            <a:r>
              <a:rPr lang="ru-RU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Нарсеева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 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кв.категория</a:t>
            </a:r>
            <a:endParaRPr lang="ru-RU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r">
              <a:buNone/>
            </a:pP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Власенко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 высшая категория</a:t>
            </a:r>
            <a:endParaRPr lang="ru-RU" sz="3000" b="1" dirty="0"/>
          </a:p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49"/>
          <a:stretch/>
        </p:blipFill>
        <p:spPr bwMode="auto">
          <a:xfrm>
            <a:off x="2122508" y="1052736"/>
            <a:ext cx="511378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1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27584" y="1988839"/>
            <a:ext cx="7128791" cy="2154687"/>
          </a:xfrm>
        </p:spPr>
        <p:txBody>
          <a:bodyPr>
            <a:normAutofit/>
          </a:bodyPr>
          <a:lstStyle/>
          <a:p>
            <a:pPr indent="0"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Какие </a:t>
            </a:r>
            <a:r>
              <a:rPr lang="ru-RU" sz="3600" b="1" dirty="0">
                <a:solidFill>
                  <a:srgbClr val="111111"/>
                </a:solidFill>
                <a:latin typeface="Times New Roman"/>
                <a:ea typeface="Times New Roman"/>
              </a:rPr>
              <a:t>проблемы и затруднения могут </a:t>
            </a:r>
            <a:r>
              <a:rPr lang="ru-RU" sz="3600" b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быть </a:t>
            </a:r>
            <a:r>
              <a:rPr lang="ru-RU" sz="3600" b="1" dirty="0">
                <a:solidFill>
                  <a:srgbClr val="111111"/>
                </a:solidFill>
                <a:latin typeface="Times New Roman"/>
                <a:ea typeface="Times New Roman"/>
              </a:rPr>
              <a:t>у начинающего </a:t>
            </a:r>
            <a:r>
              <a:rPr lang="ru-RU" sz="3600" b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педагога</a:t>
            </a:r>
            <a:endParaRPr lang="ru-RU" sz="36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40968"/>
            <a:ext cx="3420380" cy="390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9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43000" y="404664"/>
            <a:ext cx="6885384" cy="792088"/>
          </a:xfrm>
        </p:spPr>
        <p:txBody>
          <a:bodyPr/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проблемы и затруднения молодого педагога: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1561" y="1340768"/>
            <a:ext cx="6984776" cy="482453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уверен в себе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Избегает общения с родителями воспитанников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умеет заинтересовать воспитанников при организации совместной деятельности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умеет планировать содержание прогулки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Путается в методике проведения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Испытывает затруднение в составлении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планировании работы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Испытывает затруднение в подборе материала в соответствии с возрастными особенностями детей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3" t="20823" b="20577"/>
          <a:stretch/>
        </p:blipFill>
        <p:spPr bwMode="auto">
          <a:xfrm>
            <a:off x="6802309" y="2564904"/>
            <a:ext cx="234169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3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156446" y="2132855"/>
            <a:ext cx="6943945" cy="2010671"/>
          </a:xfrm>
        </p:spPr>
        <p:txBody>
          <a:bodyPr>
            <a:normAutofit/>
          </a:bodyPr>
          <a:lstStyle/>
          <a:p>
            <a:pPr indent="0">
              <a:spcAft>
                <a:spcPts val="0"/>
              </a:spcAft>
              <a:buNone/>
            </a:pPr>
            <a:r>
              <a:rPr lang="ru-RU" sz="3600" b="1" dirty="0">
                <a:solidFill>
                  <a:srgbClr val="111111"/>
                </a:solidFill>
                <a:latin typeface="Times New Roman"/>
                <a:ea typeface="Times New Roman"/>
              </a:rPr>
              <a:t>Какие результаты успешности молодого специалиста, вы можете назвать?</a:t>
            </a:r>
            <a:endParaRPr lang="ru-RU" sz="36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52" y="3356992"/>
            <a:ext cx="352246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47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43000" y="404664"/>
            <a:ext cx="7245424" cy="864096"/>
          </a:xfrm>
        </p:spPr>
        <p:txBody>
          <a:bodyPr/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успешности молодого специалиста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27584" y="1400325"/>
            <a:ext cx="6984775" cy="4404939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удовлетворенности своим трудом;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личностному росту;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 – благоприятная атмосфера в группе;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квалификации;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молодого специалиста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(награды);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(документация, авторские разработки и др.);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77072"/>
            <a:ext cx="3288366" cy="246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1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83568" y="1916831"/>
            <a:ext cx="7632848" cy="2226695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6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Какую пользу наставник получается в процессе наставничества для </a:t>
            </a:r>
            <a:r>
              <a:rPr lang="ru-RU" sz="36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себя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84984"/>
            <a:ext cx="2045430" cy="32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2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27584" y="548680"/>
            <a:ext cx="7632848" cy="82260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получает: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7544" y="1412776"/>
            <a:ext cx="5472608" cy="489654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Имеет перспективы карьерного роста;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Получает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признание заслуг и статуса;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Завоевывает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репутацию профессионалов и доверие коллег;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навыки управления;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Систематизирует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имеющийся профессиональный опыт;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97" y="3044844"/>
            <a:ext cx="3706490" cy="247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10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7101408" cy="639762"/>
          </a:xfrm>
        </p:spPr>
        <p:txBody>
          <a:bodyPr/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Цитата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5536" y="1400326"/>
            <a:ext cx="7776863" cy="325280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000" dirty="0">
                <a:solidFill>
                  <a:schemeClr val="tx1"/>
                </a:solidFill>
                <a:latin typeface="Times New Roman"/>
                <a:ea typeface="Times New Roman"/>
              </a:rPr>
              <a:t>«Уверенность</a:t>
            </a:r>
            <a:r>
              <a:rPr lang="ru-RU" sz="4000" spc="5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sz="4000" dirty="0">
                <a:solidFill>
                  <a:schemeClr val="tx1"/>
                </a:solidFill>
                <a:latin typeface="Times New Roman"/>
                <a:ea typeface="Times New Roman"/>
              </a:rPr>
              <a:t>в</a:t>
            </a:r>
            <a:r>
              <a:rPr lang="ru-RU" sz="4000" spc="5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sz="4000" dirty="0">
                <a:solidFill>
                  <a:schemeClr val="tx1"/>
                </a:solidFill>
                <a:latin typeface="Times New Roman"/>
                <a:ea typeface="Times New Roman"/>
              </a:rPr>
              <a:t>своих</a:t>
            </a:r>
            <a:r>
              <a:rPr lang="ru-RU" sz="4000" spc="5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sz="4000" dirty="0">
                <a:solidFill>
                  <a:schemeClr val="tx1"/>
                </a:solidFill>
                <a:latin typeface="Times New Roman"/>
                <a:ea typeface="Times New Roman"/>
              </a:rPr>
              <a:t>знаниях</a:t>
            </a:r>
            <a:r>
              <a:rPr lang="ru-RU" sz="4000" spc="5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sz="4000" dirty="0">
                <a:solidFill>
                  <a:schemeClr val="tx1"/>
                </a:solidFill>
                <a:latin typeface="Times New Roman"/>
                <a:ea typeface="Times New Roman"/>
              </a:rPr>
              <a:t>придаёт</a:t>
            </a:r>
            <a:r>
              <a:rPr lang="ru-RU" sz="4000" spc="5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sz="4000" dirty="0">
                <a:solidFill>
                  <a:schemeClr val="tx1"/>
                </a:solidFill>
                <a:latin typeface="Times New Roman"/>
                <a:ea typeface="Times New Roman"/>
              </a:rPr>
              <a:t>силу»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s://avatars.mds.yandex.net/i?id=f10ec3be664d669798e60c0b607eb5bcd53651cd-407934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82974"/>
            <a:ext cx="4023450" cy="347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4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Видеоролик Призвание мастера, Года педагога и наставника.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16631"/>
            <a:ext cx="8856984" cy="5184577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74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339752" y="3068959"/>
            <a:ext cx="5688631" cy="107456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46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272808" cy="535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32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7992888" cy="503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09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156446" y="1400326"/>
            <a:ext cx="7015953" cy="2820761"/>
          </a:xfrm>
        </p:spPr>
        <p:txBody>
          <a:bodyPr>
            <a:normAutofit/>
          </a:bodyPr>
          <a:lstStyle/>
          <a:p>
            <a:pPr marL="0" lvl="0" indent="0">
              <a:spcAft>
                <a:spcPts val="0"/>
              </a:spcAft>
              <a:buNone/>
            </a:pPr>
            <a:endParaRPr lang="ru-RU" sz="3600" b="1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Как </a:t>
            </a:r>
            <a:r>
              <a:rPr lang="ru-RU" sz="3600" b="1" dirty="0">
                <a:solidFill>
                  <a:srgbClr val="111111"/>
                </a:solidFill>
                <a:latin typeface="Times New Roman"/>
                <a:ea typeface="Times New Roman"/>
              </a:rPr>
              <a:t>вы понимаете, что такое </a:t>
            </a:r>
            <a:r>
              <a:rPr lang="ru-RU" sz="3600" b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наставничество</a:t>
            </a:r>
            <a:endParaRPr lang="ru-RU" sz="36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AutoShape 2" descr="https://www.igrus.com/wp-content/uploads/2021/08/Screenshot_3-4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www.igrus.com/wp-content/uploads/2021/08/Screenshot_3-4-1200x9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5"/>
            <a:ext cx="3816424" cy="286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76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9553" y="1124744"/>
            <a:ext cx="4968552" cy="460851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процесс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и воспитания, в котором человек со значительным опытом и знаниями,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обучение, защиту, поддержку, советы и дружескую помощь менее опытным и компетентным лицам с целью содействия личностному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профессиональному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росту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развитию.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9" r="24899"/>
          <a:stretch/>
        </p:blipFill>
        <p:spPr bwMode="auto">
          <a:xfrm>
            <a:off x="5580112" y="3020131"/>
            <a:ext cx="3297840" cy="328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19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187624" y="1916832"/>
            <a:ext cx="6655913" cy="224469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/>
                <a:ea typeface="Times New Roman"/>
              </a:rPr>
              <a:t>Каким вы </a:t>
            </a:r>
            <a:r>
              <a:rPr lang="ru-RU" sz="3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видите образ </a:t>
            </a:r>
            <a:r>
              <a:rPr lang="ru-RU" sz="3600" b="1" dirty="0">
                <a:solidFill>
                  <a:schemeClr val="tx1"/>
                </a:solidFill>
                <a:latin typeface="Times New Roman"/>
                <a:ea typeface="Times New Roman"/>
              </a:rPr>
              <a:t>наставника, какой </a:t>
            </a:r>
            <a:r>
              <a:rPr lang="ru-RU" sz="3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он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24944"/>
            <a:ext cx="3456384" cy="311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05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7545" y="332657"/>
            <a:ext cx="4968552" cy="5976664"/>
          </a:xfrm>
        </p:spPr>
        <p:txBody>
          <a:bodyPr>
            <a:normAutofit fontScale="70000" lnSpcReduction="20000"/>
          </a:bodyPr>
          <a:lstStyle/>
          <a:p>
            <a:pPr indent="0">
              <a:buNone/>
            </a:pPr>
            <a:endParaRPr lang="ru-RU" sz="3200" b="1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indent="0">
              <a:buNone/>
            </a:pPr>
            <a:r>
              <a:rPr lang="ru-RU" sz="5100" b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Наставник</a:t>
            </a:r>
            <a:r>
              <a:rPr lang="ru-RU" sz="5100" b="1" dirty="0">
                <a:solidFill>
                  <a:srgbClr val="111111"/>
                </a:solidFill>
                <a:latin typeface="Times New Roman"/>
                <a:ea typeface="Times New Roman"/>
              </a:rPr>
              <a:t>:</a:t>
            </a:r>
            <a:r>
              <a:rPr lang="ru-RU" sz="5100" dirty="0">
                <a:solidFill>
                  <a:srgbClr val="111111"/>
                </a:solidFill>
                <a:latin typeface="Times New Roman"/>
                <a:ea typeface="Times New Roman"/>
              </a:rPr>
              <a:t> </a:t>
            </a:r>
            <a:endParaRPr lang="ru-RU" sz="5100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indent="0">
              <a:buNone/>
            </a:pPr>
            <a:r>
              <a:rPr lang="ru-RU" sz="32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-открытый </a:t>
            </a: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новому опыту, </a:t>
            </a:r>
            <a:endParaRPr lang="ru-RU" sz="3200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indent="0">
              <a:buNone/>
            </a:pP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-</a:t>
            </a:r>
            <a:r>
              <a:rPr lang="ru-RU" sz="32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интересный</a:t>
            </a: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, с широким кругозором, </a:t>
            </a:r>
            <a:endParaRPr lang="ru-RU" sz="3200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indent="0">
              <a:buNone/>
            </a:pP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-</a:t>
            </a:r>
            <a:r>
              <a:rPr lang="ru-RU" sz="32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активный</a:t>
            </a: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, общительный, добрый, </a:t>
            </a:r>
            <a:r>
              <a:rPr lang="ru-RU" sz="32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-умный</a:t>
            </a: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, креативный, позитивный, </a:t>
            </a:r>
            <a:r>
              <a:rPr lang="ru-RU" sz="32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-честный</a:t>
            </a: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, справедливый, надежный и ответственный, </a:t>
            </a:r>
            <a:endParaRPr lang="ru-RU" sz="3200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indent="0">
              <a:buNone/>
            </a:pP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-</a:t>
            </a:r>
            <a:r>
              <a:rPr lang="ru-RU" sz="32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всегда </a:t>
            </a: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готов выслушать и поддержать, </a:t>
            </a:r>
            <a:endParaRPr lang="ru-RU" sz="3200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indent="0">
              <a:buNone/>
            </a:pPr>
            <a:r>
              <a:rPr lang="ru-RU" sz="32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-внимательный</a:t>
            </a: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, знает, как выходить из спорных и трудных ситуаций, </a:t>
            </a:r>
            <a:endParaRPr lang="ru-RU" sz="3200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indent="0">
              <a:buNone/>
            </a:pP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-</a:t>
            </a:r>
            <a:r>
              <a:rPr lang="ru-RU" sz="32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на </a:t>
            </a: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него можно положиться, всегда выполняет свои обещания, готов поделиться своим опытом.</a:t>
            </a:r>
            <a:endParaRPr lang="ru-RU" sz="32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56792"/>
            <a:ext cx="3135949" cy="46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1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27584" y="2204864"/>
            <a:ext cx="6552728" cy="1938662"/>
          </a:xfrm>
        </p:spPr>
        <p:txBody>
          <a:bodyPr/>
          <a:lstStyle/>
          <a:p>
            <a:pPr marL="45720" indent="0">
              <a:spcAft>
                <a:spcPts val="0"/>
              </a:spcAft>
              <a:buNone/>
            </a:pPr>
            <a:r>
              <a:rPr lang="ru-RU" sz="3600" b="1" dirty="0">
                <a:solidFill>
                  <a:srgbClr val="111111"/>
                </a:solidFill>
                <a:latin typeface="Times New Roman"/>
                <a:ea typeface="Times New Roman"/>
              </a:rPr>
              <a:t>Кто может быть </a:t>
            </a:r>
            <a:r>
              <a:rPr lang="ru-RU" sz="3600" b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наставником</a:t>
            </a:r>
            <a:endParaRPr lang="ru-RU" sz="36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68960"/>
            <a:ext cx="2045430" cy="32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75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323529" y="1268760"/>
            <a:ext cx="4837117" cy="489654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НАСТАВНИКОМ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только тот, чьи знания и навыки представляют реальную ценность.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проработать педагогом дольше трех лет, овладеть навыками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выполнять свою работу и желать обучать других.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46" y="3329766"/>
            <a:ext cx="3587818" cy="297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795</TotalTime>
  <Words>307</Words>
  <Application>Microsoft Office PowerPoint</Application>
  <PresentationFormat>Экран (4:3)</PresentationFormat>
  <Paragraphs>53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НАСТАВНИК в ДОУ</dc:title>
  <dc:creator>Иван Тихомиров</dc:creator>
  <cp:lastModifiedBy>Nata</cp:lastModifiedBy>
  <cp:revision>67</cp:revision>
  <dcterms:created xsi:type="dcterms:W3CDTF">2019-11-08T19:51:31Z</dcterms:created>
  <dcterms:modified xsi:type="dcterms:W3CDTF">2024-02-14T09:15:23Z</dcterms:modified>
</cp:coreProperties>
</file>