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4" r:id="rId1"/>
  </p:sldMasterIdLst>
  <p:sldIdLst>
    <p:sldId id="256" r:id="rId2"/>
    <p:sldId id="257" r:id="rId3"/>
    <p:sldId id="270" r:id="rId4"/>
    <p:sldId id="278" r:id="rId5"/>
    <p:sldId id="266" r:id="rId6"/>
    <p:sldId id="258" r:id="rId7"/>
    <p:sldId id="279" r:id="rId8"/>
    <p:sldId id="259" r:id="rId9"/>
    <p:sldId id="286" r:id="rId10"/>
    <p:sldId id="282" r:id="rId11"/>
    <p:sldId id="283" r:id="rId12"/>
    <p:sldId id="287" r:id="rId13"/>
    <p:sldId id="260" r:id="rId14"/>
    <p:sldId id="273" r:id="rId15"/>
    <p:sldId id="262" r:id="rId16"/>
    <p:sldId id="263" r:id="rId17"/>
    <p:sldId id="261" r:id="rId18"/>
    <p:sldId id="285" r:id="rId19"/>
    <p:sldId id="274" r:id="rId20"/>
    <p:sldId id="284" r:id="rId21"/>
    <p:sldId id="280" r:id="rId22"/>
    <p:sldId id="276" r:id="rId23"/>
    <p:sldId id="272" r:id="rId24"/>
    <p:sldId id="277" r:id="rId25"/>
    <p:sldId id="26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3" autoAdjust="0"/>
    <p:restoredTop sz="94660"/>
  </p:normalViewPr>
  <p:slideViewPr>
    <p:cSldViewPr snapToGrid="0">
      <p:cViewPr>
        <p:scale>
          <a:sx n="64" d="100"/>
          <a:sy n="64" d="100"/>
        </p:scale>
        <p:origin x="-840" y="-9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hPercent val="6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043815428993369"/>
          <c:y val="2.9270742198891812E-2"/>
          <c:w val="0.73536299765808022"/>
          <c:h val="0.824034334763948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Скор.</c:v>
                </c:pt>
                <c:pt idx="1">
                  <c:v>Гиб.</c:v>
                </c:pt>
                <c:pt idx="2">
                  <c:v>Сила</c:v>
                </c:pt>
                <c:pt idx="3">
                  <c:v>Коор.</c:v>
                </c:pt>
                <c:pt idx="4">
                  <c:v>Вынос.</c:v>
                </c:pt>
              </c:strCache>
            </c:strRef>
          </c:cat>
          <c:val>
            <c:numRef>
              <c:f>Sheet1!$B$2:$F$2</c:f>
              <c:numCache>
                <c:formatCode>0%</c:formatCode>
                <c:ptCount val="5"/>
                <c:pt idx="0">
                  <c:v>0.15</c:v>
                </c:pt>
                <c:pt idx="1">
                  <c:v>0.63</c:v>
                </c:pt>
                <c:pt idx="2">
                  <c:v>0.27</c:v>
                </c:pt>
                <c:pt idx="3">
                  <c:v>0.28000000000000003</c:v>
                </c:pt>
                <c:pt idx="4">
                  <c:v>0.24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Скор.</c:v>
                </c:pt>
                <c:pt idx="1">
                  <c:v>Гиб.</c:v>
                </c:pt>
                <c:pt idx="2">
                  <c:v>Сила</c:v>
                </c:pt>
                <c:pt idx="3">
                  <c:v>Коор.</c:v>
                </c:pt>
                <c:pt idx="4">
                  <c:v>Вынос.</c:v>
                </c:pt>
              </c:strCache>
            </c:strRef>
          </c:cat>
          <c:val>
            <c:numRef>
              <c:f>Sheet1!$B$3:$F$3</c:f>
              <c:numCache>
                <c:formatCode>0%</c:formatCode>
                <c:ptCount val="5"/>
                <c:pt idx="0">
                  <c:v>0.48</c:v>
                </c:pt>
                <c:pt idx="1">
                  <c:v>0.27</c:v>
                </c:pt>
                <c:pt idx="2">
                  <c:v>0.5</c:v>
                </c:pt>
                <c:pt idx="3">
                  <c:v>0.45</c:v>
                </c:pt>
                <c:pt idx="4">
                  <c:v>0.51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Скор.</c:v>
                </c:pt>
                <c:pt idx="1">
                  <c:v>Гиб.</c:v>
                </c:pt>
                <c:pt idx="2">
                  <c:v>Сила</c:v>
                </c:pt>
                <c:pt idx="3">
                  <c:v>Коор.</c:v>
                </c:pt>
                <c:pt idx="4">
                  <c:v>Вынос.</c:v>
                </c:pt>
              </c:strCache>
            </c:strRef>
          </c:cat>
          <c:val>
            <c:numRef>
              <c:f>Sheet1!$B$4:$F$4</c:f>
              <c:numCache>
                <c:formatCode>0%</c:formatCode>
                <c:ptCount val="5"/>
                <c:pt idx="0">
                  <c:v>0.37</c:v>
                </c:pt>
                <c:pt idx="1">
                  <c:v>0.1</c:v>
                </c:pt>
                <c:pt idx="2">
                  <c:v>0.23</c:v>
                </c:pt>
                <c:pt idx="3">
                  <c:v>0.27</c:v>
                </c:pt>
                <c:pt idx="4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6972800"/>
        <c:axId val="36982784"/>
        <c:axId val="0"/>
      </c:bar3DChart>
      <c:catAx>
        <c:axId val="36972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ru-RU"/>
          </a:p>
        </c:txPr>
        <c:crossAx val="369827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69827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36972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769029183832615"/>
          <c:y val="0.72587726013414988"/>
          <c:w val="0.27103299972513706"/>
          <c:h val="0.2274678056923993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hPercent val="6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400542754418289"/>
          <c:y val="2.4641112569262182E-2"/>
          <c:w val="0.73536299765808022"/>
          <c:h val="0.824034334763948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Скор.</c:v>
                </c:pt>
                <c:pt idx="1">
                  <c:v>Гиб.</c:v>
                </c:pt>
                <c:pt idx="2">
                  <c:v>Сила</c:v>
                </c:pt>
                <c:pt idx="3">
                  <c:v>Коор.</c:v>
                </c:pt>
                <c:pt idx="4">
                  <c:v>Вынос.</c:v>
                </c:pt>
              </c:strCache>
            </c:strRef>
          </c:cat>
          <c:val>
            <c:numRef>
              <c:f>Sheet1!$B$2:$F$2</c:f>
              <c:numCache>
                <c:formatCode>0%</c:formatCode>
                <c:ptCount val="5"/>
                <c:pt idx="0">
                  <c:v>0.02</c:v>
                </c:pt>
                <c:pt idx="1">
                  <c:v>0.13</c:v>
                </c:pt>
                <c:pt idx="2">
                  <c:v>0.09</c:v>
                </c:pt>
                <c:pt idx="3">
                  <c:v>0.01</c:v>
                </c:pt>
                <c:pt idx="4">
                  <c:v>7.0000000000000007E-2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Скор.</c:v>
                </c:pt>
                <c:pt idx="1">
                  <c:v>Гиб.</c:v>
                </c:pt>
                <c:pt idx="2">
                  <c:v>Сила</c:v>
                </c:pt>
                <c:pt idx="3">
                  <c:v>Коор.</c:v>
                </c:pt>
                <c:pt idx="4">
                  <c:v>Вынос.</c:v>
                </c:pt>
              </c:strCache>
            </c:strRef>
          </c:cat>
          <c:val>
            <c:numRef>
              <c:f>Sheet1!$B$3:$F$3</c:f>
              <c:numCache>
                <c:formatCode>0%</c:formatCode>
                <c:ptCount val="5"/>
                <c:pt idx="0">
                  <c:v>0.09</c:v>
                </c:pt>
                <c:pt idx="1">
                  <c:v>0.22</c:v>
                </c:pt>
                <c:pt idx="2">
                  <c:v>0.25</c:v>
                </c:pt>
                <c:pt idx="3">
                  <c:v>0.08</c:v>
                </c:pt>
                <c:pt idx="4">
                  <c:v>0.42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Скор.</c:v>
                </c:pt>
                <c:pt idx="1">
                  <c:v>Гиб.</c:v>
                </c:pt>
                <c:pt idx="2">
                  <c:v>Сила</c:v>
                </c:pt>
                <c:pt idx="3">
                  <c:v>Коор.</c:v>
                </c:pt>
                <c:pt idx="4">
                  <c:v>Вынос.</c:v>
                </c:pt>
              </c:strCache>
            </c:strRef>
          </c:cat>
          <c:val>
            <c:numRef>
              <c:f>Sheet1!$B$4:$F$4</c:f>
              <c:numCache>
                <c:formatCode>0%</c:formatCode>
                <c:ptCount val="5"/>
                <c:pt idx="0">
                  <c:v>0.89</c:v>
                </c:pt>
                <c:pt idx="1">
                  <c:v>0.65</c:v>
                </c:pt>
                <c:pt idx="2">
                  <c:v>0.66</c:v>
                </c:pt>
                <c:pt idx="3">
                  <c:v>0.91</c:v>
                </c:pt>
                <c:pt idx="4">
                  <c:v>0.51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7231232"/>
        <c:axId val="37233024"/>
        <c:axId val="0"/>
      </c:bar3DChart>
      <c:catAx>
        <c:axId val="37231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ru-RU"/>
          </a:p>
        </c:txPr>
        <c:crossAx val="372330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723302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37231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769029183832615"/>
          <c:y val="0.72587726013414988"/>
          <c:w val="0.27103299972513706"/>
          <c:h val="0.2274678056923993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0.08333</cdr:x>
      <cdr:y>0.00387</cdr:y>
    </cdr:from>
    <cdr:to>
      <cdr:x>1</cdr:x>
      <cdr:y>0.19718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6408" y="21209"/>
          <a:ext cx="4250680" cy="1060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rgbClr val="C00000"/>
              </a:solidFill>
            </a:rPr>
            <a:t>Мониторинг на начало года</a:t>
          </a:r>
        </a:p>
        <a:p xmlns:a="http://schemas.openxmlformats.org/drawingml/2006/main">
          <a:r>
            <a:rPr lang="ru-RU" sz="1800" dirty="0" smtClean="0">
              <a:solidFill>
                <a:srgbClr val="0000FF"/>
              </a:solidFill>
            </a:rPr>
            <a:t>Возрастная категория: </a:t>
          </a:r>
          <a:r>
            <a:rPr lang="ru-RU" sz="1800" dirty="0" smtClean="0">
              <a:solidFill>
                <a:srgbClr val="00B050"/>
              </a:solidFill>
            </a:rPr>
            <a:t>старшие группы</a:t>
          </a:r>
        </a:p>
        <a:p xmlns:a="http://schemas.openxmlformats.org/drawingml/2006/main">
          <a:r>
            <a:rPr lang="ru-RU" sz="1800" dirty="0" smtClean="0">
              <a:solidFill>
                <a:srgbClr val="0000FF"/>
              </a:solidFill>
            </a:rPr>
            <a:t>2017 </a:t>
          </a:r>
          <a:r>
            <a:rPr lang="ru-RU" sz="1800" dirty="0" err="1" smtClean="0">
              <a:solidFill>
                <a:srgbClr val="0000FF"/>
              </a:solidFill>
            </a:rPr>
            <a:t>уч.год</a:t>
          </a:r>
          <a:endParaRPr lang="ru-RU" sz="1800" dirty="0" smtClean="0">
            <a:solidFill>
              <a:srgbClr val="0000FF"/>
            </a:solidFill>
          </a:endParaRPr>
        </a:p>
        <a:p xmlns:a="http://schemas.openxmlformats.org/drawingml/2006/main">
          <a:endParaRPr lang="ru-RU" dirty="0" smtClean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0.08333</cdr:x>
      <cdr:y>0.01408</cdr:y>
    </cdr:from>
    <cdr:to>
      <cdr:x>0.91667</cdr:x>
      <cdr:y>0.19718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6409" y="77249"/>
          <a:ext cx="3864270" cy="10045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rgbClr val="C00000"/>
              </a:solidFill>
            </a:rPr>
            <a:t>Мониторинг на конец года</a:t>
          </a:r>
        </a:p>
        <a:p xmlns:a="http://schemas.openxmlformats.org/drawingml/2006/main">
          <a:r>
            <a:rPr lang="ru-RU" sz="1800" dirty="0" smtClean="0">
              <a:solidFill>
                <a:srgbClr val="0000FF"/>
              </a:solidFill>
            </a:rPr>
            <a:t>Возрастная категория: </a:t>
          </a:r>
          <a:r>
            <a:rPr lang="ru-RU" sz="1800" dirty="0" smtClean="0">
              <a:solidFill>
                <a:srgbClr val="00B050"/>
              </a:solidFill>
            </a:rPr>
            <a:t>старшие группы</a:t>
          </a:r>
        </a:p>
        <a:p xmlns:a="http://schemas.openxmlformats.org/drawingml/2006/main">
          <a:r>
            <a:rPr lang="ru-RU" sz="1800" dirty="0" smtClean="0">
              <a:solidFill>
                <a:srgbClr val="0000FF"/>
              </a:solidFill>
            </a:rPr>
            <a:t>2018 </a:t>
          </a:r>
          <a:r>
            <a:rPr lang="ru-RU" sz="1800" dirty="0" err="1" smtClean="0">
              <a:solidFill>
                <a:srgbClr val="0000FF"/>
              </a:solidFill>
            </a:rPr>
            <a:t>уч.год</a:t>
          </a:r>
          <a:endParaRPr lang="ru-RU" sz="1800" dirty="0" smtClean="0">
            <a:solidFill>
              <a:srgbClr val="0000FF"/>
            </a:solidFill>
          </a:endParaRPr>
        </a:p>
        <a:p xmlns:a="http://schemas.openxmlformats.org/drawingml/2006/main">
          <a:endParaRPr lang="ru-RU" dirty="0" smtClean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87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051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64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68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09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482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395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8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08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18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F3A3-9DB9-429C-A8E8-8D2B4EBFEC2B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18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8F3A3-9DB9-429C-A8E8-8D2B4EBFEC2B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DFC7C-8194-4E3B-A324-546072EC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88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4080" y="1432560"/>
            <a:ext cx="7879080" cy="222503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4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 о проделанной работе за 2017-2018 г.</a:t>
            </a:r>
            <a:br>
              <a:rPr lang="ru-RU" sz="4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старшей группе «Колокольчики»</a:t>
            </a:r>
            <a:endParaRPr lang="ru-RU" sz="4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399" y="3657597"/>
            <a:ext cx="6815668" cy="1432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Подготовила инструктор по физической культуре МАДОУ №</a:t>
            </a:r>
            <a:r>
              <a:rPr lang="ru-RU" b="1" dirty="0">
                <a:solidFill>
                  <a:srgbClr val="002060"/>
                </a:solidFill>
              </a:rPr>
              <a:t>4</a:t>
            </a:r>
            <a:r>
              <a:rPr lang="ru-RU" b="1" dirty="0" smtClean="0">
                <a:solidFill>
                  <a:srgbClr val="002060"/>
                </a:solidFill>
              </a:rPr>
              <a:t> «Солнышко»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Сорокина Мария Сергеевна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286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123\Desktop\Новая папка\IMG_6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99210" y="3357796"/>
            <a:ext cx="4507041" cy="338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23\Desktop\Новая папка\IMG_6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20846" y="224847"/>
            <a:ext cx="4656946" cy="349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123\Desktop\Новая папка\IMG_664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63939" y="224847"/>
            <a:ext cx="4547314" cy="341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23\Desktop\Новая папка\IMG_66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20847" y="3245371"/>
            <a:ext cx="4656944" cy="34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474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23\Desktop\Новая папка\IMG_6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33801">
            <a:off x="3349241" y="239843"/>
            <a:ext cx="5150182" cy="386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23\Desktop\Новая папка\IMG_6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7660">
            <a:off x="194871" y="2612032"/>
            <a:ext cx="5264048" cy="394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23\Desktop\Новая папка\IMG_66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083">
            <a:off x="6335836" y="2432146"/>
            <a:ext cx="5332751" cy="399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430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123\Desktop\Новая папка\IMG_66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58031" y="532149"/>
            <a:ext cx="5376480" cy="403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23\Desktop\Новая папка\IMG_6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9423" y="2308486"/>
            <a:ext cx="5321514" cy="39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891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123\Desktop\191020175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468" y="2835012"/>
            <a:ext cx="5284033" cy="396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32" y="-374752"/>
            <a:ext cx="8035925" cy="226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123\Desktop\19102017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963" y="1218881"/>
            <a:ext cx="4894288" cy="367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23\Desktop\191020175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0" y="1218881"/>
            <a:ext cx="5089161" cy="381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66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334" y="-562109"/>
            <a:ext cx="8035925" cy="226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123\Desktop\IMG_55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8564">
            <a:off x="537449" y="1449813"/>
            <a:ext cx="5655839" cy="424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23\Desktop\IMG_55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3252">
            <a:off x="6656427" y="1771407"/>
            <a:ext cx="5119996" cy="383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666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8000" y="164891"/>
            <a:ext cx="65457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4800" b="1" dirty="0" smtClean="0">
                <a:solidFill>
                  <a:srgbClr val="FF0000"/>
                </a:solidFill>
              </a:rPr>
              <a:t>Игровая деятельность</a:t>
            </a:r>
            <a:endParaRPr lang="ru-RU" altLang="ru-RU" sz="48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C:\Users\123\Desktop\IMGP2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06" y="1706267"/>
            <a:ext cx="5194092" cy="389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123\Desktop\IMG_56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96" y="995888"/>
            <a:ext cx="3766085" cy="502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23\Desktop\IMG_56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698" y="995888"/>
            <a:ext cx="3668266" cy="48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5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823" y="-902819"/>
            <a:ext cx="7480300" cy="379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123\Desktop\ФОТОГРАФИИ\Дети 2017-2018\фото на сайте\IMG_56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150" y="1336935"/>
            <a:ext cx="5012962" cy="375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23\Desktop\ФОТОГРАФИИ\Дети 2017-2018\фото на сайте\IMG_56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8" y="1369650"/>
            <a:ext cx="4969341" cy="372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23\Desktop\ФОТОГРАФИИ\Дети 2017-2018\фото на сайте\IMG_55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12" y="2695119"/>
            <a:ext cx="3908048" cy="390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115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892" y="-275880"/>
            <a:ext cx="1133256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4000" b="1" i="1" u="none" strike="noStrike" kern="0" cap="none" spc="-150" normalizeH="0" baseline="0" noProof="0" dirty="0" smtClean="0">
              <a:ln w="3175">
                <a:noFill/>
              </a:ln>
              <a:solidFill>
                <a:srgbClr val="FF0000"/>
              </a:solidFill>
              <a:effectLst/>
              <a:uLnTx/>
              <a:uFillTx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1" u="none" strike="noStrike" kern="0" cap="none" spc="-150" normalizeH="0" baseline="0" noProof="0" dirty="0" smtClean="0">
                <a:ln w="3175"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КУЛЬТУРНО-ДОСУГОВАЯ ДЕЯТЕЛЬНОСТЬ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4000" b="1" i="1" u="none" strike="noStrike" kern="0" cap="none" spc="-150" normalizeH="0" baseline="0" noProof="0" dirty="0" smtClean="0">
              <a:ln w="3175">
                <a:noFill/>
              </a:ln>
              <a:solidFill>
                <a:srgbClr val="00B050"/>
              </a:solidFill>
              <a:effectLst/>
              <a:uLnTx/>
              <a:uFillTx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0" name="Picture 2" descr="C:\Users\123\Desktop\IMGP3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309">
            <a:off x="7471979" y="1417769"/>
            <a:ext cx="4463177" cy="334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23\Desktop\IMGP3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331">
            <a:off x="424202" y="1047564"/>
            <a:ext cx="4334064" cy="325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23\Desktop\IMGP30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228" y="3339552"/>
            <a:ext cx="4691264" cy="351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784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23\Desktop\ФОТОГРАФИИ\ДЕТИ\Дети 2017-2018\РАЗВЛЕЧЕНИЯ и ЗАНЯТИЯ ФК 2017-2018\IMGP27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862" y="176130"/>
            <a:ext cx="5581338" cy="418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23\Desktop\ФОТОГРАФИИ\ДЕТИ\Дети 2017-2018\РАЗВЛЕЧЕНИЯ и ЗАНЯТИЯ ФК 2017-2018\IMGP27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5" y="224849"/>
            <a:ext cx="5516380" cy="413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23\Desktop\ФОТОГРАФИИ\ДЕТИ\Дети 2017-2018\РАЗВЛЕЧЕНИЯ и ЗАНЯТИЯ ФК 2017-2018\IMGP27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86" y="2983039"/>
            <a:ext cx="5106649" cy="382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92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23\Desktop\IMGP3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031" y="291371"/>
            <a:ext cx="5179101" cy="388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23\Desktop\IMG_5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3" y="22569"/>
            <a:ext cx="5255300" cy="39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23\Desktop\IMG_55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787" y="2233534"/>
            <a:ext cx="4624466" cy="462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342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49901"/>
            <a:ext cx="10515600" cy="2578308"/>
          </a:xfrm>
        </p:spPr>
        <p:txBody>
          <a:bodyPr>
            <a:normAutofit/>
          </a:bodyPr>
          <a:lstStyle/>
          <a:p>
            <a:pPr algn="ctr"/>
            <a:r>
              <a:rPr lang="ru-RU" b="1" i="1" u="sng" dirty="0">
                <a:solidFill>
                  <a:srgbClr val="00B050"/>
                </a:solidFill>
              </a:rPr>
              <a:t>Задачи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defRPr/>
            </a:pPr>
            <a:r>
              <a:rPr lang="ru-RU" dirty="0"/>
              <a:t>Охрана и укрепление физического и психического здоровья детей;</a:t>
            </a:r>
          </a:p>
          <a:p>
            <a:pPr marL="457200" indent="-457200" algn="just">
              <a:defRPr/>
            </a:pPr>
            <a:r>
              <a:rPr lang="ru-RU" dirty="0"/>
              <a:t>Формирование жизненно необходимых двигательных умений и навыков ребенка в соответствии с его индивидуальными особенностями, развитие физических качеств;</a:t>
            </a:r>
          </a:p>
          <a:p>
            <a:pPr marL="457200" indent="-457200" algn="just">
              <a:defRPr/>
            </a:pPr>
            <a:r>
              <a:rPr lang="ru-RU" dirty="0"/>
              <a:t>Созданий условий для реализации потребности детей в двигательной активности; </a:t>
            </a:r>
          </a:p>
          <a:p>
            <a:pPr marL="457200" indent="-457200" algn="just">
              <a:defRPr/>
            </a:pPr>
            <a:r>
              <a:rPr lang="ru-RU" dirty="0"/>
              <a:t>Воспитание потребности в здоровом образе жизни.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85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\Desktop\ФОТОГРАФИИ\ДЕТИ\Дети 2017-2018\РАЗВЛЕЧЕНИЯ и ЗАНЯТИЯ ФК 2017-2018\IMGP29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43" y="269821"/>
            <a:ext cx="6076010" cy="455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23\Desktop\ФОТОГРАФИИ\ДЕТИ\Дети 2017-2018\РАЗВЛЕЧЕНИЯ и ЗАНЯТИЯ ФК 2017-2018\IMGP29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26" y="2278502"/>
            <a:ext cx="5734181" cy="430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642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123\Desktop\Новая папка\IMG_64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319" y="2643879"/>
            <a:ext cx="5551356" cy="41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23\Desktop\Новая папка\IMG_64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437" y="381302"/>
            <a:ext cx="4497049" cy="337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23\Desktop\Новая папка\IMG_6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5" y="381303"/>
            <a:ext cx="4574500" cy="343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004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23\Desktop\ФОТОГРАФИИ\Дети 2017-2018\лыжники 2018\DSC05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90" y="1233605"/>
            <a:ext cx="6745703" cy="505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792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4518" y="254833"/>
            <a:ext cx="927891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0" cap="none" spc="-150" normalizeH="0" baseline="0" noProof="0" dirty="0" smtClean="0">
                <a:ln w="3175"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Городские мероприятия планируемые в следующем учебном</a:t>
            </a:r>
            <a:r>
              <a:rPr kumimoji="0" lang="ru-RU" sz="4400" b="1" i="1" u="none" strike="noStrike" kern="0" cap="none" spc="-150" normalizeH="0" noProof="0" dirty="0" smtClean="0">
                <a:ln w="3175"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 году </a:t>
            </a:r>
            <a:r>
              <a:rPr kumimoji="0" lang="ru-RU" sz="4400" b="1" i="1" u="none" strike="noStrike" kern="0" cap="none" spc="-150" normalizeH="0" baseline="0" noProof="0" dirty="0" smtClean="0">
                <a:ln w="3175"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:</a:t>
            </a:r>
          </a:p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0" i="0" u="none" strike="noStrike" kern="0" cap="none" spc="-150" normalizeH="0" baseline="0" noProof="0" dirty="0" smtClean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   Кросс наций (сентябрь)</a:t>
            </a:r>
          </a:p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400" kern="0" spc="-150" dirty="0" smtClean="0">
                <a:ln w="3175">
                  <a:noFill/>
                </a:ln>
                <a:solidFill>
                  <a:srgbClr val="002060"/>
                </a:solidFill>
                <a:cs typeface="Arial" pitchFamily="34" charset="0"/>
              </a:rPr>
              <a:t>Веселые старты (ноябрь)</a:t>
            </a:r>
          </a:p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0" i="0" u="none" strike="noStrike" kern="0" cap="none" spc="-150" normalizeH="0" baseline="0" noProof="0" dirty="0" smtClean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Лыжня России (Февраль)</a:t>
            </a:r>
          </a:p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0" i="0" u="none" strike="noStrike" kern="0" cap="none" spc="-150" normalizeH="0" baseline="0" noProof="0" dirty="0" smtClean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 Легкоатлетический</a:t>
            </a:r>
            <a:r>
              <a:rPr kumimoji="0" lang="ru-RU" sz="4400" b="0" i="0" u="none" strike="noStrike" kern="0" cap="none" spc="-150" normalizeH="0" noProof="0" dirty="0" smtClean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 кросс </a:t>
            </a:r>
          </a:p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0" i="0" u="none" strike="noStrike" kern="0" cap="none" spc="-150" normalizeH="0" noProof="0" dirty="0" smtClean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>     «Весна Победы» (май)</a:t>
            </a:r>
            <a:r>
              <a:rPr kumimoji="0" lang="ru-RU" sz="4400" b="0" i="0" u="none" strike="noStrike" kern="0" cap="none" spc="-150" normalizeH="0" baseline="0" noProof="0" dirty="0" smtClean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  <a:t/>
            </a:r>
            <a:br>
              <a:rPr kumimoji="0" lang="ru-RU" sz="4400" b="0" i="0" u="none" strike="noStrike" kern="0" cap="none" spc="-150" normalizeH="0" baseline="0" noProof="0" dirty="0" smtClean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itchFamily="34" charset="0"/>
              </a:rPr>
            </a:br>
            <a:r>
              <a:rPr kumimoji="0" lang="ru-RU" alt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endParaRPr kumimoji="0" lang="ru-RU" sz="44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569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4518" y="254833"/>
            <a:ext cx="927891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0" i="0" u="none" strike="noStrike" kern="0" cap="none" spc="-150" normalizeH="0" baseline="0" noProof="0" dirty="0" smtClean="0">
                <a:ln w="3175"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Платные услуги: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kern="0" spc="-150" dirty="0" smtClean="0">
                <a:ln w="3175">
                  <a:noFill/>
                </a:ln>
                <a:solidFill>
                  <a:srgbClr val="0070C0"/>
                </a:solidFill>
                <a:cs typeface="Arial" pitchFamily="34" charset="0"/>
              </a:rPr>
              <a:t>Школа мяча              Бассейн</a:t>
            </a:r>
            <a:endParaRPr kumimoji="0" lang="ru-RU" sz="60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1026" name="Picture 2" descr="C:\Users\123\Desktop\ФОТОГРАФИИ\Фото апрель 2018\IMG_6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70820" y="2624713"/>
            <a:ext cx="5576341" cy="418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23\Desktop\IMG_56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8" y="2683737"/>
            <a:ext cx="5418944" cy="406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82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55" y="1488331"/>
            <a:ext cx="6704455" cy="4671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9410" y="164892"/>
            <a:ext cx="1055307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Спасибо за внимание!</a:t>
            </a:r>
            <a:endParaRPr lang="ru-RU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9126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417433" y="1204304"/>
            <a:ext cx="3357134" cy="1234099"/>
            <a:chOff x="2664832" y="747103"/>
            <a:chExt cx="3357134" cy="12340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664832" y="747103"/>
              <a:ext cx="3357134" cy="1234099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Прямоугольник 16"/>
            <p:cNvSpPr/>
            <p:nvPr/>
          </p:nvSpPr>
          <p:spPr>
            <a:xfrm>
              <a:off x="2664832" y="747103"/>
              <a:ext cx="3357134" cy="12340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rgbClr val="00B050"/>
                  </a:solidFill>
                  <a:latin typeface="+mn-lt"/>
                </a:rPr>
                <a:t>Организационно-педагогическая деятельность</a:t>
              </a:r>
              <a:endParaRPr lang="ru-RU" sz="2000" b="1" kern="1200" dirty="0">
                <a:solidFill>
                  <a:srgbClr val="00B050"/>
                </a:solidFill>
                <a:latin typeface="+mn-lt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753413" y="2767976"/>
            <a:ext cx="1920104" cy="1213893"/>
            <a:chOff x="812" y="2310775"/>
            <a:chExt cx="1920104" cy="1213893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812" y="2310775"/>
              <a:ext cx="1920104" cy="1213893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812" y="2310775"/>
              <a:ext cx="1920104" cy="12138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solidFill>
                    <a:srgbClr val="C00000"/>
                  </a:solidFill>
                </a:rPr>
                <a:t>Утренняя гимнастика</a:t>
              </a:r>
              <a:endParaRPr lang="ru-RU" sz="2000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003090" y="2767976"/>
            <a:ext cx="2116012" cy="1213878"/>
            <a:chOff x="2250489" y="2310775"/>
            <a:chExt cx="2116012" cy="121387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2250489" y="2310775"/>
              <a:ext cx="2116012" cy="1213878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2250489" y="2310775"/>
              <a:ext cx="2116012" cy="12138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err="1" smtClean="0">
                  <a:solidFill>
                    <a:srgbClr val="C00000"/>
                  </a:solidFill>
                </a:rPr>
                <a:t>Оздоровитель-ная</a:t>
              </a:r>
              <a:r>
                <a:rPr lang="ru-RU" sz="2000" kern="1200" dirty="0" smtClean="0">
                  <a:solidFill>
                    <a:srgbClr val="C00000"/>
                  </a:solidFill>
                </a:rPr>
                <a:t> работа</a:t>
              </a:r>
              <a:endParaRPr lang="ru-RU" sz="2000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448674" y="2767976"/>
            <a:ext cx="2081689" cy="2885720"/>
            <a:chOff x="4696073" y="2310775"/>
            <a:chExt cx="2081689" cy="288572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696073" y="2310775"/>
              <a:ext cx="2081689" cy="2885720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4696073" y="2310775"/>
              <a:ext cx="2081689" cy="28857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err="1" smtClean="0">
                  <a:solidFill>
                    <a:srgbClr val="C00000"/>
                  </a:solidFill>
                </a:rPr>
                <a:t>Образователь-ная</a:t>
              </a:r>
              <a:r>
                <a:rPr lang="ru-RU" sz="2000" kern="1200" dirty="0" smtClean="0">
                  <a:solidFill>
                    <a:srgbClr val="C00000"/>
                  </a:solidFill>
                </a:rPr>
                <a:t> деятельность по физической культуре (в спортивном зале и на прогулке)</a:t>
              </a:r>
              <a:endParaRPr lang="ru-RU" sz="2000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8859936" y="2767976"/>
            <a:ext cx="1578651" cy="2129446"/>
            <a:chOff x="7107335" y="2310775"/>
            <a:chExt cx="1578651" cy="212944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07335" y="2310775"/>
              <a:ext cx="1578651" cy="2129446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7107335" y="2310775"/>
              <a:ext cx="1578651" cy="2129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err="1" smtClean="0">
                  <a:solidFill>
                    <a:srgbClr val="C00000"/>
                  </a:solidFill>
                </a:rPr>
                <a:t>Культурно-досуговая</a:t>
              </a:r>
              <a:r>
                <a:rPr lang="ru-RU" sz="2000" kern="1200" dirty="0" smtClean="0">
                  <a:solidFill>
                    <a:srgbClr val="C00000"/>
                  </a:solidFill>
                </a:rPr>
                <a:t> </a:t>
              </a:r>
              <a:r>
                <a:rPr lang="ru-RU" sz="2000" kern="1200" dirty="0" err="1" smtClean="0">
                  <a:solidFill>
                    <a:srgbClr val="C00000"/>
                  </a:solidFill>
                </a:rPr>
                <a:t>деятель-ность</a:t>
              </a:r>
              <a:endParaRPr lang="ru-RU" sz="2000" kern="12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529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8623" y="1"/>
            <a:ext cx="84694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4800" b="1" i="1" u="sng" kern="0" dirty="0">
                <a:solidFill>
                  <a:srgbClr val="00B050"/>
                </a:solidFill>
                <a:cs typeface="Arial" pitchFamily="34" charset="0"/>
              </a:rPr>
              <a:t>Нормативно-правовая база</a:t>
            </a:r>
            <a:endParaRPr lang="ru-RU" sz="4800" kern="0" dirty="0">
              <a:solidFill>
                <a:srgbClr val="00B05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9626" y="989351"/>
            <a:ext cx="11107711" cy="592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b="1" i="1" dirty="0">
                <a:solidFill>
                  <a:srgbClr val="C00000"/>
                </a:solidFill>
                <a:cs typeface="Arial" pitchFamily="34" charset="0"/>
              </a:rPr>
              <a:t>Закон «Об образовании в Российской Федерации» от 29.12.2012 № 273-ФЗ;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b="1" i="1" dirty="0">
                <a:solidFill>
                  <a:srgbClr val="C00000"/>
                </a:solidFill>
                <a:cs typeface="Arial" pitchFamily="34" charset="0"/>
              </a:rPr>
              <a:t>Федеральный государственный образовательный стандарт дошкольного образования, утверждён приказом Министерства образования и науки Российской Федерации от 17 октября 2013г. № 1155 г. Москва;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b="1" i="1" dirty="0">
                <a:solidFill>
                  <a:srgbClr val="C00000"/>
                </a:solidFill>
                <a:cs typeface="Arial" pitchFamily="34" charset="0"/>
              </a:rPr>
              <a:t>Порядок организации и осуществления образовательной деятельности по основным общеобразовательным программам – образовательным программам дошкольного образования, утверждён приказом Министерства образования и науки Российской Федерации от 30 августа 2013 г. №1014 г. Москва;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b="1" i="1" dirty="0" err="1">
                <a:solidFill>
                  <a:srgbClr val="C00000"/>
                </a:solidFill>
                <a:cs typeface="Arial" pitchFamily="34" charset="0"/>
              </a:rPr>
              <a:t>СанПин</a:t>
            </a:r>
            <a:r>
              <a:rPr lang="ru-RU" sz="2400" b="1" i="1" dirty="0">
                <a:solidFill>
                  <a:srgbClr val="C00000"/>
                </a:solidFill>
                <a:cs typeface="Arial" pitchFamily="34" charset="0"/>
              </a:rPr>
              <a:t> 2.4.1.3049 – 13 «Санитарно-эпидемиологические требования к устройству, содержанию и организации режима работы дошкольных образовательных организаций»;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b="1" i="1" dirty="0">
                <a:solidFill>
                  <a:srgbClr val="C00000"/>
                </a:solidFill>
                <a:cs typeface="Arial" pitchFamily="34" charset="0"/>
              </a:rPr>
              <a:t>Образовательная программа Муниципального автономного дошкольного образовательного учреждения «Детский сад комбинированного вида №4 «Солнышко»;</a:t>
            </a:r>
          </a:p>
        </p:txBody>
      </p:sp>
    </p:spTree>
    <p:extLst>
      <p:ext uri="{BB962C8B-B14F-4D97-AF65-F5344CB8AC3E}">
        <p14:creationId xmlns:p14="http://schemas.microsoft.com/office/powerpoint/2010/main" val="211402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7955" y="929949"/>
            <a:ext cx="6775554" cy="769441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altLang="ru-RU" sz="4400" b="1" i="1" kern="0" spc="-150" dirty="0">
                <a:ln w="3175">
                  <a:noFill/>
                </a:ln>
                <a:solidFill>
                  <a:srgbClr val="00B050"/>
                </a:solidFill>
                <a:cs typeface="Arial" pitchFamily="34" charset="0"/>
              </a:rPr>
              <a:t>Используемые ресурсы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21" y="1524622"/>
            <a:ext cx="4068763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887" y="1699390"/>
            <a:ext cx="3998913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845" y="4110038"/>
            <a:ext cx="4121150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1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4163865" y="2926720"/>
            <a:ext cx="3864270" cy="100455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/>
          </a:p>
        </p:txBody>
      </p:sp>
      <p:graphicFrame>
        <p:nvGraphicFramePr>
          <p:cNvPr id="4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886034"/>
              </p:ext>
            </p:extLst>
          </p:nvPr>
        </p:nvGraphicFramePr>
        <p:xfrm>
          <a:off x="1165500" y="1490613"/>
          <a:ext cx="4637088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535342"/>
              </p:ext>
            </p:extLst>
          </p:nvPr>
        </p:nvGraphicFramePr>
        <p:xfrm>
          <a:off x="6579021" y="1516134"/>
          <a:ext cx="4637088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7876" y="404734"/>
            <a:ext cx="5906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Сравнительный анализ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72985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4163865" y="2926720"/>
            <a:ext cx="3864270" cy="100455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79" y="-134910"/>
            <a:ext cx="8460646" cy="170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41" y="1062376"/>
            <a:ext cx="853440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C:\Users\Asus\Desktop\3837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66" y="3451224"/>
            <a:ext cx="22971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28" y="3522662"/>
            <a:ext cx="2384425" cy="33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Asus\Desktop\100584768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90" y="3428999"/>
            <a:ext cx="2319338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124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u="sng" dirty="0" smtClean="0">
                <a:solidFill>
                  <a:srgbClr val="00B050"/>
                </a:solidFill>
              </a:rPr>
              <a:t>  </a:t>
            </a:r>
            <a:r>
              <a:rPr lang="ru-RU" sz="4000" b="1" i="1" u="sng" dirty="0">
                <a:solidFill>
                  <a:srgbClr val="00B050"/>
                </a:solidFill>
                <a:latin typeface="Calibri"/>
                <a:ea typeface="+mn-ea"/>
                <a:cs typeface="Arial" pitchFamily="34" charset="0"/>
              </a:rPr>
              <a:t>ЗДОРОВЬЕСБЕРЕГАЮЩИЕ ОБРАЗОВАТЕЛЬНЫЕ ТЕХНОЛОГИИ</a:t>
            </a:r>
            <a:br>
              <a:rPr lang="ru-RU" sz="4000" b="1" i="1" u="sng" dirty="0">
                <a:solidFill>
                  <a:srgbClr val="00B050"/>
                </a:solidFill>
                <a:latin typeface="Calibri"/>
                <a:ea typeface="+mn-ea"/>
                <a:cs typeface="Arial" pitchFamily="34" charset="0"/>
              </a:rPr>
            </a:br>
            <a:r>
              <a:rPr lang="ru-RU" sz="2400" b="1" i="1" u="sng" dirty="0">
                <a:solidFill>
                  <a:srgbClr val="00B050"/>
                </a:solidFill>
                <a:latin typeface="Calibri"/>
                <a:ea typeface="+mn-ea"/>
                <a:cs typeface="Arial" pitchFamily="34" charset="0"/>
              </a:rPr>
              <a:t>(физкультминутки, утренняя гимнастика, игры на прогулке)</a:t>
            </a:r>
            <a:endParaRPr lang="ru-RU" b="1" u="sng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  <p:pic>
        <p:nvPicPr>
          <p:cNvPr id="3074" name="Picture 2" descr="C:\Users\123\Desktop\IMGP28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12" y="1843790"/>
            <a:ext cx="4734392" cy="35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23\Desktop\Новая папка\IMG_6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13" y="1898130"/>
            <a:ext cx="4661940" cy="349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071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23\Desktop\Новая папка\IMGP33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946" y="1470689"/>
            <a:ext cx="5594123" cy="419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23\Desktop\Новая папка\IMGP3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5" y="1581460"/>
            <a:ext cx="5446428" cy="40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3805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Классическая">
    <a:maj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Классическая">
    <a:maj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4711</TotalTime>
  <Words>282</Words>
  <Application>Microsoft Office PowerPoint</Application>
  <PresentationFormat>Произвольный</PresentationFormat>
  <Paragraphs>41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Отчет о проделанной работе за 2017-2018 г. В старшей группе «Колокольчики»</vt:lpstr>
      <vt:lpstr>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ЗДОРОВЬЕСБЕРЕГАЮЩИЕ ОБРАЗОВАТЕЛЬНЫЕ ТЕХНОЛОГИИ (физкультминутки, утренняя гимнастика, игры на прогулке)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123</cp:lastModifiedBy>
  <cp:revision>44</cp:revision>
  <dcterms:created xsi:type="dcterms:W3CDTF">2014-11-20T15:38:43Z</dcterms:created>
  <dcterms:modified xsi:type="dcterms:W3CDTF">2018-05-22T08:59:54Z</dcterms:modified>
</cp:coreProperties>
</file>