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sldIdLst>
    <p:sldId id="256" r:id="rId2"/>
    <p:sldId id="257" r:id="rId3"/>
    <p:sldId id="270" r:id="rId4"/>
    <p:sldId id="281" r:id="rId5"/>
    <p:sldId id="266" r:id="rId6"/>
    <p:sldId id="280" r:id="rId7"/>
    <p:sldId id="258" r:id="rId8"/>
    <p:sldId id="259" r:id="rId9"/>
    <p:sldId id="260" r:id="rId10"/>
    <p:sldId id="278" r:id="rId11"/>
    <p:sldId id="273" r:id="rId12"/>
    <p:sldId id="262" r:id="rId13"/>
    <p:sldId id="263" r:id="rId14"/>
    <p:sldId id="261" r:id="rId15"/>
    <p:sldId id="279" r:id="rId16"/>
    <p:sldId id="276" r:id="rId17"/>
    <p:sldId id="272" r:id="rId18"/>
    <p:sldId id="277" r:id="rId19"/>
    <p:sldId id="26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3" autoAdjust="0"/>
    <p:restoredTop sz="94660"/>
  </p:normalViewPr>
  <p:slideViewPr>
    <p:cSldViewPr snapToGrid="0">
      <p:cViewPr>
        <p:scale>
          <a:sx n="64" d="100"/>
          <a:sy n="64" d="100"/>
        </p:scale>
        <p:origin x="-840" y="-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hPercent val="6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043815428993369"/>
          <c:y val="2.9270742198891812E-2"/>
          <c:w val="0.73536299765808022"/>
          <c:h val="0.824034334763948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0.15</c:v>
                </c:pt>
                <c:pt idx="1">
                  <c:v>0.63</c:v>
                </c:pt>
                <c:pt idx="2">
                  <c:v>0.27</c:v>
                </c:pt>
                <c:pt idx="3">
                  <c:v>0.28000000000000003</c:v>
                </c:pt>
                <c:pt idx="4">
                  <c:v>0.24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0.48</c:v>
                </c:pt>
                <c:pt idx="1">
                  <c:v>0.27</c:v>
                </c:pt>
                <c:pt idx="2">
                  <c:v>0.5</c:v>
                </c:pt>
                <c:pt idx="3">
                  <c:v>0.45</c:v>
                </c:pt>
                <c:pt idx="4">
                  <c:v>0.51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Sheet1!$B$4:$F$4</c:f>
              <c:numCache>
                <c:formatCode>0%</c:formatCode>
                <c:ptCount val="5"/>
                <c:pt idx="0">
                  <c:v>0.37</c:v>
                </c:pt>
                <c:pt idx="1">
                  <c:v>0.1</c:v>
                </c:pt>
                <c:pt idx="2">
                  <c:v>0.23</c:v>
                </c:pt>
                <c:pt idx="3">
                  <c:v>0.27</c:v>
                </c:pt>
                <c:pt idx="4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22502144"/>
        <c:axId val="123249408"/>
        <c:axId val="0"/>
      </c:bar3DChart>
      <c:catAx>
        <c:axId val="122502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1232494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32494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22502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769029183832615"/>
          <c:y val="0.72587726013414988"/>
          <c:w val="0.27103299972513706"/>
          <c:h val="0.227467805692399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hPercent val="6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400542754418289"/>
          <c:y val="2.4641112569262182E-2"/>
          <c:w val="0.73536299765808022"/>
          <c:h val="0.824034334763948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0.02</c:v>
                </c:pt>
                <c:pt idx="1">
                  <c:v>0.13</c:v>
                </c:pt>
                <c:pt idx="2">
                  <c:v>0.09</c:v>
                </c:pt>
                <c:pt idx="3">
                  <c:v>0.01</c:v>
                </c:pt>
                <c:pt idx="4">
                  <c:v>7.0000000000000007E-2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0.09</c:v>
                </c:pt>
                <c:pt idx="1">
                  <c:v>0.22</c:v>
                </c:pt>
                <c:pt idx="2">
                  <c:v>0.25</c:v>
                </c:pt>
                <c:pt idx="3">
                  <c:v>0.08</c:v>
                </c:pt>
                <c:pt idx="4">
                  <c:v>0.42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Sheet1!$B$4:$F$4</c:f>
              <c:numCache>
                <c:formatCode>0%</c:formatCode>
                <c:ptCount val="5"/>
                <c:pt idx="0">
                  <c:v>0.89</c:v>
                </c:pt>
                <c:pt idx="1">
                  <c:v>0.65</c:v>
                </c:pt>
                <c:pt idx="2">
                  <c:v>0.66</c:v>
                </c:pt>
                <c:pt idx="3">
                  <c:v>0.91</c:v>
                </c:pt>
                <c:pt idx="4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98787072"/>
        <c:axId val="198788608"/>
        <c:axId val="0"/>
      </c:bar3DChart>
      <c:catAx>
        <c:axId val="19878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1987886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87886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98787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769029183832615"/>
          <c:y val="0.72587726013414988"/>
          <c:w val="0.27103299972513706"/>
          <c:h val="0.227467805692399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0.08333</cdr:x>
      <cdr:y>0.00387</cdr:y>
    </cdr:from>
    <cdr:to>
      <cdr:x>1</cdr:x>
      <cdr:y>0.19718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6408" y="21209"/>
          <a:ext cx="4250680" cy="1060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rgbClr val="C00000"/>
              </a:solidFill>
            </a:rPr>
            <a:t>Мониторинг на начало года</a:t>
          </a:r>
        </a:p>
        <a:p xmlns:a="http://schemas.openxmlformats.org/drawingml/2006/main">
          <a:r>
            <a:rPr lang="ru-RU" sz="1800" dirty="0" smtClean="0">
              <a:solidFill>
                <a:srgbClr val="0000FF"/>
              </a:solidFill>
            </a:rPr>
            <a:t>Возрастная категория: </a:t>
          </a:r>
          <a:r>
            <a:rPr lang="ru-RU" sz="1800" dirty="0" smtClean="0">
              <a:solidFill>
                <a:srgbClr val="00B050"/>
              </a:solidFill>
            </a:rPr>
            <a:t>старшие группы</a:t>
          </a:r>
        </a:p>
        <a:p xmlns:a="http://schemas.openxmlformats.org/drawingml/2006/main">
          <a:r>
            <a:rPr lang="ru-RU" sz="1800" dirty="0" smtClean="0">
              <a:solidFill>
                <a:srgbClr val="0000FF"/>
              </a:solidFill>
            </a:rPr>
            <a:t>2017 </a:t>
          </a:r>
          <a:r>
            <a:rPr lang="ru-RU" sz="1800" dirty="0" err="1" smtClean="0">
              <a:solidFill>
                <a:srgbClr val="0000FF"/>
              </a:solidFill>
            </a:rPr>
            <a:t>уч.год</a:t>
          </a:r>
          <a:endParaRPr lang="ru-RU" sz="1800" dirty="0" smtClean="0">
            <a:solidFill>
              <a:srgbClr val="0000FF"/>
            </a:solidFill>
          </a:endParaRPr>
        </a:p>
        <a:p xmlns:a="http://schemas.openxmlformats.org/drawingml/2006/main">
          <a:endParaRPr lang="ru-RU" dirty="0" smtClean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0.08333</cdr:x>
      <cdr:y>0.01408</cdr:y>
    </cdr:from>
    <cdr:to>
      <cdr:x>0.91667</cdr:x>
      <cdr:y>0.19718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6409" y="77249"/>
          <a:ext cx="3864270" cy="10045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rgbClr val="C00000"/>
              </a:solidFill>
            </a:rPr>
            <a:t>Мониторинг на конец года</a:t>
          </a:r>
        </a:p>
        <a:p xmlns:a="http://schemas.openxmlformats.org/drawingml/2006/main">
          <a:r>
            <a:rPr lang="ru-RU" sz="1800" dirty="0" smtClean="0">
              <a:solidFill>
                <a:srgbClr val="0000FF"/>
              </a:solidFill>
            </a:rPr>
            <a:t>Возрастная категория: </a:t>
          </a:r>
          <a:r>
            <a:rPr lang="ru-RU" sz="1800" dirty="0" smtClean="0">
              <a:solidFill>
                <a:srgbClr val="00B050"/>
              </a:solidFill>
            </a:rPr>
            <a:t>старшие группы</a:t>
          </a:r>
        </a:p>
        <a:p xmlns:a="http://schemas.openxmlformats.org/drawingml/2006/main">
          <a:r>
            <a:rPr lang="ru-RU" sz="1800" dirty="0" smtClean="0">
              <a:solidFill>
                <a:srgbClr val="0000FF"/>
              </a:solidFill>
            </a:rPr>
            <a:t>2018 </a:t>
          </a:r>
          <a:r>
            <a:rPr lang="ru-RU" sz="1800" dirty="0" err="1" smtClean="0">
              <a:solidFill>
                <a:srgbClr val="0000FF"/>
              </a:solidFill>
            </a:rPr>
            <a:t>уч.год</a:t>
          </a:r>
          <a:endParaRPr lang="ru-RU" sz="1800" dirty="0" smtClean="0">
            <a:solidFill>
              <a:srgbClr val="0000FF"/>
            </a:solidFill>
          </a:endParaRPr>
        </a:p>
        <a:p xmlns:a="http://schemas.openxmlformats.org/drawingml/2006/main">
          <a:endParaRPr lang="ru-RU" dirty="0" smtClean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7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05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4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8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9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8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39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8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8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8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8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8F3A3-9DB9-429C-A8E8-8D2B4EBFEC2B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8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4080" y="1432560"/>
            <a:ext cx="7879080" cy="22250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о проделанной работе за 2017-2018 г.</a:t>
            </a:r>
            <a:br>
              <a:rPr lang="ru-RU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старшей группе «ПЧЕЛКИ»</a:t>
            </a:r>
            <a:endParaRPr lang="ru-RU" sz="4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8" cy="1432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Подготовила инструктор по физической культуре МАДОУ №</a:t>
            </a:r>
            <a:r>
              <a:rPr lang="ru-RU" b="1" dirty="0">
                <a:solidFill>
                  <a:srgbClr val="002060"/>
                </a:solidFill>
              </a:rPr>
              <a:t>4</a:t>
            </a:r>
            <a:r>
              <a:rPr lang="ru-RU" b="1" dirty="0" smtClean="0">
                <a:solidFill>
                  <a:srgbClr val="002060"/>
                </a:solidFill>
              </a:rPr>
              <a:t> «Солнышко»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Сорокина Мария Сергеевна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86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23\Desktop\IMG_5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23" y="104931"/>
            <a:ext cx="5119141" cy="383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23\Desktop\IMG_5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1" y="2895770"/>
            <a:ext cx="5123079" cy="384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23\Desktop\IMG_5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13" y="721881"/>
            <a:ext cx="5035543" cy="377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31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34" y="-562109"/>
            <a:ext cx="8035925" cy="226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123\Desktop\IMG_6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94129" y="1929966"/>
            <a:ext cx="4433562" cy="33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3\Desktop\IMG_60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2464" y="1929966"/>
            <a:ext cx="4433562" cy="332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23\Desktop\IMG_60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9839" y="1927221"/>
            <a:ext cx="4411606" cy="330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666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0" y="164891"/>
            <a:ext cx="6545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800" b="1" dirty="0" smtClean="0">
                <a:solidFill>
                  <a:srgbClr val="FF0000"/>
                </a:solidFill>
              </a:rPr>
              <a:t>Игровая деятельность</a:t>
            </a:r>
            <a:endParaRPr lang="ru-RU" altLang="ru-RU" sz="48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123\Desktop\IMG_5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61" y="869409"/>
            <a:ext cx="4729397" cy="35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3\Desktop\IMG_5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6" y="995888"/>
            <a:ext cx="4706912" cy="353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\Desktop\IMG_5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87" y="3162924"/>
            <a:ext cx="4926768" cy="36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5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23" y="-902819"/>
            <a:ext cx="7480300" cy="379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23\Desktop\IMG_6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8521" y="2047482"/>
            <a:ext cx="4653196" cy="348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Desktop\IMG_60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60305" y="2029998"/>
            <a:ext cx="4513315" cy="338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esktop\IMG_60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3379" y="2047483"/>
            <a:ext cx="4653195" cy="348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15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892" y="-275880"/>
            <a:ext cx="113325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4000" b="1" i="1" u="none" strike="noStrike" kern="0" cap="none" spc="-150" normalizeH="0" baseline="0" noProof="0" dirty="0" smtClean="0">
              <a:ln w="3175">
                <a:noFill/>
              </a:ln>
              <a:solidFill>
                <a:srgbClr val="FF000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-15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КУЛЬТУРНО-ДОСУГОВАЯ ДЕЯТЕЛЬНОСТЬ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000" b="1" i="1" u="none" strike="noStrike" kern="0" cap="none" spc="-150" normalizeH="0" baseline="0" noProof="0" dirty="0" smtClean="0">
              <a:ln w="3175">
                <a:noFill/>
              </a:ln>
              <a:solidFill>
                <a:srgbClr val="00B05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194" name="Picture 2" descr="C:\Users\123\Desktop\IMGP2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26" y="1430446"/>
            <a:ext cx="5195578" cy="38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23\Desktop\IMGP3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9" y="1442803"/>
            <a:ext cx="5179101" cy="38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784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23\Desktop\IMGP2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1" y="2196059"/>
            <a:ext cx="5373973" cy="403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23\Desktop\IMGP2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27" y="539646"/>
            <a:ext cx="5095406" cy="38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89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DSC05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43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792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518" y="254833"/>
            <a:ext cx="92789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-15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Городские мероприятия планируемые в следующем учебном</a:t>
            </a:r>
            <a:r>
              <a:rPr kumimoji="0" lang="ru-RU" sz="4400" b="1" i="1" u="none" strike="noStrike" kern="0" cap="none" spc="-150" normalizeH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году </a:t>
            </a:r>
            <a:r>
              <a:rPr kumimoji="0" lang="ru-RU" sz="4400" b="1" i="1" u="none" strike="noStrike" kern="0" cap="none" spc="-15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: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  Кросс наций (сентябрь)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kern="0" spc="-150" dirty="0" smtClean="0">
                <a:ln w="3175">
                  <a:noFill/>
                </a:ln>
                <a:solidFill>
                  <a:srgbClr val="002060"/>
                </a:solidFill>
                <a:cs typeface="Arial" pitchFamily="34" charset="0"/>
              </a:rPr>
              <a:t>Веселые старты (ноябрь)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Лыжня России (Февраль)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Легкоатлетический</a:t>
            </a:r>
            <a:r>
              <a:rPr kumimoji="0" lang="ru-RU" sz="4400" b="0" i="0" u="none" strike="noStrike" kern="0" cap="none" spc="-150" normalizeH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кросс 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0" cap="none" spc="-150" normalizeH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    «Весна Победы» (май)</a:t>
            </a:r>
            <a: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/>
            </a:r>
            <a:b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ru-RU" alt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56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518" y="254833"/>
            <a:ext cx="92789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Платные услуги: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kern="0" spc="-150" dirty="0" smtClean="0">
                <a:ln w="3175">
                  <a:noFill/>
                </a:ln>
                <a:solidFill>
                  <a:srgbClr val="0070C0"/>
                </a:solidFill>
                <a:cs typeface="Arial" pitchFamily="34" charset="0"/>
              </a:rPr>
              <a:t>Школа мяча              Бассейн</a:t>
            </a:r>
            <a:endParaRPr kumimoji="0" lang="ru-RU" sz="60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C:\Users\123\Desktop\ФОТОГРАФИИ\Фото апрель 2018\IMG_6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70820" y="2624713"/>
            <a:ext cx="5576341" cy="41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IMG_56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8" y="2683737"/>
            <a:ext cx="5418944" cy="40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2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410" y="164892"/>
            <a:ext cx="105530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</a:t>
            </a:r>
            <a:endParaRPr lang="ru-RU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42" name="Picture 2" descr="C:\Users\123\Desktop\IMG_6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35" y="1488331"/>
            <a:ext cx="6663128" cy="499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26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49901"/>
            <a:ext cx="10515600" cy="2578308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>
                <a:solidFill>
                  <a:srgbClr val="00B050"/>
                </a:solidFill>
              </a:rPr>
              <a:t>Задачи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defRPr/>
            </a:pPr>
            <a:r>
              <a:rPr lang="ru-RU" dirty="0"/>
              <a:t>Охрана и укрепление физического и психического здоровья детей;</a:t>
            </a:r>
          </a:p>
          <a:p>
            <a:pPr marL="457200" indent="-457200" algn="just">
              <a:defRPr/>
            </a:pPr>
            <a:r>
              <a:rPr lang="ru-RU" dirty="0"/>
              <a:t>Формирование жизненно необходимых двигательных умений и навыков ребенка в соответствии с его индивидуальными особенностями, развитие физических качеств;</a:t>
            </a:r>
          </a:p>
          <a:p>
            <a:pPr marL="457200" indent="-457200" algn="just">
              <a:defRPr/>
            </a:pPr>
            <a:r>
              <a:rPr lang="ru-RU" dirty="0"/>
              <a:t>Созданий условий для реализации потребности детей в двигательной активности; </a:t>
            </a:r>
          </a:p>
          <a:p>
            <a:pPr marL="457200" indent="-457200" algn="just">
              <a:defRPr/>
            </a:pPr>
            <a:r>
              <a:rPr lang="ru-RU" dirty="0"/>
              <a:t>Воспитание потребности в здоровом образе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8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417433" y="1204304"/>
            <a:ext cx="3357134" cy="1234099"/>
            <a:chOff x="2664832" y="747103"/>
            <a:chExt cx="3357134" cy="12340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664832" y="747103"/>
              <a:ext cx="3357134" cy="1234099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2664832" y="747103"/>
              <a:ext cx="3357134" cy="12340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B050"/>
                  </a:solidFill>
                  <a:latin typeface="+mn-lt"/>
                </a:rPr>
                <a:t>Организационно-педагогическая деятельность</a:t>
              </a:r>
              <a:endParaRPr lang="ru-RU" sz="2000" b="1" kern="1200" dirty="0">
                <a:solidFill>
                  <a:srgbClr val="00B050"/>
                </a:solidFill>
                <a:latin typeface="+mn-lt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753413" y="2767976"/>
            <a:ext cx="1920104" cy="1213893"/>
            <a:chOff x="812" y="2310775"/>
            <a:chExt cx="1920104" cy="121389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812" y="2310775"/>
              <a:ext cx="1920104" cy="1213893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812" y="2310775"/>
              <a:ext cx="1920104" cy="1213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solidFill>
                    <a:srgbClr val="C00000"/>
                  </a:solidFill>
                </a:rPr>
                <a:t>Утренняя гимнастика</a:t>
              </a:r>
              <a:endParaRPr lang="ru-RU" sz="2000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003090" y="2767976"/>
            <a:ext cx="2116012" cy="1213878"/>
            <a:chOff x="2250489" y="2310775"/>
            <a:chExt cx="2116012" cy="121387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250489" y="2310775"/>
              <a:ext cx="2116012" cy="1213878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2250489" y="2310775"/>
              <a:ext cx="2116012" cy="12138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err="1" smtClean="0">
                  <a:solidFill>
                    <a:srgbClr val="C00000"/>
                  </a:solidFill>
                </a:rPr>
                <a:t>Оздоровитель-ная</a:t>
              </a:r>
              <a:r>
                <a:rPr lang="ru-RU" sz="2000" kern="1200" dirty="0" smtClean="0">
                  <a:solidFill>
                    <a:srgbClr val="C00000"/>
                  </a:solidFill>
                </a:rPr>
                <a:t> работа</a:t>
              </a:r>
              <a:endParaRPr lang="ru-RU" sz="2000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448674" y="2767976"/>
            <a:ext cx="2081689" cy="2885720"/>
            <a:chOff x="4696073" y="2310775"/>
            <a:chExt cx="2081689" cy="288572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696073" y="2310775"/>
              <a:ext cx="2081689" cy="2885720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4696073" y="2310775"/>
              <a:ext cx="2081689" cy="28857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err="1" smtClean="0">
                  <a:solidFill>
                    <a:srgbClr val="C00000"/>
                  </a:solidFill>
                </a:rPr>
                <a:t>Образователь-ная</a:t>
              </a:r>
              <a:r>
                <a:rPr lang="ru-RU" sz="2000" kern="1200" dirty="0" smtClean="0">
                  <a:solidFill>
                    <a:srgbClr val="C00000"/>
                  </a:solidFill>
                </a:rPr>
                <a:t> деятельность по физической культуре (в спортивном зале и на прогулке)</a:t>
              </a:r>
              <a:endParaRPr lang="ru-RU" sz="2000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859936" y="2767976"/>
            <a:ext cx="1578651" cy="2129446"/>
            <a:chOff x="7107335" y="2310775"/>
            <a:chExt cx="1578651" cy="212944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07335" y="2310775"/>
              <a:ext cx="1578651" cy="2129446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7107335" y="2310775"/>
              <a:ext cx="1578651" cy="2129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err="1" smtClean="0">
                  <a:solidFill>
                    <a:srgbClr val="C00000"/>
                  </a:solidFill>
                </a:rPr>
                <a:t>Культурно-досуговая</a:t>
              </a:r>
              <a:r>
                <a:rPr lang="ru-RU" sz="2000" kern="1200" dirty="0" smtClean="0">
                  <a:solidFill>
                    <a:srgbClr val="C00000"/>
                  </a:solidFill>
                </a:rPr>
                <a:t> </a:t>
              </a:r>
              <a:r>
                <a:rPr lang="ru-RU" sz="2000" kern="1200" dirty="0" err="1" smtClean="0">
                  <a:solidFill>
                    <a:srgbClr val="C00000"/>
                  </a:solidFill>
                </a:rPr>
                <a:t>деятель-ность</a:t>
              </a:r>
              <a:endParaRPr lang="ru-RU" sz="2000" kern="12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2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3574" y="194872"/>
            <a:ext cx="8004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sng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Arial" pitchFamily="34" charset="0"/>
              </a:rPr>
              <a:t>Нормативно-правовая база</a:t>
            </a: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4615" y="1025870"/>
            <a:ext cx="11362546" cy="6137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Закон «Об образовании в Российской Федерации» от 29.12.2012 № 273-ФЗ;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Федеральный государственный образовательный стандарт дошкольного образования, утверждён приказом Министерства образования и науки Российской Федерации от 17 октября 2013г. № 1155 г. Москва;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Порядок организации и осуществления образовательной деятельности по основным общеобразовательным программам – образовательным программам дошкольного образования, утверждён приказом Министерства образования и науки Российской Федерации от 30 августа 2013 г. №1014 г. Москва;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 err="1">
                <a:solidFill>
                  <a:srgbClr val="C00000"/>
                </a:solidFill>
                <a:cs typeface="Arial" pitchFamily="34" charset="0"/>
              </a:rPr>
              <a:t>СанПин</a:t>
            </a: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 2.4.1.3049 – 13 «Санитарно-эпидемиологические требования к устройству, содержанию и организации режима работы дошкольных образовательных организаций»;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Образовательная программа Муниципального автономного дошкольного образовательного учреждения «Детский сад комбинированного вида №4 «Солнышко»;</a:t>
            </a:r>
          </a:p>
        </p:txBody>
      </p:sp>
    </p:spTree>
    <p:extLst>
      <p:ext uri="{BB962C8B-B14F-4D97-AF65-F5344CB8AC3E}">
        <p14:creationId xmlns:p14="http://schemas.microsoft.com/office/powerpoint/2010/main" val="40152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8034" y="329785"/>
            <a:ext cx="7465100" cy="92333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altLang="ru-RU" sz="5400" b="1" i="1" kern="0" spc="-150" dirty="0">
                <a:ln w="3175">
                  <a:noFill/>
                </a:ln>
                <a:solidFill>
                  <a:srgbClr val="00B050"/>
                </a:solidFill>
                <a:cs typeface="Arial" pitchFamily="34" charset="0"/>
              </a:rPr>
              <a:t>Используемые ресурсы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0" y="1253115"/>
            <a:ext cx="4068763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66" y="1253115"/>
            <a:ext cx="39989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65" y="3918527"/>
            <a:ext cx="41211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1325" y="160508"/>
            <a:ext cx="7571750" cy="76944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4400" b="1" i="1" kern="0" spc="-150" dirty="0" smtClean="0">
                <a:ln w="3175">
                  <a:noFill/>
                </a:ln>
                <a:solidFill>
                  <a:srgbClr val="00B050"/>
                </a:solidFill>
                <a:cs typeface="Arial" pitchFamily="34" charset="0"/>
              </a:rPr>
              <a:t>Методическая литература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Picture 7" descr="C:\Users\Asus\Desktop\1418738543_skrin-fi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37" y="929949"/>
            <a:ext cx="85344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Asus\Desktop\3837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24250"/>
            <a:ext cx="22971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sus\Desktop\880000838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12" y="3524250"/>
            <a:ext cx="2381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sus\Desktop\10058476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68" y="3502025"/>
            <a:ext cx="231933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2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4163865" y="2926720"/>
            <a:ext cx="3864270" cy="100455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</p:txBody>
      </p:sp>
      <p:graphicFrame>
        <p:nvGraphicFramePr>
          <p:cNvPr id="4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886034"/>
              </p:ext>
            </p:extLst>
          </p:nvPr>
        </p:nvGraphicFramePr>
        <p:xfrm>
          <a:off x="1165500" y="1490613"/>
          <a:ext cx="463708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535342"/>
              </p:ext>
            </p:extLst>
          </p:nvPr>
        </p:nvGraphicFramePr>
        <p:xfrm>
          <a:off x="6579021" y="1516134"/>
          <a:ext cx="463708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7876" y="404734"/>
            <a:ext cx="5906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Сравнительный анализ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2985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u="sng" dirty="0" smtClean="0">
                <a:solidFill>
                  <a:srgbClr val="00B050"/>
                </a:solidFill>
              </a:rPr>
              <a:t>  </a:t>
            </a:r>
            <a:r>
              <a:rPr lang="ru-RU" sz="4000" b="1" i="1" u="sng" dirty="0">
                <a:solidFill>
                  <a:srgbClr val="00B050"/>
                </a:solidFill>
                <a:latin typeface="Calibri"/>
                <a:ea typeface="+mn-ea"/>
                <a:cs typeface="Arial" pitchFamily="34" charset="0"/>
              </a:rPr>
              <a:t>ЗДОРОВЬЕСБЕРЕГАЮЩИЕ ОБРАЗОВАТЕЛЬНЫЕ ТЕХНОЛОГИИ</a:t>
            </a:r>
            <a:br>
              <a:rPr lang="ru-RU" sz="4000" b="1" i="1" u="sng" dirty="0">
                <a:solidFill>
                  <a:srgbClr val="00B050"/>
                </a:solidFill>
                <a:latin typeface="Calibri"/>
                <a:ea typeface="+mn-ea"/>
                <a:cs typeface="Arial" pitchFamily="34" charset="0"/>
              </a:rPr>
            </a:br>
            <a:r>
              <a:rPr lang="ru-RU" sz="2400" b="1" i="1" u="sng" dirty="0">
                <a:solidFill>
                  <a:srgbClr val="00B050"/>
                </a:solidFill>
                <a:latin typeface="Calibri"/>
                <a:ea typeface="+mn-ea"/>
                <a:cs typeface="Arial" pitchFamily="34" charset="0"/>
              </a:rPr>
              <a:t>(физкультминутки, утренняя гимнастика, игры на прогулке)</a:t>
            </a:r>
            <a:endParaRPr lang="ru-RU" b="1" u="sng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 descr="C:\Users\123\Desktop\IMG_6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25595"/>
            <a:ext cx="4479562" cy="33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ФОТОГРАФИИ\Дети 2017-2018\фото на сайте\IMG_4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1" y="2406857"/>
            <a:ext cx="4504546" cy="337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71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32" y="-374752"/>
            <a:ext cx="8035925" cy="226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123\Desktop\занятия_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87" y="1517752"/>
            <a:ext cx="5718747" cy="428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6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4928</TotalTime>
  <Words>284</Words>
  <Application>Microsoft Office PowerPoint</Application>
  <PresentationFormat>Произвольный</PresentationFormat>
  <Paragraphs>42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Отчет о проделанной работе за 2017-2018 г. В старшей группе «ПЧЕЛКИ»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ЗДОРОВЬЕСБЕРЕГАЮЩИЕ ОБРАЗОВАТЕЛЬНЫЕ ТЕХНОЛОГИИ (физкультминутки, утренняя гимнастика, игры на прогулке)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123</cp:lastModifiedBy>
  <cp:revision>45</cp:revision>
  <dcterms:created xsi:type="dcterms:W3CDTF">2014-11-20T15:38:43Z</dcterms:created>
  <dcterms:modified xsi:type="dcterms:W3CDTF">2018-05-17T07:20:20Z</dcterms:modified>
</cp:coreProperties>
</file>