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1"/>
  </p:sldMasterIdLst>
  <p:notesMasterIdLst>
    <p:notesMasterId r:id="rId13"/>
  </p:notesMasterIdLst>
  <p:sldIdLst>
    <p:sldId id="305" r:id="rId2"/>
    <p:sldId id="300" r:id="rId3"/>
    <p:sldId id="271" r:id="rId4"/>
    <p:sldId id="301" r:id="rId5"/>
    <p:sldId id="266" r:id="rId6"/>
    <p:sldId id="267" r:id="rId7"/>
    <p:sldId id="281" r:id="rId8"/>
    <p:sldId id="278" r:id="rId9"/>
    <p:sldId id="292" r:id="rId10"/>
    <p:sldId id="295" r:id="rId11"/>
    <p:sldId id="297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F5F6"/>
    <a:srgbClr val="ECFA32"/>
    <a:srgbClr val="00B85C"/>
    <a:srgbClr val="FDFFFE"/>
    <a:srgbClr val="FFB343"/>
    <a:srgbClr val="663300"/>
    <a:srgbClr val="CDCDCD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40" autoAdjust="0"/>
    <p:restoredTop sz="94728" autoAdjust="0"/>
  </p:normalViewPr>
  <p:slideViewPr>
    <p:cSldViewPr>
      <p:cViewPr varScale="1">
        <p:scale>
          <a:sx n="70" d="100"/>
          <a:sy n="70" d="100"/>
        </p:scale>
        <p:origin x="-1764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3FE6C22F-42A0-46C1-AC0C-E6E84889CB6C}" type="datetimeFigureOut">
              <a:rPr lang="ru-RU"/>
              <a:pPr>
                <a:defRPr/>
              </a:pPr>
              <a:t>16.03.2021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84135F08-05B0-44A1-BCE3-B3C6B767BE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4527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32C8E-07F6-43D6-B435-B7CE8EE31E1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CFE85-2E12-40F2-838D-B92E13087F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3BB7F-84FA-4685-BC8C-591757FEA82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D3B754-6AC3-41D8-A66B-B3A9466047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B14BA-9DC0-4068-9006-4A28171F733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0EE32-8A88-44DA-B8BF-B6663EBEB3B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B8BDF-E375-4F44-99F0-679072FFEB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F8E84-F9C9-4E24-A641-B0FA430A40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A37F0-2106-4C7E-B192-0F9066CC36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C5B373-BBE4-419F-8944-58B3430378D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61F00-1114-4FF1-BDC5-D15CD4B1752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80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AA7C4176-8B82-43A9-82FA-C3EAA0EE542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3" r:id="rId2"/>
    <p:sldLayoutId id="2147483762" r:id="rId3"/>
    <p:sldLayoutId id="2147483761" r:id="rId4"/>
    <p:sldLayoutId id="2147483760" r:id="rId5"/>
    <p:sldLayoutId id="2147483759" r:id="rId6"/>
    <p:sldLayoutId id="2147483758" r:id="rId7"/>
    <p:sldLayoutId id="2147483757" r:id="rId8"/>
    <p:sldLayoutId id="2147483756" r:id="rId9"/>
    <p:sldLayoutId id="2147483755" r:id="rId10"/>
    <p:sldLayoutId id="2147483754" r:id="rId11"/>
  </p:sldLayoutIdLst>
  <p:transition spd="slow"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gif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emf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9" descr="gezetum42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5805488"/>
            <a:ext cx="6205538" cy="730250"/>
          </a:xfrm>
          <a:prstGeom prst="rect">
            <a:avLst/>
          </a:prstGeom>
          <a:solidFill>
            <a:srgbClr val="33CCFF"/>
          </a:solidFill>
          <a:ln w="9525">
            <a:noFill/>
            <a:miter lim="800000"/>
            <a:headEnd/>
            <a:tailEnd/>
          </a:ln>
        </p:spPr>
      </p:pic>
      <p:sp>
        <p:nvSpPr>
          <p:cNvPr id="14339" name="Текст 2"/>
          <p:cNvSpPr>
            <a:spLocks/>
          </p:cNvSpPr>
          <p:nvPr/>
        </p:nvSpPr>
        <p:spPr bwMode="auto">
          <a:xfrm>
            <a:off x="1547813" y="1484313"/>
            <a:ext cx="604837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>
              <a:spcAft>
                <a:spcPts val="400"/>
              </a:spcAft>
            </a:pPr>
            <a:r>
              <a:rPr lang="ru-RU" b="1" i="1">
                <a:solidFill>
                  <a:srgbClr val="0000FF"/>
                </a:solidFill>
                <a:latin typeface="Georgia" pitchFamily="18" charset="0"/>
              </a:rPr>
              <a:t>В игре детей есть часто смысл  глубокий</a:t>
            </a:r>
            <a:endParaRPr lang="en-US" b="1" i="1">
              <a:solidFill>
                <a:srgbClr val="0000FF"/>
              </a:solidFill>
              <a:latin typeface="Georgia" pitchFamily="18" charset="0"/>
            </a:endParaRPr>
          </a:p>
          <a:p>
            <a:pPr algn="r">
              <a:spcAft>
                <a:spcPts val="400"/>
              </a:spcAft>
            </a:pPr>
            <a:r>
              <a:rPr lang="ru-RU" sz="1400" b="1" i="1">
                <a:solidFill>
                  <a:srgbClr val="0000FF"/>
                </a:solidFill>
                <a:latin typeface="Georgia" pitchFamily="18" charset="0"/>
              </a:rPr>
              <a:t>И.Ф.Шиллер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i="1">
              <a:solidFill>
                <a:srgbClr val="0000FF"/>
              </a:solidFill>
              <a:latin typeface="Georgia" pitchFamily="18" charset="0"/>
            </a:endParaRPr>
          </a:p>
        </p:txBody>
      </p:sp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95513" y="2133600"/>
            <a:ext cx="4392612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Прямоугольник 6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9300" y="-201613"/>
            <a:ext cx="7718425" cy="196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39"/>
          <p:cNvSpPr txBox="1">
            <a:spLocks noChangeArrowheads="1"/>
          </p:cNvSpPr>
          <p:nvPr/>
        </p:nvSpPr>
        <p:spPr bwMode="black">
          <a:xfrm>
            <a:off x="899592" y="585446"/>
            <a:ext cx="7199833" cy="82455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6000" b="1" dirty="0">
                <a:ln>
                  <a:solidFill>
                    <a:srgbClr val="663300"/>
                  </a:solidFill>
                </a:ln>
                <a:solidFill>
                  <a:srgbClr val="CC6600"/>
                </a:solidFill>
                <a:latin typeface="Monotype Corsiva" pitchFamily="66" charset="0"/>
              </a:rPr>
              <a:t>на прогулке</a:t>
            </a:r>
            <a:endParaRPr lang="en-US" sz="6000" b="1" dirty="0">
              <a:ln>
                <a:solidFill>
                  <a:srgbClr val="663300"/>
                </a:solidFill>
              </a:ln>
              <a:solidFill>
                <a:srgbClr val="CC6600"/>
              </a:solidFill>
              <a:latin typeface="Monotype Corsiva" pitchFamily="66" charset="0"/>
            </a:endParaRP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1740030" y="5805488"/>
            <a:ext cx="525278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Инструктор по физической </a:t>
            </a:r>
            <a:r>
              <a:rPr lang="ru-RU" sz="2000" b="1" i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культуре </a:t>
            </a:r>
          </a:p>
          <a:p>
            <a:pPr algn="ctr">
              <a:defRPr/>
            </a:pPr>
            <a:r>
              <a:rPr lang="ru-RU" sz="2000" b="1" i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Сорокина </a:t>
            </a:r>
            <a:r>
              <a:rPr lang="ru-RU" sz="2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М.С.</a:t>
            </a:r>
            <a:endParaRPr lang="ru-RU" sz="2000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algn="ctr">
              <a:defRPr/>
            </a:pPr>
            <a:endParaRPr lang="ru-RU" sz="2000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2060575"/>
            <a:ext cx="2700337" cy="257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43738" y="4508500"/>
            <a:ext cx="2100262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WordArt 5"/>
          <p:cNvSpPr>
            <a:spLocks noChangeArrowheads="1" noChangeShapeType="1" noTextEdit="1"/>
          </p:cNvSpPr>
          <p:nvPr/>
        </p:nvSpPr>
        <p:spPr bwMode="auto">
          <a:xfrm>
            <a:off x="1908175" y="4868863"/>
            <a:ext cx="5184775" cy="180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301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Monotype Corsiva"/>
              </a:rPr>
              <a:t>играйте с нами,</a:t>
            </a:r>
          </a:p>
          <a:p>
            <a:pPr algn="ctr"/>
            <a:r>
              <a:rPr lang="ru-RU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Monotype Corsiva"/>
              </a:rPr>
              <a:t>играйте как мы,</a:t>
            </a:r>
          </a:p>
          <a:p>
            <a:pPr algn="ctr"/>
            <a:r>
              <a:rPr lang="ru-RU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Monotype Corsiva"/>
              </a:rPr>
              <a:t>играйте лучше нас.</a:t>
            </a:r>
          </a:p>
        </p:txBody>
      </p:sp>
      <p:sp>
        <p:nvSpPr>
          <p:cNvPr id="24580" name="WordArt 6"/>
          <p:cNvSpPr>
            <a:spLocks noChangeArrowheads="1" noChangeShapeType="1" noTextEdit="1"/>
          </p:cNvSpPr>
          <p:nvPr/>
        </p:nvSpPr>
        <p:spPr bwMode="auto">
          <a:xfrm>
            <a:off x="1476375" y="476250"/>
            <a:ext cx="6408738" cy="7207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0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спасибо за внимание</a:t>
            </a:r>
          </a:p>
        </p:txBody>
      </p:sp>
      <p:pic>
        <p:nvPicPr>
          <p:cNvPr id="24581" name="Picture 15" descr="ррр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35150" y="2133600"/>
            <a:ext cx="2024063" cy="2446338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4582" name="Picture 3" descr="C:\Users\Админ\Pictures\анимашки\00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1268413"/>
            <a:ext cx="2284413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Рисунок 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581525"/>
            <a:ext cx="208915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Line 3"/>
          <p:cNvSpPr>
            <a:spLocks noChangeShapeType="1"/>
          </p:cNvSpPr>
          <p:nvPr/>
        </p:nvSpPr>
        <p:spPr bwMode="gray">
          <a:xfrm flipV="1">
            <a:off x="1619250" y="4868863"/>
            <a:ext cx="5976938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gray">
          <a:xfrm rot="3419336">
            <a:off x="792162" y="4232276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pPr eaLnBrk="0" hangingPunct="0">
              <a:defRPr/>
            </a:pPr>
            <a:endParaRPr lang="ru-RU" dirty="0"/>
          </a:p>
        </p:txBody>
      </p:sp>
      <p:sp>
        <p:nvSpPr>
          <p:cNvPr id="15363" name="Line 6"/>
          <p:cNvSpPr>
            <a:spLocks noChangeShapeType="1"/>
          </p:cNvSpPr>
          <p:nvPr/>
        </p:nvSpPr>
        <p:spPr bwMode="gray">
          <a:xfrm>
            <a:off x="1619250" y="2349500"/>
            <a:ext cx="5953125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gray">
          <a:xfrm rot="3419336">
            <a:off x="792162" y="1782763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eaLnBrk="0" hangingPunct="0">
              <a:defRPr/>
            </a:pPr>
            <a:endParaRPr lang="ru-RU" dirty="0"/>
          </a:p>
        </p:txBody>
      </p:sp>
      <p:sp>
        <p:nvSpPr>
          <p:cNvPr id="15365" name="Text Box 8"/>
          <p:cNvSpPr txBox="1">
            <a:spLocks noChangeArrowheads="1"/>
          </p:cNvSpPr>
          <p:nvPr/>
        </p:nvSpPr>
        <p:spPr bwMode="gray">
          <a:xfrm>
            <a:off x="1619250" y="1773238"/>
            <a:ext cx="5400675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600">
                <a:cs typeface="Arial" charset="0"/>
              </a:rPr>
              <a:t>Совершенствование физических способностей ребенка.</a:t>
            </a:r>
            <a:endParaRPr lang="en-US" sz="1600">
              <a:cs typeface="Arial" charset="0"/>
            </a:endParaRPr>
          </a:p>
        </p:txBody>
      </p:sp>
      <p:sp>
        <p:nvSpPr>
          <p:cNvPr id="15366" name="Line 10"/>
          <p:cNvSpPr>
            <a:spLocks noChangeShapeType="1"/>
          </p:cNvSpPr>
          <p:nvPr/>
        </p:nvSpPr>
        <p:spPr bwMode="gray">
          <a:xfrm>
            <a:off x="1619250" y="3213100"/>
            <a:ext cx="5976938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gray">
          <a:xfrm rot="3419336">
            <a:off x="792162" y="2574926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pPr eaLnBrk="0" hangingPunct="0">
              <a:defRPr/>
            </a:pPr>
            <a:endParaRPr lang="ru-RU" dirty="0"/>
          </a:p>
        </p:txBody>
      </p:sp>
      <p:sp>
        <p:nvSpPr>
          <p:cNvPr id="15368" name="Line 13"/>
          <p:cNvSpPr>
            <a:spLocks noChangeShapeType="1"/>
          </p:cNvSpPr>
          <p:nvPr/>
        </p:nvSpPr>
        <p:spPr bwMode="gray">
          <a:xfrm>
            <a:off x="1619250" y="4005263"/>
            <a:ext cx="5976938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gray">
          <a:xfrm rot="3419336">
            <a:off x="792162" y="5888038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 eaLnBrk="0" hangingPunct="0">
              <a:defRPr/>
            </a:pPr>
            <a:endParaRPr lang="ru-RU" dirty="0"/>
          </a:p>
        </p:txBody>
      </p:sp>
      <p:sp>
        <p:nvSpPr>
          <p:cNvPr id="15370" name="Line 16"/>
          <p:cNvSpPr>
            <a:spLocks noChangeShapeType="1"/>
          </p:cNvSpPr>
          <p:nvPr/>
        </p:nvSpPr>
        <p:spPr bwMode="gray">
          <a:xfrm flipV="1">
            <a:off x="1619250" y="5732463"/>
            <a:ext cx="5976938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61" name="Rectangle 17"/>
          <p:cNvSpPr>
            <a:spLocks noChangeArrowheads="1"/>
          </p:cNvSpPr>
          <p:nvPr/>
        </p:nvSpPr>
        <p:spPr bwMode="ltGray">
          <a:xfrm rot="3419336">
            <a:off x="792162" y="5095876"/>
            <a:ext cx="479425" cy="52070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 wrap="none" anchor="ctr">
            <a:flatTx/>
          </a:bodyPr>
          <a:lstStyle/>
          <a:p>
            <a:pPr eaLnBrk="0" hangingPunct="0">
              <a:defRPr/>
            </a:pPr>
            <a:endParaRPr lang="ru-RU" dirty="0"/>
          </a:p>
        </p:txBody>
      </p:sp>
      <p:sp>
        <p:nvSpPr>
          <p:cNvPr id="15372" name="Text Box 18"/>
          <p:cNvSpPr txBox="1">
            <a:spLocks noChangeArrowheads="1"/>
          </p:cNvSpPr>
          <p:nvPr/>
        </p:nvSpPr>
        <p:spPr bwMode="gray">
          <a:xfrm>
            <a:off x="900113" y="5084763"/>
            <a:ext cx="287337" cy="461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400" b="1">
                <a:solidFill>
                  <a:srgbClr val="FFFFFF"/>
                </a:solidFill>
                <a:cs typeface="Arial" charset="0"/>
              </a:rPr>
              <a:t>5</a:t>
            </a:r>
            <a:endParaRPr lang="en-US" sz="2400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373" name="Text Box 19"/>
          <p:cNvSpPr txBox="1">
            <a:spLocks noChangeArrowheads="1"/>
          </p:cNvSpPr>
          <p:nvPr/>
        </p:nvSpPr>
        <p:spPr bwMode="gray">
          <a:xfrm>
            <a:off x="1619250" y="2565400"/>
            <a:ext cx="5243513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600">
                <a:cs typeface="Arial" charset="0"/>
              </a:rPr>
              <a:t>Укрепление здоровья и повышение защитных сил организма.</a:t>
            </a:r>
            <a:endParaRPr lang="en-US" sz="1600">
              <a:cs typeface="Arial" charset="0"/>
            </a:endParaRPr>
          </a:p>
        </p:txBody>
      </p:sp>
      <p:sp>
        <p:nvSpPr>
          <p:cNvPr id="15374" name="Text Box 21"/>
          <p:cNvSpPr txBox="1">
            <a:spLocks noChangeArrowheads="1"/>
          </p:cNvSpPr>
          <p:nvPr/>
        </p:nvSpPr>
        <p:spPr bwMode="gray">
          <a:xfrm>
            <a:off x="1619250" y="4292600"/>
            <a:ext cx="5256213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600"/>
              <a:t>Создание условий для положительного психоэмоционального состояния детей.</a:t>
            </a:r>
          </a:p>
        </p:txBody>
      </p:sp>
      <p:sp>
        <p:nvSpPr>
          <p:cNvPr id="15375" name="Text Box 22"/>
          <p:cNvSpPr txBox="1">
            <a:spLocks noChangeArrowheads="1"/>
          </p:cNvSpPr>
          <p:nvPr/>
        </p:nvSpPr>
        <p:spPr bwMode="gray">
          <a:xfrm>
            <a:off x="1619250" y="5157788"/>
            <a:ext cx="5256213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600"/>
              <a:t>Развитие психических качеств: внимание, память, воображение, самостоятельность и инициатива.</a:t>
            </a:r>
            <a:endParaRPr lang="en-US" sz="1600">
              <a:cs typeface="Arial" charset="0"/>
            </a:endParaRPr>
          </a:p>
        </p:txBody>
      </p:sp>
      <p:sp>
        <p:nvSpPr>
          <p:cNvPr id="15376" name="Text Box 18"/>
          <p:cNvSpPr txBox="1">
            <a:spLocks noChangeArrowheads="1"/>
          </p:cNvSpPr>
          <p:nvPr/>
        </p:nvSpPr>
        <p:spPr bwMode="gray">
          <a:xfrm rot="10800000" flipH="1" flipV="1">
            <a:off x="971550" y="1830388"/>
            <a:ext cx="144463" cy="461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400" b="1">
                <a:solidFill>
                  <a:srgbClr val="FFFFFF"/>
                </a:solidFill>
                <a:cs typeface="Arial" charset="0"/>
              </a:rPr>
              <a:t>1</a:t>
            </a:r>
            <a:endParaRPr lang="en-US" sz="2400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377" name="Text Box 18"/>
          <p:cNvSpPr txBox="1">
            <a:spLocks noChangeArrowheads="1"/>
          </p:cNvSpPr>
          <p:nvPr/>
        </p:nvSpPr>
        <p:spPr bwMode="gray">
          <a:xfrm>
            <a:off x="900113" y="2565400"/>
            <a:ext cx="43180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400" b="1">
                <a:solidFill>
                  <a:srgbClr val="FFFFFF"/>
                </a:solidFill>
                <a:cs typeface="Arial" charset="0"/>
              </a:rPr>
              <a:t>2</a:t>
            </a:r>
            <a:endParaRPr lang="en-US" sz="2400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378" name="Text Box 18"/>
          <p:cNvSpPr txBox="1">
            <a:spLocks noChangeArrowheads="1"/>
          </p:cNvSpPr>
          <p:nvPr/>
        </p:nvSpPr>
        <p:spPr bwMode="gray">
          <a:xfrm>
            <a:off x="900113" y="3429000"/>
            <a:ext cx="358775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>
                <a:solidFill>
                  <a:srgbClr val="FFFFFF"/>
                </a:solidFill>
                <a:cs typeface="Arial" charset="0"/>
              </a:rPr>
              <a:t>3</a:t>
            </a:r>
          </a:p>
        </p:txBody>
      </p:sp>
      <p:sp>
        <p:nvSpPr>
          <p:cNvPr id="15379" name="Text Box 18"/>
          <p:cNvSpPr txBox="1">
            <a:spLocks noChangeArrowheads="1"/>
          </p:cNvSpPr>
          <p:nvPr/>
        </p:nvSpPr>
        <p:spPr bwMode="gray">
          <a:xfrm>
            <a:off x="900113" y="4292600"/>
            <a:ext cx="439737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400" b="1">
                <a:solidFill>
                  <a:srgbClr val="FFFFFF"/>
                </a:solidFill>
                <a:cs typeface="Arial" charset="0"/>
              </a:rPr>
              <a:t>4</a:t>
            </a:r>
            <a:endParaRPr lang="en-US" sz="2400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9" name="Rectangle 14"/>
          <p:cNvSpPr>
            <a:spLocks noChangeArrowheads="1"/>
          </p:cNvSpPr>
          <p:nvPr/>
        </p:nvSpPr>
        <p:spPr bwMode="gray">
          <a:xfrm rot="3419336">
            <a:off x="792162" y="3440113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 eaLnBrk="0" hangingPunct="0">
              <a:defRPr/>
            </a:pPr>
            <a:endParaRPr lang="ru-RU" dirty="0"/>
          </a:p>
        </p:txBody>
      </p:sp>
      <p:sp>
        <p:nvSpPr>
          <p:cNvPr id="15381" name="Line 16"/>
          <p:cNvSpPr>
            <a:spLocks noChangeShapeType="1"/>
          </p:cNvSpPr>
          <p:nvPr/>
        </p:nvSpPr>
        <p:spPr bwMode="gray">
          <a:xfrm>
            <a:off x="1547813" y="6524625"/>
            <a:ext cx="532765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82" name="Text Box 18"/>
          <p:cNvSpPr txBox="1">
            <a:spLocks noChangeArrowheads="1"/>
          </p:cNvSpPr>
          <p:nvPr/>
        </p:nvSpPr>
        <p:spPr bwMode="gray">
          <a:xfrm>
            <a:off x="900113" y="3429000"/>
            <a:ext cx="358775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400" b="1">
                <a:solidFill>
                  <a:srgbClr val="FFFFFF"/>
                </a:solidFill>
                <a:cs typeface="Arial" charset="0"/>
              </a:rPr>
              <a:t>3</a:t>
            </a:r>
            <a:endParaRPr lang="en-US" sz="2400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383" name="Text Box 18"/>
          <p:cNvSpPr txBox="1">
            <a:spLocks noChangeArrowheads="1"/>
          </p:cNvSpPr>
          <p:nvPr/>
        </p:nvSpPr>
        <p:spPr bwMode="gray">
          <a:xfrm>
            <a:off x="900113" y="5876925"/>
            <a:ext cx="43180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400" b="1">
                <a:solidFill>
                  <a:srgbClr val="FFFFFF"/>
                </a:solidFill>
                <a:cs typeface="Arial" charset="0"/>
              </a:rPr>
              <a:t>6</a:t>
            </a:r>
            <a:endParaRPr lang="en-US" sz="2400" b="1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15384" name="Picture 28" descr="рр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2588" y="1844675"/>
            <a:ext cx="21844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85" name="Text Box 20"/>
          <p:cNvSpPr txBox="1">
            <a:spLocks noChangeArrowheads="1"/>
          </p:cNvSpPr>
          <p:nvPr/>
        </p:nvSpPr>
        <p:spPr bwMode="gray">
          <a:xfrm>
            <a:off x="1619250" y="6092825"/>
            <a:ext cx="5545138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600">
                <a:cs typeface="Arial" charset="0"/>
              </a:rPr>
              <a:t>Воспитание и формирование личностных качеств.</a:t>
            </a:r>
            <a:endParaRPr lang="en-US">
              <a:cs typeface="Arial" charset="0"/>
            </a:endParaRPr>
          </a:p>
        </p:txBody>
      </p:sp>
      <p:sp>
        <p:nvSpPr>
          <p:cNvPr id="15386" name="Прямоугольник 33"/>
          <p:cNvSpPr>
            <a:spLocks noChangeArrowheads="1"/>
          </p:cNvSpPr>
          <p:nvPr/>
        </p:nvSpPr>
        <p:spPr bwMode="auto">
          <a:xfrm>
            <a:off x="1619250" y="3644900"/>
            <a:ext cx="46370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600"/>
              <a:t>Укрепление нервной системы</a:t>
            </a:r>
          </a:p>
        </p:txBody>
      </p:sp>
      <p:sp>
        <p:nvSpPr>
          <p:cNvPr id="15387" name="WordArt 32"/>
          <p:cNvSpPr>
            <a:spLocks noChangeArrowheads="1" noChangeShapeType="1" noTextEdit="1"/>
          </p:cNvSpPr>
          <p:nvPr/>
        </p:nvSpPr>
        <p:spPr bwMode="auto">
          <a:xfrm>
            <a:off x="827088" y="188913"/>
            <a:ext cx="59055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800" b="1" kern="10">
                <a:ln w="1587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Courier New"/>
                <a:cs typeface="Courier New"/>
              </a:rPr>
              <a:t>значение</a:t>
            </a:r>
          </a:p>
          <a:p>
            <a:pPr algn="ctr"/>
            <a:r>
              <a:rPr lang="ru-RU" sz="4800" b="1" kern="10">
                <a:ln w="1587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Courier New"/>
                <a:cs typeface="Courier New"/>
              </a:rPr>
              <a:t> подвижных игр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Group 59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4725" y="5815013"/>
            <a:ext cx="7235825" cy="96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Group 59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7425" y="4943475"/>
            <a:ext cx="7254875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Group 6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2988" y="3144838"/>
            <a:ext cx="7094537" cy="98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Group 59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42988" y="1420813"/>
            <a:ext cx="7167562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Group 51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42988" y="2273300"/>
            <a:ext cx="71501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Text Box 18"/>
          <p:cNvSpPr txBox="1">
            <a:spLocks noChangeArrowheads="1"/>
          </p:cNvSpPr>
          <p:nvPr/>
        </p:nvSpPr>
        <p:spPr bwMode="gray">
          <a:xfrm>
            <a:off x="2124075" y="2349500"/>
            <a:ext cx="5903913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600" b="1"/>
              <a:t>С</a:t>
            </a:r>
            <a:r>
              <a:rPr lang="en-US" sz="1600" b="1"/>
              <a:t> </a:t>
            </a:r>
            <a:r>
              <a:rPr lang="ru-RU" sz="1600" b="1"/>
              <a:t>ходьбой, прыжками, бегом, с элементами</a:t>
            </a:r>
          </a:p>
          <a:p>
            <a:pPr eaLnBrk="0" hangingPunct="0"/>
            <a:r>
              <a:rPr lang="ru-RU" sz="1600" b="1"/>
              <a:t>    лазания, метания. </a:t>
            </a:r>
            <a:endParaRPr lang="ru-RU" b="1"/>
          </a:p>
        </p:txBody>
      </p:sp>
      <p:sp>
        <p:nvSpPr>
          <p:cNvPr id="16391" name="Text Box 25"/>
          <p:cNvSpPr txBox="1">
            <a:spLocks noChangeArrowheads="1"/>
          </p:cNvSpPr>
          <p:nvPr/>
        </p:nvSpPr>
        <p:spPr bwMode="gray">
          <a:xfrm>
            <a:off x="1476375" y="4941888"/>
            <a:ext cx="7667625" cy="825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600" b="1">
                <a:cs typeface="Arial" charset="0"/>
              </a:rPr>
              <a:t>Сюжетные (зайцы и волк, медведь и пчелы), </a:t>
            </a:r>
            <a:r>
              <a:rPr lang="ru-RU" sz="1600" b="1"/>
              <a:t>бессюжетные</a:t>
            </a:r>
          </a:p>
          <a:p>
            <a:pPr eaLnBrk="0" hangingPunct="0"/>
            <a:r>
              <a:rPr lang="ru-RU" sz="1600" b="1"/>
              <a:t>(«найди себе пару»), хороводные, игры – аттракционы</a:t>
            </a:r>
            <a:endParaRPr lang="ru-RU" sz="1600" b="1">
              <a:cs typeface="Arial" charset="0"/>
            </a:endParaRPr>
          </a:p>
          <a:p>
            <a:pPr eaLnBrk="0" hangingPunct="0"/>
            <a:r>
              <a:rPr lang="ru-RU" sz="1600" b="1">
                <a:cs typeface="Arial" charset="0"/>
              </a:rPr>
              <a:t>Игры-забавы («коза-рогатая»), народные игры</a:t>
            </a:r>
            <a:r>
              <a:rPr lang="ru-RU" sz="1600">
                <a:cs typeface="Arial" charset="0"/>
              </a:rPr>
              <a:t>. </a:t>
            </a:r>
            <a:endParaRPr lang="en-US" sz="1600">
              <a:cs typeface="Arial" charset="0"/>
            </a:endParaRPr>
          </a:p>
        </p:txBody>
      </p:sp>
      <p:sp>
        <p:nvSpPr>
          <p:cNvPr id="16392" name="Text Box 18"/>
          <p:cNvSpPr txBox="1">
            <a:spLocks noChangeArrowheads="1"/>
          </p:cNvSpPr>
          <p:nvPr/>
        </p:nvSpPr>
        <p:spPr bwMode="gray">
          <a:xfrm>
            <a:off x="900113" y="4292600"/>
            <a:ext cx="439737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>
                <a:solidFill>
                  <a:srgbClr val="FFFFFF"/>
                </a:solidFill>
                <a:cs typeface="Arial" charset="0"/>
              </a:rPr>
              <a:t>5</a:t>
            </a:r>
          </a:p>
        </p:txBody>
      </p:sp>
      <p:sp>
        <p:nvSpPr>
          <p:cNvPr id="16393" name="Text Box 18"/>
          <p:cNvSpPr txBox="1">
            <a:spLocks noChangeArrowheads="1"/>
          </p:cNvSpPr>
          <p:nvPr/>
        </p:nvSpPr>
        <p:spPr bwMode="gray">
          <a:xfrm>
            <a:off x="1052513" y="4445000"/>
            <a:ext cx="439737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>
                <a:solidFill>
                  <a:srgbClr val="FFFFFF"/>
                </a:solidFill>
                <a:cs typeface="Arial" charset="0"/>
              </a:rPr>
              <a:t>5</a:t>
            </a:r>
          </a:p>
        </p:txBody>
      </p:sp>
      <p:pic>
        <p:nvPicPr>
          <p:cNvPr id="16394" name="Group 59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87425" y="4011613"/>
            <a:ext cx="716915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5" name="Text Box 25"/>
          <p:cNvSpPr txBox="1">
            <a:spLocks noChangeArrowheads="1"/>
          </p:cNvSpPr>
          <p:nvPr/>
        </p:nvSpPr>
        <p:spPr bwMode="gray">
          <a:xfrm>
            <a:off x="2195513" y="3357563"/>
            <a:ext cx="57594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>
                <a:cs typeface="Arial" charset="0"/>
              </a:rPr>
              <a:t>Игры малой, средней и высокой подвижности.</a:t>
            </a:r>
            <a:endParaRPr lang="en-US">
              <a:cs typeface="Arial" charset="0"/>
            </a:endParaRPr>
          </a:p>
        </p:txBody>
      </p:sp>
      <p:pic>
        <p:nvPicPr>
          <p:cNvPr id="16396" name="Прямоугольник 74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22325" y="60325"/>
            <a:ext cx="6986588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7" name="Text Box 18"/>
          <p:cNvSpPr txBox="1">
            <a:spLocks noChangeArrowheads="1"/>
          </p:cNvSpPr>
          <p:nvPr/>
        </p:nvSpPr>
        <p:spPr bwMode="gray">
          <a:xfrm>
            <a:off x="2124075" y="1628775"/>
            <a:ext cx="58324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600" b="1"/>
              <a:t>Для младшей, средней и старшей возрастных групп</a:t>
            </a:r>
          </a:p>
        </p:txBody>
      </p:sp>
      <p:grpSp>
        <p:nvGrpSpPr>
          <p:cNvPr id="16398" name="Group 5"/>
          <p:cNvGrpSpPr>
            <a:grpSpLocks noChangeAspect="1"/>
          </p:cNvGrpSpPr>
          <p:nvPr/>
        </p:nvGrpSpPr>
        <p:grpSpPr bwMode="auto">
          <a:xfrm>
            <a:off x="0" y="1412875"/>
            <a:ext cx="1547813" cy="863600"/>
            <a:chOff x="802" y="845"/>
            <a:chExt cx="827" cy="826"/>
          </a:xfrm>
        </p:grpSpPr>
        <p:sp>
          <p:nvSpPr>
            <p:cNvPr id="16428" name="Oval 6"/>
            <p:cNvSpPr>
              <a:spLocks noChangeArrowheads="1"/>
            </p:cNvSpPr>
            <p:nvPr/>
          </p:nvSpPr>
          <p:spPr bwMode="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429" name="Oval 7"/>
            <p:cNvSpPr>
              <a:spLocks noChangeArrowheads="1"/>
            </p:cNvSpPr>
            <p:nvPr/>
          </p:nvSpPr>
          <p:spPr bwMode="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chemeClr val="folHlink">
                  <a:alpha val="70195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430" name="Oval 8"/>
            <p:cNvSpPr>
              <a:spLocks noChangeArrowheads="1"/>
            </p:cNvSpPr>
            <p:nvPr/>
          </p:nvSpPr>
          <p:spPr bwMode="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chemeClr val="folHlink">
                  <a:alpha val="30196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</p:grpSp>
      <p:grpSp>
        <p:nvGrpSpPr>
          <p:cNvPr id="16399" name="Group 5"/>
          <p:cNvGrpSpPr>
            <a:grpSpLocks noChangeAspect="1"/>
          </p:cNvGrpSpPr>
          <p:nvPr/>
        </p:nvGrpSpPr>
        <p:grpSpPr bwMode="auto">
          <a:xfrm>
            <a:off x="7596188" y="2205038"/>
            <a:ext cx="1547812" cy="1008062"/>
            <a:chOff x="802" y="845"/>
            <a:chExt cx="827" cy="826"/>
          </a:xfrm>
        </p:grpSpPr>
        <p:sp>
          <p:nvSpPr>
            <p:cNvPr id="16425" name="Oval 6"/>
            <p:cNvSpPr>
              <a:spLocks noChangeArrowheads="1"/>
            </p:cNvSpPr>
            <p:nvPr/>
          </p:nvSpPr>
          <p:spPr bwMode="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426" name="Oval 7"/>
            <p:cNvSpPr>
              <a:spLocks noChangeArrowheads="1"/>
            </p:cNvSpPr>
            <p:nvPr/>
          </p:nvSpPr>
          <p:spPr bwMode="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chemeClr val="folHlink">
                  <a:alpha val="70195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427" name="Oval 8"/>
            <p:cNvSpPr>
              <a:spLocks noChangeArrowheads="1"/>
            </p:cNvSpPr>
            <p:nvPr/>
          </p:nvSpPr>
          <p:spPr bwMode="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chemeClr val="folHlink">
                  <a:alpha val="30196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</p:grpSp>
      <p:grpSp>
        <p:nvGrpSpPr>
          <p:cNvPr id="16400" name="Group 5"/>
          <p:cNvGrpSpPr>
            <a:grpSpLocks noChangeAspect="1"/>
          </p:cNvGrpSpPr>
          <p:nvPr/>
        </p:nvGrpSpPr>
        <p:grpSpPr bwMode="auto">
          <a:xfrm>
            <a:off x="0" y="3141663"/>
            <a:ext cx="1476375" cy="935037"/>
            <a:chOff x="802" y="845"/>
            <a:chExt cx="827" cy="826"/>
          </a:xfrm>
        </p:grpSpPr>
        <p:sp>
          <p:nvSpPr>
            <p:cNvPr id="16422" name="Oval 6"/>
            <p:cNvSpPr>
              <a:spLocks noChangeArrowheads="1"/>
            </p:cNvSpPr>
            <p:nvPr/>
          </p:nvSpPr>
          <p:spPr bwMode="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423" name="Oval 7"/>
            <p:cNvSpPr>
              <a:spLocks noChangeArrowheads="1"/>
            </p:cNvSpPr>
            <p:nvPr/>
          </p:nvSpPr>
          <p:spPr bwMode="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chemeClr val="folHlink">
                  <a:alpha val="70195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424" name="Oval 8"/>
            <p:cNvSpPr>
              <a:spLocks noChangeArrowheads="1"/>
            </p:cNvSpPr>
            <p:nvPr/>
          </p:nvSpPr>
          <p:spPr bwMode="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chemeClr val="folHlink">
                  <a:alpha val="30196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</p:grpSp>
      <p:grpSp>
        <p:nvGrpSpPr>
          <p:cNvPr id="16401" name="Group 5"/>
          <p:cNvGrpSpPr>
            <a:grpSpLocks noChangeAspect="1"/>
          </p:cNvGrpSpPr>
          <p:nvPr/>
        </p:nvGrpSpPr>
        <p:grpSpPr bwMode="auto">
          <a:xfrm>
            <a:off x="7524750" y="5661025"/>
            <a:ext cx="1619250" cy="1008063"/>
            <a:chOff x="802" y="845"/>
            <a:chExt cx="827" cy="826"/>
          </a:xfrm>
        </p:grpSpPr>
        <p:sp>
          <p:nvSpPr>
            <p:cNvPr id="16419" name="Oval 6"/>
            <p:cNvSpPr>
              <a:spLocks noChangeArrowheads="1"/>
            </p:cNvSpPr>
            <p:nvPr/>
          </p:nvSpPr>
          <p:spPr bwMode="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420" name="Oval 7"/>
            <p:cNvSpPr>
              <a:spLocks noChangeArrowheads="1"/>
            </p:cNvSpPr>
            <p:nvPr/>
          </p:nvSpPr>
          <p:spPr bwMode="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chemeClr val="folHlink">
                  <a:alpha val="70195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421" name="Oval 8"/>
            <p:cNvSpPr>
              <a:spLocks noChangeArrowheads="1"/>
            </p:cNvSpPr>
            <p:nvPr/>
          </p:nvSpPr>
          <p:spPr bwMode="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chemeClr val="folHlink">
                  <a:alpha val="30196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</p:grpSp>
      <p:grpSp>
        <p:nvGrpSpPr>
          <p:cNvPr id="16402" name="Group 5"/>
          <p:cNvGrpSpPr>
            <a:grpSpLocks noChangeAspect="1"/>
          </p:cNvGrpSpPr>
          <p:nvPr/>
        </p:nvGrpSpPr>
        <p:grpSpPr bwMode="auto">
          <a:xfrm>
            <a:off x="0" y="4868863"/>
            <a:ext cx="1476375" cy="1008062"/>
            <a:chOff x="802" y="845"/>
            <a:chExt cx="827" cy="826"/>
          </a:xfrm>
        </p:grpSpPr>
        <p:sp>
          <p:nvSpPr>
            <p:cNvPr id="16416" name="Oval 6"/>
            <p:cNvSpPr>
              <a:spLocks noChangeArrowheads="1"/>
            </p:cNvSpPr>
            <p:nvPr/>
          </p:nvSpPr>
          <p:spPr bwMode="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417" name="Oval 7"/>
            <p:cNvSpPr>
              <a:spLocks noChangeArrowheads="1"/>
            </p:cNvSpPr>
            <p:nvPr/>
          </p:nvSpPr>
          <p:spPr bwMode="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chemeClr val="folHlink">
                  <a:alpha val="70195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418" name="Oval 8"/>
            <p:cNvSpPr>
              <a:spLocks noChangeArrowheads="1"/>
            </p:cNvSpPr>
            <p:nvPr/>
          </p:nvSpPr>
          <p:spPr bwMode="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chemeClr val="folHlink">
                  <a:alpha val="30196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16403" name="Text Box 18"/>
          <p:cNvSpPr txBox="1">
            <a:spLocks noChangeArrowheads="1"/>
          </p:cNvSpPr>
          <p:nvPr/>
        </p:nvSpPr>
        <p:spPr bwMode="gray">
          <a:xfrm>
            <a:off x="0" y="1628775"/>
            <a:ext cx="14763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000" b="1"/>
              <a:t> </a:t>
            </a:r>
            <a:r>
              <a:rPr lang="ru-RU" sz="1400" b="1">
                <a:latin typeface="Verdana" pitchFamily="34" charset="0"/>
              </a:rPr>
              <a:t>по возрасту</a:t>
            </a:r>
          </a:p>
        </p:txBody>
      </p:sp>
      <p:sp>
        <p:nvSpPr>
          <p:cNvPr id="16404" name="Text Box 18"/>
          <p:cNvSpPr txBox="1">
            <a:spLocks noChangeArrowheads="1"/>
          </p:cNvSpPr>
          <p:nvPr/>
        </p:nvSpPr>
        <p:spPr bwMode="gray">
          <a:xfrm>
            <a:off x="0" y="3284538"/>
            <a:ext cx="1476375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000" b="1"/>
              <a:t> </a:t>
            </a:r>
            <a:r>
              <a:rPr lang="ru-RU" sz="1400" b="1">
                <a:latin typeface="Verdana" pitchFamily="34" charset="0"/>
              </a:rPr>
              <a:t>по степени </a:t>
            </a:r>
            <a:r>
              <a:rPr lang="ru-RU" sz="1200" b="1">
                <a:latin typeface="Verdana" pitchFamily="34" charset="0"/>
              </a:rPr>
              <a:t>подвижности</a:t>
            </a:r>
          </a:p>
        </p:txBody>
      </p:sp>
      <p:sp>
        <p:nvSpPr>
          <p:cNvPr id="16405" name="Text Box 18"/>
          <p:cNvSpPr txBox="1">
            <a:spLocks noChangeArrowheads="1"/>
          </p:cNvSpPr>
          <p:nvPr/>
        </p:nvSpPr>
        <p:spPr bwMode="gray">
          <a:xfrm>
            <a:off x="0" y="4941888"/>
            <a:ext cx="1619250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000" b="1"/>
              <a:t> </a:t>
            </a:r>
            <a:r>
              <a:rPr lang="ru-RU" sz="1400" b="1">
                <a:latin typeface="Verdana" pitchFamily="34" charset="0"/>
              </a:rPr>
              <a:t>по содержанию</a:t>
            </a:r>
          </a:p>
        </p:txBody>
      </p:sp>
      <p:sp>
        <p:nvSpPr>
          <p:cNvPr id="16406" name="Text Box 18"/>
          <p:cNvSpPr txBox="1">
            <a:spLocks noChangeArrowheads="1"/>
          </p:cNvSpPr>
          <p:nvPr/>
        </p:nvSpPr>
        <p:spPr bwMode="gray">
          <a:xfrm>
            <a:off x="7740650" y="2349500"/>
            <a:ext cx="1260475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000" b="1"/>
              <a:t> </a:t>
            </a:r>
            <a:r>
              <a:rPr lang="ru-RU" sz="1400" b="1">
                <a:latin typeface="Verdana" pitchFamily="34" charset="0"/>
              </a:rPr>
              <a:t>по видам движений</a:t>
            </a:r>
            <a:endParaRPr lang="ru-RU" sz="1200" b="1">
              <a:latin typeface="Verdana" pitchFamily="34" charset="0"/>
            </a:endParaRPr>
          </a:p>
        </p:txBody>
      </p:sp>
      <p:sp>
        <p:nvSpPr>
          <p:cNvPr id="16407" name="Text Box 18"/>
          <p:cNvSpPr txBox="1">
            <a:spLocks noChangeArrowheads="1"/>
          </p:cNvSpPr>
          <p:nvPr/>
        </p:nvSpPr>
        <p:spPr bwMode="gray">
          <a:xfrm rot="10800000" flipV="1">
            <a:off x="7380288" y="5805488"/>
            <a:ext cx="2019300" cy="7604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000" b="1"/>
              <a:t> </a:t>
            </a:r>
            <a:r>
              <a:rPr lang="ru-RU" sz="1200" b="1">
                <a:latin typeface="Verdana" pitchFamily="34" charset="0"/>
              </a:rPr>
              <a:t>по пособиям,</a:t>
            </a:r>
          </a:p>
          <a:p>
            <a:pPr algn="ctr" eaLnBrk="0" hangingPunct="0"/>
            <a:r>
              <a:rPr lang="ru-RU" sz="1200" b="1">
                <a:latin typeface="Verdana" pitchFamily="34" charset="0"/>
              </a:rPr>
              <a:t>использующимся</a:t>
            </a:r>
          </a:p>
          <a:p>
            <a:pPr algn="ctr" eaLnBrk="0" hangingPunct="0"/>
            <a:r>
              <a:rPr lang="ru-RU" sz="1200" b="1">
                <a:latin typeface="Verdana" pitchFamily="34" charset="0"/>
              </a:rPr>
              <a:t>в игре</a:t>
            </a:r>
          </a:p>
        </p:txBody>
      </p:sp>
      <p:sp>
        <p:nvSpPr>
          <p:cNvPr id="16408" name="Text Box 25"/>
          <p:cNvSpPr txBox="1">
            <a:spLocks noChangeArrowheads="1"/>
          </p:cNvSpPr>
          <p:nvPr/>
        </p:nvSpPr>
        <p:spPr bwMode="gray">
          <a:xfrm>
            <a:off x="2195513" y="6021388"/>
            <a:ext cx="5113337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>
                <a:cs typeface="Arial" charset="0"/>
              </a:rPr>
              <a:t>Игры с мячом, лентам, обручами и т. д</a:t>
            </a:r>
            <a:endParaRPr lang="en-US">
              <a:cs typeface="Arial" charset="0"/>
            </a:endParaRPr>
          </a:p>
        </p:txBody>
      </p:sp>
      <p:grpSp>
        <p:nvGrpSpPr>
          <p:cNvPr id="16409" name="Group 5"/>
          <p:cNvGrpSpPr>
            <a:grpSpLocks noChangeAspect="1"/>
          </p:cNvGrpSpPr>
          <p:nvPr/>
        </p:nvGrpSpPr>
        <p:grpSpPr bwMode="auto">
          <a:xfrm>
            <a:off x="7596188" y="3933825"/>
            <a:ext cx="1547812" cy="1008063"/>
            <a:chOff x="802" y="845"/>
            <a:chExt cx="827" cy="826"/>
          </a:xfrm>
        </p:grpSpPr>
        <p:sp>
          <p:nvSpPr>
            <p:cNvPr id="16413" name="Oval 6"/>
            <p:cNvSpPr>
              <a:spLocks noChangeArrowheads="1"/>
            </p:cNvSpPr>
            <p:nvPr/>
          </p:nvSpPr>
          <p:spPr bwMode="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414" name="Oval 7"/>
            <p:cNvSpPr>
              <a:spLocks noChangeArrowheads="1"/>
            </p:cNvSpPr>
            <p:nvPr/>
          </p:nvSpPr>
          <p:spPr bwMode="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chemeClr val="folHlink">
                  <a:alpha val="70195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415" name="Oval 8"/>
            <p:cNvSpPr>
              <a:spLocks noChangeArrowheads="1"/>
            </p:cNvSpPr>
            <p:nvPr/>
          </p:nvSpPr>
          <p:spPr bwMode="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chemeClr val="folHlink">
                  <a:alpha val="30196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16410" name="Text Box 18"/>
          <p:cNvSpPr txBox="1">
            <a:spLocks noChangeArrowheads="1"/>
          </p:cNvSpPr>
          <p:nvPr/>
        </p:nvSpPr>
        <p:spPr bwMode="gray">
          <a:xfrm>
            <a:off x="7667625" y="4076700"/>
            <a:ext cx="147637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000" b="1"/>
              <a:t> </a:t>
            </a:r>
            <a:r>
              <a:rPr lang="ru-RU" sz="1400" b="1">
                <a:latin typeface="Verdana" pitchFamily="34" charset="0"/>
              </a:rPr>
              <a:t>по форме </a:t>
            </a:r>
          </a:p>
          <a:p>
            <a:pPr algn="ctr" eaLnBrk="0" hangingPunct="0"/>
            <a:r>
              <a:rPr lang="ru-RU" sz="1200" b="1">
                <a:latin typeface="Verdana" pitchFamily="34" charset="0"/>
              </a:rPr>
              <a:t>организации</a:t>
            </a:r>
          </a:p>
        </p:txBody>
      </p:sp>
      <p:sp>
        <p:nvSpPr>
          <p:cNvPr id="16411" name="Text Box 25"/>
          <p:cNvSpPr txBox="1">
            <a:spLocks noChangeArrowheads="1"/>
          </p:cNvSpPr>
          <p:nvPr/>
        </p:nvSpPr>
        <p:spPr bwMode="gray">
          <a:xfrm>
            <a:off x="2124075" y="4292600"/>
            <a:ext cx="55435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>
                <a:cs typeface="Arial" charset="0"/>
              </a:rPr>
              <a:t>Линейные, круговые,врассыпную.</a:t>
            </a:r>
            <a:endParaRPr lang="en-US">
              <a:cs typeface="Arial" charset="0"/>
            </a:endParaRPr>
          </a:p>
        </p:txBody>
      </p:sp>
      <p:pic>
        <p:nvPicPr>
          <p:cNvPr id="16412" name="Picture 11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451725" y="188913"/>
            <a:ext cx="1501775" cy="158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6" descr="goltum09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2205038"/>
            <a:ext cx="7632700" cy="4248150"/>
          </a:xfrm>
          <a:prstGeom prst="rect">
            <a:avLst/>
          </a:prstGeom>
          <a:noFill/>
          <a:ln w="53975">
            <a:solidFill>
              <a:srgbClr val="3399FF">
                <a:alpha val="61176"/>
              </a:srgbClr>
            </a:solidFill>
            <a:miter lim="800000"/>
            <a:headEnd/>
            <a:tailEnd/>
          </a:ln>
        </p:spPr>
      </p:pic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059113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14"/>
          <p:cNvSpPr>
            <a:spLocks noChangeArrowheads="1"/>
          </p:cNvSpPr>
          <p:nvPr/>
        </p:nvSpPr>
        <p:spPr bwMode="auto">
          <a:xfrm>
            <a:off x="2051050" y="2205038"/>
            <a:ext cx="7777163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None/>
            </a:pPr>
            <a:r>
              <a:rPr lang="ru-RU" b="1" i="1"/>
              <a:t>         Принцип систематичности</a:t>
            </a:r>
          </a:p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Char char=""/>
            </a:pPr>
            <a:endParaRPr lang="ru-RU" b="1" i="1"/>
          </a:p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Char char=""/>
            </a:pPr>
            <a:r>
              <a:rPr lang="ru-RU" b="1" i="1"/>
              <a:t>Принцип постепенности</a:t>
            </a:r>
            <a:r>
              <a:rPr lang="ru-RU"/>
              <a:t> </a:t>
            </a:r>
          </a:p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Char char=""/>
            </a:pPr>
            <a:endParaRPr lang="ru-RU"/>
          </a:p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Char char=""/>
            </a:pPr>
            <a:r>
              <a:rPr lang="ru-RU" b="1" i="1"/>
              <a:t>Принцип доступности</a:t>
            </a:r>
            <a:r>
              <a:rPr lang="ru-RU"/>
              <a:t> </a:t>
            </a:r>
          </a:p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Char char=""/>
            </a:pPr>
            <a:endParaRPr lang="ru-RU"/>
          </a:p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Char char=""/>
            </a:pPr>
            <a:r>
              <a:rPr lang="ru-RU" b="1" i="1"/>
              <a:t>Принцип учета возрастного развития</a:t>
            </a:r>
          </a:p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Char char=""/>
            </a:pPr>
            <a:endParaRPr lang="ru-RU" b="1" i="1"/>
          </a:p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Char char=""/>
            </a:pPr>
            <a:r>
              <a:rPr lang="ru-RU" b="1" i="1"/>
              <a:t>Принцип чередования нагрузки</a:t>
            </a:r>
            <a:r>
              <a:rPr lang="ru-RU"/>
              <a:t> </a:t>
            </a:r>
          </a:p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Char char=""/>
            </a:pPr>
            <a:endParaRPr lang="ru-RU"/>
          </a:p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Char char=""/>
            </a:pPr>
            <a:r>
              <a:rPr lang="ru-RU" b="1" i="1"/>
              <a:t>Принцип наглядности</a:t>
            </a:r>
            <a:r>
              <a:rPr lang="ru-RU"/>
              <a:t> </a:t>
            </a:r>
          </a:p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Char char=""/>
            </a:pPr>
            <a:endParaRPr lang="ru-RU"/>
          </a:p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Char char=""/>
            </a:pPr>
            <a:r>
              <a:rPr lang="ru-RU" b="1" i="1"/>
              <a:t>Принцип индивидуальности</a:t>
            </a:r>
            <a:r>
              <a:rPr lang="ru-RU"/>
              <a:t> </a:t>
            </a:r>
          </a:p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Char char=""/>
            </a:pPr>
            <a:endParaRPr lang="ru-RU"/>
          </a:p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Char char=""/>
            </a:pPr>
            <a:r>
              <a:rPr lang="ru-RU" b="1" i="1"/>
              <a:t>Принцип сознательности и активности</a:t>
            </a:r>
            <a:r>
              <a:rPr lang="ru-RU"/>
              <a:t>  </a:t>
            </a:r>
            <a:endParaRPr lang="ru-RU" b="1" i="1"/>
          </a:p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Char char=""/>
            </a:pPr>
            <a:endParaRPr lang="ru-RU" b="1" i="1"/>
          </a:p>
        </p:txBody>
      </p:sp>
      <p:sp>
        <p:nvSpPr>
          <p:cNvPr id="17412" name="WordArt 23"/>
          <p:cNvSpPr>
            <a:spLocks noChangeArrowheads="1" noChangeShapeType="1" noTextEdit="1"/>
          </p:cNvSpPr>
          <p:nvPr/>
        </p:nvSpPr>
        <p:spPr bwMode="auto">
          <a:xfrm>
            <a:off x="2843213" y="620713"/>
            <a:ext cx="6048375" cy="11525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0"/>
                <a:gd name="adj2" fmla="val -347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методические </a:t>
            </a:r>
          </a:p>
          <a:p>
            <a:pPr algn="ctr"/>
            <a:r>
              <a:rPr lang="ru-RU" sz="3600" kern="1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принципы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08257" name="Oval 33"/>
          <p:cNvSpPr>
            <a:spLocks noChangeAspect="1" noChangeArrowheads="1"/>
          </p:cNvSpPr>
          <p:nvPr/>
        </p:nvSpPr>
        <p:spPr bwMode="gray">
          <a:xfrm>
            <a:off x="323850" y="2133600"/>
            <a:ext cx="3429000" cy="3425825"/>
          </a:xfrm>
          <a:prstGeom prst="ellipse">
            <a:avLst/>
          </a:prstGeom>
          <a:solidFill>
            <a:srgbClr val="0066CC">
              <a:alpha val="10000"/>
            </a:srgbClr>
          </a:solidFill>
          <a:ln w="9525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435" name="Text Box 39"/>
          <p:cNvSpPr txBox="1">
            <a:spLocks noChangeArrowheads="1"/>
          </p:cNvSpPr>
          <p:nvPr/>
        </p:nvSpPr>
        <p:spPr bwMode="black">
          <a:xfrm>
            <a:off x="4464050" y="4221163"/>
            <a:ext cx="4679950" cy="1069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600" b="1" i="1"/>
              <a:t>      Необходимо учитывать наличие           оборудования, стоящее на площадках и свободного пространства.</a:t>
            </a:r>
          </a:p>
          <a:p>
            <a:pPr eaLnBrk="0" hangingPunct="0"/>
            <a:endParaRPr lang="en-US" sz="1600"/>
          </a:p>
        </p:txBody>
      </p:sp>
      <p:sp>
        <p:nvSpPr>
          <p:cNvPr id="18436" name="Text Box 43"/>
          <p:cNvSpPr txBox="1">
            <a:spLocks noChangeArrowheads="1"/>
          </p:cNvSpPr>
          <p:nvPr/>
        </p:nvSpPr>
        <p:spPr bwMode="black">
          <a:xfrm>
            <a:off x="4716463" y="2708275"/>
            <a:ext cx="37592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 b="1" i="1"/>
          </a:p>
        </p:txBody>
      </p:sp>
      <p:grpSp>
        <p:nvGrpSpPr>
          <p:cNvPr id="18437" name="Group 47"/>
          <p:cNvGrpSpPr>
            <a:grpSpLocks/>
          </p:cNvGrpSpPr>
          <p:nvPr/>
        </p:nvGrpSpPr>
        <p:grpSpPr bwMode="auto">
          <a:xfrm>
            <a:off x="4067175" y="2565400"/>
            <a:ext cx="457200" cy="457200"/>
            <a:chOff x="384" y="1776"/>
            <a:chExt cx="1488" cy="1488"/>
          </a:xfrm>
        </p:grpSpPr>
        <p:sp>
          <p:nvSpPr>
            <p:cNvPr id="308272" name="Oval 48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10196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tint val="10196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accent2"/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08273" name="Oval 49"/>
            <p:cNvSpPr>
              <a:spLocks noChangeArrowheads="1"/>
            </p:cNvSpPr>
            <p:nvPr/>
          </p:nvSpPr>
          <p:spPr bwMode="gray">
            <a:xfrm>
              <a:off x="405" y="1797"/>
              <a:ext cx="1436" cy="1436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4902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tint val="34902"/>
                    <a:invGamma/>
                  </a:schemeClr>
                </a:gs>
              </a:gsLst>
              <a:lin ang="5400000" scaled="1"/>
            </a:gradFill>
            <a:ln w="19050">
              <a:solidFill>
                <a:schemeClr val="accent2">
                  <a:alpha val="2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</p:grpSp>
      <p:grpSp>
        <p:nvGrpSpPr>
          <p:cNvPr id="18438" name="Group 53"/>
          <p:cNvGrpSpPr>
            <a:grpSpLocks/>
          </p:cNvGrpSpPr>
          <p:nvPr/>
        </p:nvGrpSpPr>
        <p:grpSpPr bwMode="auto">
          <a:xfrm>
            <a:off x="3563938" y="5157788"/>
            <a:ext cx="457200" cy="457200"/>
            <a:chOff x="384" y="1776"/>
            <a:chExt cx="1488" cy="1488"/>
          </a:xfrm>
        </p:grpSpPr>
        <p:sp>
          <p:nvSpPr>
            <p:cNvPr id="2" name="Oval 54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10196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10196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folHlink"/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" name="Oval 55"/>
            <p:cNvSpPr>
              <a:spLocks noChangeArrowheads="1"/>
            </p:cNvSpPr>
            <p:nvPr/>
          </p:nvSpPr>
          <p:spPr bwMode="gray">
            <a:xfrm>
              <a:off x="405" y="1797"/>
              <a:ext cx="1436" cy="1436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34902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34902"/>
                    <a:invGamma/>
                  </a:schemeClr>
                </a:gs>
              </a:gsLst>
              <a:lin ang="5400000" scaled="1"/>
            </a:gradFill>
            <a:ln w="19050">
              <a:solidFill>
                <a:schemeClr val="folHlink">
                  <a:alpha val="2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</p:grpSp>
      <p:grpSp>
        <p:nvGrpSpPr>
          <p:cNvPr id="18439" name="Group 56"/>
          <p:cNvGrpSpPr>
            <a:grpSpLocks/>
          </p:cNvGrpSpPr>
          <p:nvPr/>
        </p:nvGrpSpPr>
        <p:grpSpPr bwMode="auto">
          <a:xfrm>
            <a:off x="4067175" y="4365625"/>
            <a:ext cx="457200" cy="457200"/>
            <a:chOff x="384" y="1776"/>
            <a:chExt cx="1488" cy="1488"/>
          </a:xfrm>
        </p:grpSpPr>
        <p:sp>
          <p:nvSpPr>
            <p:cNvPr id="308281" name="Oval 57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gradFill rotWithShape="1">
              <a:gsLst>
                <a:gs pos="0">
                  <a:srgbClr val="D04896">
                    <a:gamma/>
                    <a:tint val="10196"/>
                    <a:invGamma/>
                  </a:srgbClr>
                </a:gs>
                <a:gs pos="50000">
                  <a:srgbClr val="D04896"/>
                </a:gs>
                <a:gs pos="100000">
                  <a:srgbClr val="D04896">
                    <a:gamma/>
                    <a:tint val="10196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D04896"/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8457" name="Oval 58"/>
            <p:cNvSpPr>
              <a:spLocks noChangeArrowheads="1"/>
            </p:cNvSpPr>
            <p:nvPr/>
          </p:nvSpPr>
          <p:spPr bwMode="gray">
            <a:xfrm>
              <a:off x="407" y="1799"/>
              <a:ext cx="1434" cy="1434"/>
            </a:xfrm>
            <a:prstGeom prst="ellipse">
              <a:avLst/>
            </a:prstGeom>
            <a:gradFill rotWithShape="1">
              <a:gsLst>
                <a:gs pos="0">
                  <a:srgbClr val="EFBFDA"/>
                </a:gs>
                <a:gs pos="50000">
                  <a:srgbClr val="D04896"/>
                </a:gs>
                <a:gs pos="100000">
                  <a:srgbClr val="EFBFDA"/>
                </a:gs>
              </a:gsLst>
              <a:lin ang="5400000" scaled="1"/>
            </a:gradFill>
            <a:ln w="19050">
              <a:solidFill>
                <a:srgbClr val="D04896">
                  <a:alpha val="20000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8440" name="Group 56"/>
          <p:cNvGrpSpPr>
            <a:grpSpLocks/>
          </p:cNvGrpSpPr>
          <p:nvPr/>
        </p:nvGrpSpPr>
        <p:grpSpPr bwMode="auto">
          <a:xfrm>
            <a:off x="4211638" y="3500438"/>
            <a:ext cx="457200" cy="457200"/>
            <a:chOff x="384" y="1776"/>
            <a:chExt cx="1488" cy="1488"/>
          </a:xfrm>
        </p:grpSpPr>
        <p:sp>
          <p:nvSpPr>
            <p:cNvPr id="126" name="Oval 57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gradFill rotWithShape="1">
              <a:gsLst>
                <a:gs pos="0">
                  <a:srgbClr val="D04896">
                    <a:gamma/>
                    <a:tint val="10196"/>
                    <a:invGamma/>
                  </a:srgbClr>
                </a:gs>
                <a:gs pos="50000">
                  <a:srgbClr val="D04896"/>
                </a:gs>
                <a:gs pos="100000">
                  <a:srgbClr val="D04896">
                    <a:gamma/>
                    <a:tint val="10196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7" name="Oval 58"/>
            <p:cNvSpPr>
              <a:spLocks noChangeArrowheads="1"/>
            </p:cNvSpPr>
            <p:nvPr/>
          </p:nvSpPr>
          <p:spPr bwMode="gray">
            <a:xfrm>
              <a:off x="405" y="1797"/>
              <a:ext cx="1436" cy="143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lumMod val="90000"/>
                  </a:schemeClr>
                </a:gs>
                <a:gs pos="50000">
                  <a:schemeClr val="bg1">
                    <a:lumMod val="50000"/>
                  </a:schemeClr>
                </a:gs>
                <a:gs pos="100000">
                  <a:schemeClr val="bg1">
                    <a:lumMod val="90000"/>
                  </a:schemeClr>
                </a:gs>
              </a:gsLst>
              <a:lin ang="5400000" scaled="1"/>
            </a:gradFill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8441" name="Прямоугольник 127"/>
          <p:cNvSpPr>
            <a:spLocks noChangeArrowheads="1"/>
          </p:cNvSpPr>
          <p:nvPr/>
        </p:nvSpPr>
        <p:spPr bwMode="auto">
          <a:xfrm>
            <a:off x="3276600" y="6021388"/>
            <a:ext cx="45354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/>
              <a:t>     При выборе игры нужно учитывать кол-во детей, принимающих участие</a:t>
            </a:r>
            <a:r>
              <a:rPr lang="en-US" sz="1600" b="1" i="1"/>
              <a:t>.</a:t>
            </a:r>
            <a:endParaRPr lang="ru-RU" sz="1600" b="1" i="1"/>
          </a:p>
        </p:txBody>
      </p:sp>
      <p:grpSp>
        <p:nvGrpSpPr>
          <p:cNvPr id="18442" name="Group 56"/>
          <p:cNvGrpSpPr>
            <a:grpSpLocks/>
          </p:cNvGrpSpPr>
          <p:nvPr/>
        </p:nvGrpSpPr>
        <p:grpSpPr bwMode="auto">
          <a:xfrm>
            <a:off x="2700338" y="5805488"/>
            <a:ext cx="457200" cy="457200"/>
            <a:chOff x="384" y="1776"/>
            <a:chExt cx="1488" cy="1488"/>
          </a:xfrm>
        </p:grpSpPr>
        <p:sp>
          <p:nvSpPr>
            <p:cNvPr id="133" name="Oval 57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gradFill rotWithShape="1">
              <a:gsLst>
                <a:gs pos="0">
                  <a:srgbClr val="D04896">
                    <a:gamma/>
                    <a:tint val="10196"/>
                    <a:invGamma/>
                  </a:srgbClr>
                </a:gs>
                <a:gs pos="50000">
                  <a:srgbClr val="D04896"/>
                </a:gs>
                <a:gs pos="100000">
                  <a:srgbClr val="D04896">
                    <a:gamma/>
                    <a:tint val="10196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D04896"/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8453" name="Oval 58"/>
            <p:cNvSpPr>
              <a:spLocks noChangeArrowheads="1"/>
            </p:cNvSpPr>
            <p:nvPr/>
          </p:nvSpPr>
          <p:spPr bwMode="gray">
            <a:xfrm>
              <a:off x="407" y="1799"/>
              <a:ext cx="1434" cy="1434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50000">
                  <a:srgbClr val="CC66FF"/>
                </a:gs>
                <a:gs pos="100000">
                  <a:srgbClr val="CCCCFF"/>
                </a:gs>
              </a:gsLst>
              <a:lin ang="5400000" scaled="1"/>
            </a:gradFill>
            <a:ln w="19050">
              <a:solidFill>
                <a:srgbClr val="D04896">
                  <a:alpha val="20000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8443" name="Прямоугольник 141"/>
          <p:cNvSpPr>
            <a:spLocks noChangeArrowheads="1"/>
          </p:cNvSpPr>
          <p:nvPr/>
        </p:nvSpPr>
        <p:spPr bwMode="auto">
          <a:xfrm>
            <a:off x="4787900" y="3357563"/>
            <a:ext cx="514826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/>
              <a:t>В холодную сырую погоду не следует планировать игры с речитативом и</a:t>
            </a:r>
            <a:endParaRPr lang="en-US" sz="1600" b="1" i="1"/>
          </a:p>
          <a:p>
            <a:r>
              <a:rPr lang="ru-RU" sz="1600" b="1" i="1"/>
              <a:t> пением.</a:t>
            </a:r>
          </a:p>
        </p:txBody>
      </p:sp>
      <p:sp>
        <p:nvSpPr>
          <p:cNvPr id="18444" name="Прямоугольник 142"/>
          <p:cNvSpPr>
            <a:spLocks noChangeArrowheads="1"/>
          </p:cNvSpPr>
          <p:nvPr/>
        </p:nvSpPr>
        <p:spPr bwMode="auto">
          <a:xfrm>
            <a:off x="4140200" y="5229225"/>
            <a:ext cx="543560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</a:t>
            </a:r>
            <a:r>
              <a:rPr lang="ru-RU" sz="1600" b="1" i="1"/>
              <a:t>Рекомендуется проводить игры, сюжет которых соответствует сезону</a:t>
            </a:r>
            <a:r>
              <a:rPr lang="en-US" sz="1600" b="1" i="1"/>
              <a:t>.</a:t>
            </a:r>
            <a:endParaRPr lang="ru-RU" sz="1600" i="1"/>
          </a:p>
        </p:txBody>
      </p:sp>
      <p:grpSp>
        <p:nvGrpSpPr>
          <p:cNvPr id="18445" name="Group 53"/>
          <p:cNvGrpSpPr>
            <a:grpSpLocks/>
          </p:cNvGrpSpPr>
          <p:nvPr/>
        </p:nvGrpSpPr>
        <p:grpSpPr bwMode="auto">
          <a:xfrm>
            <a:off x="3635375" y="1844675"/>
            <a:ext cx="457200" cy="457200"/>
            <a:chOff x="384" y="1776"/>
            <a:chExt cx="1488" cy="1488"/>
          </a:xfrm>
        </p:grpSpPr>
        <p:sp>
          <p:nvSpPr>
            <p:cNvPr id="308278" name="Oval 54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10196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10196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folHlink"/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08279" name="Oval 55"/>
            <p:cNvSpPr>
              <a:spLocks noChangeArrowheads="1"/>
            </p:cNvSpPr>
            <p:nvPr/>
          </p:nvSpPr>
          <p:spPr bwMode="gray">
            <a:xfrm>
              <a:off x="405" y="1797"/>
              <a:ext cx="1436" cy="1436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34902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34902"/>
                    <a:invGamma/>
                  </a:schemeClr>
                </a:gs>
              </a:gsLst>
              <a:lin ang="5400000" scaled="1"/>
            </a:gradFill>
            <a:ln w="19050">
              <a:solidFill>
                <a:schemeClr val="folHlink">
                  <a:alpha val="2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</p:grpSp>
      <p:pic>
        <p:nvPicPr>
          <p:cNvPr id="18446" name="Picture 2" descr="\\msk-fp01\userdata$\pahomavaEA\Desktop\грамоты\шари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3550" y="2279650"/>
            <a:ext cx="3108325" cy="310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7" name="Rectangle 42"/>
          <p:cNvSpPr>
            <a:spLocks noChangeArrowheads="1"/>
          </p:cNvSpPr>
          <p:nvPr/>
        </p:nvSpPr>
        <p:spPr bwMode="auto">
          <a:xfrm>
            <a:off x="3492500" y="1773238"/>
            <a:ext cx="57959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600" b="1" i="1"/>
              <a:t>         Не следует включать игры с движениями,                        требующие большой амплитуды</a:t>
            </a:r>
            <a:r>
              <a:rPr lang="en-US" sz="1600" b="1" i="1"/>
              <a:t>.</a:t>
            </a:r>
            <a:endParaRPr lang="ru-RU" sz="1600" b="1" i="1"/>
          </a:p>
        </p:txBody>
      </p:sp>
      <p:sp>
        <p:nvSpPr>
          <p:cNvPr id="18448" name="Rectangle 43"/>
          <p:cNvSpPr>
            <a:spLocks noChangeArrowheads="1"/>
          </p:cNvSpPr>
          <p:nvPr/>
        </p:nvSpPr>
        <p:spPr bwMode="auto">
          <a:xfrm>
            <a:off x="4500563" y="2565400"/>
            <a:ext cx="41417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600" b="1" i="1"/>
              <a:t>Не желательно давать игры с продолжительном  бегом</a:t>
            </a:r>
            <a:r>
              <a:rPr lang="en-US" sz="1600" b="1" i="1"/>
              <a:t>.</a:t>
            </a:r>
            <a:endParaRPr lang="en-US" sz="1600" b="1" i="1">
              <a:cs typeface="Arial" charset="0"/>
            </a:endParaRPr>
          </a:p>
        </p:txBody>
      </p:sp>
      <p:sp>
        <p:nvSpPr>
          <p:cNvPr id="18449" name="WordArt 47"/>
          <p:cNvSpPr>
            <a:spLocks noChangeArrowheads="1" noChangeShapeType="1" noTextEdit="1"/>
          </p:cNvSpPr>
          <p:nvPr/>
        </p:nvSpPr>
        <p:spPr bwMode="auto">
          <a:xfrm>
            <a:off x="971550" y="333375"/>
            <a:ext cx="7704138" cy="122396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0"/>
                <a:gd name="adj2" fmla="val -347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ECD9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особенности проведения </a:t>
            </a:r>
          </a:p>
          <a:p>
            <a:pPr algn="ctr"/>
            <a:r>
              <a:rPr lang="ru-RU" sz="3600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ECD9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подвижных игр на улице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66" descr="смех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00900" y="4943475"/>
            <a:ext cx="19431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Freeform 123"/>
          <p:cNvSpPr>
            <a:spLocks/>
          </p:cNvSpPr>
          <p:nvPr/>
        </p:nvSpPr>
        <p:spPr bwMode="gray">
          <a:xfrm rot="311666">
            <a:off x="539750" y="2781300"/>
            <a:ext cx="8435975" cy="4383088"/>
          </a:xfrm>
          <a:custGeom>
            <a:avLst/>
            <a:gdLst>
              <a:gd name="T0" fmla="*/ 0 w 5218"/>
              <a:gd name="T1" fmla="*/ 2147483647 h 2716"/>
              <a:gd name="T2" fmla="*/ 0 w 5218"/>
              <a:gd name="T3" fmla="*/ 2147483647 h 2716"/>
              <a:gd name="T4" fmla="*/ 2147483647 w 5218"/>
              <a:gd name="T5" fmla="*/ 2147483647 h 2716"/>
              <a:gd name="T6" fmla="*/ 2147483647 w 5218"/>
              <a:gd name="T7" fmla="*/ 0 h 2716"/>
              <a:gd name="T8" fmla="*/ 0 w 5218"/>
              <a:gd name="T9" fmla="*/ 2147483647 h 27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18"/>
              <a:gd name="T16" fmla="*/ 0 h 2716"/>
              <a:gd name="T17" fmla="*/ 5218 w 5218"/>
              <a:gd name="T18" fmla="*/ 2716 h 27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18" h="2716">
                <a:moveTo>
                  <a:pt x="0" y="2387"/>
                </a:moveTo>
                <a:cubicBezTo>
                  <a:pt x="0" y="2527"/>
                  <a:pt x="0" y="2668"/>
                  <a:pt x="0" y="2668"/>
                </a:cubicBezTo>
                <a:cubicBezTo>
                  <a:pt x="2256" y="2716"/>
                  <a:pt x="4539" y="1996"/>
                  <a:pt x="5218" y="220"/>
                </a:cubicBezTo>
                <a:lnTo>
                  <a:pt x="4011" y="0"/>
                </a:lnTo>
                <a:cubicBezTo>
                  <a:pt x="3333" y="2003"/>
                  <a:pt x="638" y="2311"/>
                  <a:pt x="0" y="2387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136"/>
          <p:cNvGrpSpPr>
            <a:grpSpLocks noChangeAspect="1"/>
          </p:cNvGrpSpPr>
          <p:nvPr/>
        </p:nvGrpSpPr>
        <p:grpSpPr bwMode="auto">
          <a:xfrm>
            <a:off x="2627313" y="6092825"/>
            <a:ext cx="595312" cy="609600"/>
            <a:chOff x="819" y="1243"/>
            <a:chExt cx="454" cy="518"/>
          </a:xfrm>
        </p:grpSpPr>
        <p:grpSp>
          <p:nvGrpSpPr>
            <p:cNvPr id="19499" name="Group 137"/>
            <p:cNvGrpSpPr>
              <a:grpSpLocks/>
            </p:cNvGrpSpPr>
            <p:nvPr/>
          </p:nvGrpSpPr>
          <p:grpSpPr bwMode="auto">
            <a:xfrm>
              <a:off x="819" y="1243"/>
              <a:ext cx="454" cy="518"/>
              <a:chOff x="192" y="1917"/>
              <a:chExt cx="1042" cy="1102"/>
            </a:xfrm>
          </p:grpSpPr>
          <p:pic>
            <p:nvPicPr>
              <p:cNvPr id="19501" name="Picture 138" descr="light_shadow"/>
              <p:cNvPicPr>
                <a:picLocks noChangeAspect="1" noChangeArrowheads="1"/>
              </p:cNvPicPr>
              <p:nvPr/>
            </p:nvPicPr>
            <p:blipFill>
              <a:blip r:embed="rId3">
                <a:lum bright="-78000" contrast="-78000"/>
              </a:blip>
              <a:srcRect/>
              <a:stretch>
                <a:fillRect/>
              </a:stretch>
            </p:blipFill>
            <p:spPr bwMode="gray">
              <a:xfrm>
                <a:off x="291" y="2781"/>
                <a:ext cx="858" cy="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502" name="Picture 139" descr="circuler_1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gray">
              <a:xfrm>
                <a:off x="192" y="1917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500" name="Oval 140"/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6" cy="101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55000"/>
                    </a:schemeClr>
                  </a:gs>
                  <a:gs pos="50000">
                    <a:schemeClr val="accent1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accent1">
                      <a:alpha val="5500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</p:grpSp>
        <p:pic>
          <p:nvPicPr>
            <p:cNvPr id="19500" name="Picture 141" descr="Picture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gray">
            <a:xfrm>
              <a:off x="864" y="1248"/>
              <a:ext cx="359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42"/>
          <p:cNvGrpSpPr>
            <a:grpSpLocks noChangeAspect="1"/>
          </p:cNvGrpSpPr>
          <p:nvPr/>
        </p:nvGrpSpPr>
        <p:grpSpPr bwMode="auto">
          <a:xfrm>
            <a:off x="4140200" y="5805488"/>
            <a:ext cx="649288" cy="673100"/>
            <a:chOff x="819" y="1243"/>
            <a:chExt cx="454" cy="518"/>
          </a:xfrm>
        </p:grpSpPr>
        <p:grpSp>
          <p:nvGrpSpPr>
            <p:cNvPr id="19494" name="Group 143"/>
            <p:cNvGrpSpPr>
              <a:grpSpLocks/>
            </p:cNvGrpSpPr>
            <p:nvPr/>
          </p:nvGrpSpPr>
          <p:grpSpPr bwMode="auto">
            <a:xfrm>
              <a:off x="819" y="1243"/>
              <a:ext cx="454" cy="518"/>
              <a:chOff x="192" y="1917"/>
              <a:chExt cx="1042" cy="1102"/>
            </a:xfrm>
          </p:grpSpPr>
          <p:pic>
            <p:nvPicPr>
              <p:cNvPr id="19496" name="Picture 144" descr="light_shadow"/>
              <p:cNvPicPr>
                <a:picLocks noChangeAspect="1" noChangeArrowheads="1"/>
              </p:cNvPicPr>
              <p:nvPr/>
            </p:nvPicPr>
            <p:blipFill>
              <a:blip r:embed="rId6">
                <a:lum bright="-78000" contrast="-78000"/>
              </a:blip>
              <a:srcRect/>
              <a:stretch>
                <a:fillRect/>
              </a:stretch>
            </p:blipFill>
            <p:spPr bwMode="gray">
              <a:xfrm>
                <a:off x="291" y="2781"/>
                <a:ext cx="858" cy="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97" name="Picture 145" descr="circuler_1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gray">
              <a:xfrm>
                <a:off x="192" y="1917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506" name="Oval 146"/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7" cy="1019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alpha val="55000"/>
                    </a:schemeClr>
                  </a:gs>
                  <a:gs pos="50000">
                    <a:schemeClr val="hlink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hlink">
                      <a:alpha val="5500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</p:grpSp>
        <p:pic>
          <p:nvPicPr>
            <p:cNvPr id="19495" name="Picture 147" descr="Picture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gray">
            <a:xfrm>
              <a:off x="864" y="1248"/>
              <a:ext cx="359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461" name="AutoShape 148"/>
          <p:cNvSpPr>
            <a:spLocks noChangeArrowheads="1"/>
          </p:cNvSpPr>
          <p:nvPr/>
        </p:nvSpPr>
        <p:spPr bwMode="gray">
          <a:xfrm rot="3840052">
            <a:off x="3549650" y="6251576"/>
            <a:ext cx="231775" cy="203200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9525">
            <a:miter lim="800000"/>
            <a:headEnd/>
            <a:tailEnd/>
          </a:ln>
          <a:scene3d>
            <a:camera prst="legacyPerspectiveBottomLeft"/>
            <a:lightRig rig="legacyFlat3" dir="b"/>
          </a:scene3d>
          <a:sp3d extrusionH="365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9462" name="AutoShape 148"/>
          <p:cNvSpPr>
            <a:spLocks noChangeArrowheads="1"/>
          </p:cNvSpPr>
          <p:nvPr/>
        </p:nvSpPr>
        <p:spPr bwMode="gray">
          <a:xfrm rot="3694152">
            <a:off x="5149851" y="5732462"/>
            <a:ext cx="215900" cy="219075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9525">
            <a:miter lim="800000"/>
            <a:headEnd/>
            <a:tailEnd/>
          </a:ln>
          <a:scene3d>
            <a:camera prst="legacyPerspectiveBottomLeft"/>
            <a:lightRig rig="legacyFlat3" dir="b"/>
          </a:scene3d>
          <a:sp3d extrusionH="365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grpSp>
        <p:nvGrpSpPr>
          <p:cNvPr id="6" name="Group 142"/>
          <p:cNvGrpSpPr>
            <a:grpSpLocks noChangeAspect="1"/>
          </p:cNvGrpSpPr>
          <p:nvPr/>
        </p:nvGrpSpPr>
        <p:grpSpPr bwMode="auto">
          <a:xfrm>
            <a:off x="5724525" y="5084763"/>
            <a:ext cx="712788" cy="739775"/>
            <a:chOff x="819" y="1243"/>
            <a:chExt cx="454" cy="518"/>
          </a:xfrm>
        </p:grpSpPr>
        <p:grpSp>
          <p:nvGrpSpPr>
            <p:cNvPr id="19489" name="Group 143"/>
            <p:cNvGrpSpPr>
              <a:grpSpLocks/>
            </p:cNvGrpSpPr>
            <p:nvPr/>
          </p:nvGrpSpPr>
          <p:grpSpPr bwMode="auto">
            <a:xfrm>
              <a:off x="819" y="1245"/>
              <a:ext cx="454" cy="519"/>
              <a:chOff x="192" y="1917"/>
              <a:chExt cx="1042" cy="1102"/>
            </a:xfrm>
          </p:grpSpPr>
          <p:pic>
            <p:nvPicPr>
              <p:cNvPr id="19491" name="Picture 144" descr="light_shadow"/>
              <p:cNvPicPr>
                <a:picLocks noChangeAspect="1" noChangeArrowheads="1"/>
              </p:cNvPicPr>
              <p:nvPr/>
            </p:nvPicPr>
            <p:blipFill>
              <a:blip r:embed="rId8">
                <a:lum bright="-78000" contrast="-78000"/>
              </a:blip>
              <a:srcRect/>
              <a:stretch>
                <a:fillRect/>
              </a:stretch>
            </p:blipFill>
            <p:spPr bwMode="gray">
              <a:xfrm>
                <a:off x="291" y="2781"/>
                <a:ext cx="858" cy="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92" name="Picture 145" descr="circuler_1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gray">
              <a:xfrm>
                <a:off x="192" y="1917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493" name="Oval 146"/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50000">
                    <a:srgbClr val="C13183"/>
                  </a:gs>
                  <a:gs pos="100000">
                    <a:srgbClr val="CCCCFF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pic>
          <p:nvPicPr>
            <p:cNvPr id="19490" name="Picture 147" descr="Picture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gray">
            <a:xfrm>
              <a:off x="864" y="1248"/>
              <a:ext cx="359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464" name="AutoShape 148"/>
          <p:cNvSpPr>
            <a:spLocks noChangeArrowheads="1"/>
          </p:cNvSpPr>
          <p:nvPr/>
        </p:nvSpPr>
        <p:spPr bwMode="gray">
          <a:xfrm rot="3183018">
            <a:off x="6568282" y="4961731"/>
            <a:ext cx="247650" cy="207963"/>
          </a:xfrm>
          <a:prstGeom prst="triangle">
            <a:avLst>
              <a:gd name="adj" fmla="val 43449"/>
            </a:avLst>
          </a:prstGeom>
          <a:solidFill>
            <a:schemeClr val="tx2"/>
          </a:solidFill>
          <a:ln w="9525">
            <a:miter lim="800000"/>
            <a:headEnd/>
            <a:tailEnd/>
          </a:ln>
          <a:scene3d>
            <a:camera prst="legacyPerspectiveBottomLeft"/>
            <a:lightRig rig="legacyFlat3" dir="b"/>
          </a:scene3d>
          <a:sp3d extrusionH="365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grpSp>
        <p:nvGrpSpPr>
          <p:cNvPr id="8" name="Group 142"/>
          <p:cNvGrpSpPr>
            <a:grpSpLocks noChangeAspect="1"/>
          </p:cNvGrpSpPr>
          <p:nvPr/>
        </p:nvGrpSpPr>
        <p:grpSpPr bwMode="auto">
          <a:xfrm>
            <a:off x="6808788" y="4221163"/>
            <a:ext cx="744537" cy="773112"/>
            <a:chOff x="819" y="1243"/>
            <a:chExt cx="454" cy="518"/>
          </a:xfrm>
        </p:grpSpPr>
        <p:grpSp>
          <p:nvGrpSpPr>
            <p:cNvPr id="19484" name="Group 143"/>
            <p:cNvGrpSpPr>
              <a:grpSpLocks/>
            </p:cNvGrpSpPr>
            <p:nvPr/>
          </p:nvGrpSpPr>
          <p:grpSpPr bwMode="auto">
            <a:xfrm>
              <a:off x="819" y="1245"/>
              <a:ext cx="454" cy="519"/>
              <a:chOff x="192" y="1917"/>
              <a:chExt cx="1042" cy="1102"/>
            </a:xfrm>
          </p:grpSpPr>
          <p:pic>
            <p:nvPicPr>
              <p:cNvPr id="19486" name="Picture 144" descr="light_shadow"/>
              <p:cNvPicPr>
                <a:picLocks noChangeAspect="1" noChangeArrowheads="1"/>
              </p:cNvPicPr>
              <p:nvPr/>
            </p:nvPicPr>
            <p:blipFill>
              <a:blip r:embed="rId10">
                <a:lum bright="-78000" contrast="-78000"/>
              </a:blip>
              <a:srcRect/>
              <a:stretch>
                <a:fillRect/>
              </a:stretch>
            </p:blipFill>
            <p:spPr bwMode="gray">
              <a:xfrm>
                <a:off x="291" y="2781"/>
                <a:ext cx="858" cy="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87" name="Picture 145" descr="circuler_1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gray">
              <a:xfrm>
                <a:off x="192" y="1917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6" name="Oval 146"/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5" cy="10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50000">
                    <a:srgbClr val="FF7F00"/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</p:grpSp>
        <p:pic>
          <p:nvPicPr>
            <p:cNvPr id="19485" name="Picture 147" descr="Picture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gray">
            <a:xfrm>
              <a:off x="864" y="1248"/>
              <a:ext cx="359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up 142"/>
          <p:cNvGrpSpPr>
            <a:grpSpLocks noChangeAspect="1"/>
          </p:cNvGrpSpPr>
          <p:nvPr/>
        </p:nvGrpSpPr>
        <p:grpSpPr bwMode="auto">
          <a:xfrm>
            <a:off x="7667625" y="3284538"/>
            <a:ext cx="744538" cy="771525"/>
            <a:chOff x="819" y="1243"/>
            <a:chExt cx="454" cy="518"/>
          </a:xfrm>
        </p:grpSpPr>
        <p:grpSp>
          <p:nvGrpSpPr>
            <p:cNvPr id="19479" name="Group 143"/>
            <p:cNvGrpSpPr>
              <a:grpSpLocks/>
            </p:cNvGrpSpPr>
            <p:nvPr/>
          </p:nvGrpSpPr>
          <p:grpSpPr bwMode="auto">
            <a:xfrm>
              <a:off x="819" y="1245"/>
              <a:ext cx="454" cy="519"/>
              <a:chOff x="192" y="1917"/>
              <a:chExt cx="1042" cy="1102"/>
            </a:xfrm>
          </p:grpSpPr>
          <p:pic>
            <p:nvPicPr>
              <p:cNvPr id="19481" name="Picture 144" descr="light_shadow"/>
              <p:cNvPicPr>
                <a:picLocks noChangeAspect="1" noChangeArrowheads="1"/>
              </p:cNvPicPr>
              <p:nvPr/>
            </p:nvPicPr>
            <p:blipFill>
              <a:blip r:embed="rId12">
                <a:lum bright="-78000" contrast="-78000"/>
              </a:blip>
              <a:srcRect/>
              <a:stretch>
                <a:fillRect/>
              </a:stretch>
            </p:blipFill>
            <p:spPr bwMode="gray">
              <a:xfrm>
                <a:off x="291" y="2781"/>
                <a:ext cx="858" cy="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82" name="Picture 145" descr="circuler_1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gray">
              <a:xfrm>
                <a:off x="192" y="1917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483" name="Oval 146"/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rgbClr val="CCECFF"/>
                  </a:gs>
                  <a:gs pos="50000">
                    <a:srgbClr val="66CCFF"/>
                  </a:gs>
                  <a:gs pos="100000">
                    <a:srgbClr val="CCECFF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pic>
          <p:nvPicPr>
            <p:cNvPr id="19480" name="Picture 147" descr="Picture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gray">
            <a:xfrm>
              <a:off x="864" y="1248"/>
              <a:ext cx="359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467" name="AutoShape 148"/>
          <p:cNvSpPr>
            <a:spLocks noChangeArrowheads="1"/>
          </p:cNvSpPr>
          <p:nvPr/>
        </p:nvSpPr>
        <p:spPr bwMode="gray">
          <a:xfrm rot="3183018">
            <a:off x="7581900" y="4090988"/>
            <a:ext cx="231775" cy="203200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9525">
            <a:miter lim="800000"/>
            <a:headEnd/>
            <a:tailEnd/>
          </a:ln>
          <a:scene3d>
            <a:camera prst="legacyPerspectiveBottomLeft"/>
            <a:lightRig rig="legacyFlat3" dir="b"/>
          </a:scene3d>
          <a:sp3d extrusionH="365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5623" name="Text Box 18"/>
          <p:cNvSpPr txBox="1">
            <a:spLocks noChangeArrowheads="1"/>
          </p:cNvSpPr>
          <p:nvPr/>
        </p:nvSpPr>
        <p:spPr bwMode="white">
          <a:xfrm>
            <a:off x="2771775" y="6165850"/>
            <a:ext cx="36036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FEFFFF"/>
                </a:solidFill>
                <a:latin typeface="Calibri" pitchFamily="34" charset="0"/>
                <a:cs typeface="Arial" charset="0"/>
              </a:rPr>
              <a:t>1</a:t>
            </a:r>
            <a:endParaRPr lang="en-US" sz="2000" b="1">
              <a:solidFill>
                <a:srgbClr val="FE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5624" name="Text Box 18"/>
          <p:cNvSpPr txBox="1">
            <a:spLocks noChangeArrowheads="1"/>
          </p:cNvSpPr>
          <p:nvPr/>
        </p:nvSpPr>
        <p:spPr bwMode="white">
          <a:xfrm>
            <a:off x="5940425" y="5300663"/>
            <a:ext cx="2889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FEFFFF"/>
                </a:solidFill>
                <a:latin typeface="Calibri" pitchFamily="34" charset="0"/>
                <a:cs typeface="Arial" charset="0"/>
              </a:rPr>
              <a:t>3</a:t>
            </a:r>
            <a:endParaRPr lang="en-US" sz="2000" b="1">
              <a:solidFill>
                <a:srgbClr val="FE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5625" name="Text Box 18"/>
          <p:cNvSpPr txBox="1">
            <a:spLocks noChangeArrowheads="1"/>
          </p:cNvSpPr>
          <p:nvPr/>
        </p:nvSpPr>
        <p:spPr bwMode="white">
          <a:xfrm>
            <a:off x="7019925" y="4365625"/>
            <a:ext cx="2159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EFFFF"/>
                </a:solidFill>
                <a:latin typeface="Calibri" pitchFamily="34" charset="0"/>
                <a:cs typeface="Arial" charset="0"/>
              </a:rPr>
              <a:t>4</a:t>
            </a:r>
          </a:p>
        </p:txBody>
      </p:sp>
      <p:sp>
        <p:nvSpPr>
          <p:cNvPr id="25626" name="Text Box 18"/>
          <p:cNvSpPr txBox="1">
            <a:spLocks noChangeArrowheads="1"/>
          </p:cNvSpPr>
          <p:nvPr/>
        </p:nvSpPr>
        <p:spPr bwMode="white">
          <a:xfrm>
            <a:off x="7812088" y="3429000"/>
            <a:ext cx="4318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EFFFF"/>
                </a:solidFill>
                <a:latin typeface="Calibri" pitchFamily="34" charset="0"/>
                <a:cs typeface="Arial" charset="0"/>
              </a:rPr>
              <a:t>5</a:t>
            </a:r>
          </a:p>
        </p:txBody>
      </p:sp>
      <p:sp>
        <p:nvSpPr>
          <p:cNvPr id="70" name="Text Box 18"/>
          <p:cNvSpPr txBox="1">
            <a:spLocks noChangeArrowheads="1"/>
          </p:cNvSpPr>
          <p:nvPr/>
        </p:nvSpPr>
        <p:spPr bwMode="white">
          <a:xfrm>
            <a:off x="4284663" y="5949950"/>
            <a:ext cx="36036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FEFFFF"/>
                </a:solidFill>
                <a:latin typeface="Calibri" pitchFamily="34" charset="0"/>
                <a:cs typeface="Arial" charset="0"/>
              </a:rPr>
              <a:t>2</a:t>
            </a:r>
            <a:endParaRPr lang="en-US" sz="2000" b="1">
              <a:solidFill>
                <a:srgbClr val="FE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170" name="Rectangle 50"/>
          <p:cNvSpPr>
            <a:spLocks noChangeArrowheads="1"/>
          </p:cNvSpPr>
          <p:nvPr/>
        </p:nvSpPr>
        <p:spPr bwMode="auto">
          <a:xfrm>
            <a:off x="179388" y="2565400"/>
            <a:ext cx="83534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buFontTx/>
              <a:buBlip>
                <a:blip r:embed="rId14"/>
              </a:buBlip>
            </a:pPr>
            <a:r>
              <a:rPr lang="ru-RU" sz="1600" b="1" i="1"/>
              <a:t>Подбирая игры ,воспитатель должен учитывать предыдущую деятельность детей и последующую</a:t>
            </a:r>
            <a:r>
              <a:rPr lang="en-US" sz="1600" b="1" i="1"/>
              <a:t>.</a:t>
            </a:r>
            <a:endParaRPr lang="ru-RU" sz="1600" b="1" i="1"/>
          </a:p>
        </p:txBody>
      </p:sp>
      <p:sp>
        <p:nvSpPr>
          <p:cNvPr id="5171" name="Rectangle 51"/>
          <p:cNvSpPr>
            <a:spLocks noChangeArrowheads="1"/>
          </p:cNvSpPr>
          <p:nvPr/>
        </p:nvSpPr>
        <p:spPr bwMode="auto">
          <a:xfrm>
            <a:off x="179388" y="3357563"/>
            <a:ext cx="6697662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  <a:buFontTx/>
              <a:buBlip>
                <a:blip r:embed="rId14"/>
              </a:buBlip>
            </a:pPr>
            <a:r>
              <a:rPr lang="en-US" i="1"/>
              <a:t>   </a:t>
            </a:r>
            <a:r>
              <a:rPr lang="ru-RU" sz="1600" b="1" i="1"/>
              <a:t>На прогулке проводятся 2 игры. Одна  более подвижная, </a:t>
            </a:r>
          </a:p>
          <a:p>
            <a:pPr>
              <a:spcBef>
                <a:spcPts val="600"/>
              </a:spcBef>
            </a:pPr>
            <a:r>
              <a:rPr lang="en-US" sz="1600" b="1" i="1"/>
              <a:t>    </a:t>
            </a:r>
            <a:r>
              <a:rPr lang="ru-RU" sz="1600" b="1" i="1"/>
              <a:t>  вторая - спокойная.</a:t>
            </a:r>
          </a:p>
        </p:txBody>
      </p:sp>
      <p:sp>
        <p:nvSpPr>
          <p:cNvPr id="5172" name="Rectangle 52"/>
          <p:cNvSpPr>
            <a:spLocks noChangeArrowheads="1"/>
          </p:cNvSpPr>
          <p:nvPr/>
        </p:nvSpPr>
        <p:spPr bwMode="auto">
          <a:xfrm>
            <a:off x="179388" y="4149725"/>
            <a:ext cx="6337300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  <a:buFontTx/>
              <a:buBlip>
                <a:blip r:embed="rId14"/>
              </a:buBlip>
            </a:pPr>
            <a:r>
              <a:rPr lang="en-US" i="1"/>
              <a:t>   </a:t>
            </a:r>
            <a:r>
              <a:rPr lang="ru-RU" sz="1600" b="1" i="1"/>
              <a:t>Общая длительность игры составляет 5-6 минут – в</a:t>
            </a:r>
          </a:p>
          <a:p>
            <a:pPr>
              <a:spcBef>
                <a:spcPts val="600"/>
              </a:spcBef>
            </a:pPr>
            <a:r>
              <a:rPr lang="ru-RU" sz="1600" b="1" i="1"/>
              <a:t>      младшей, 6-8 минут в средней,8-10 минут в старшей.</a:t>
            </a:r>
          </a:p>
        </p:txBody>
      </p:sp>
      <p:sp>
        <p:nvSpPr>
          <p:cNvPr id="5173" name="Rectangle 53"/>
          <p:cNvSpPr>
            <a:spLocks noChangeArrowheads="1"/>
          </p:cNvSpPr>
          <p:nvPr/>
        </p:nvSpPr>
        <p:spPr bwMode="auto">
          <a:xfrm>
            <a:off x="179388" y="5084763"/>
            <a:ext cx="56880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Tx/>
              <a:buBlip>
                <a:blip r:embed="rId14"/>
              </a:buBlip>
            </a:pPr>
            <a:r>
              <a:rPr lang="ru-RU" b="1" i="1"/>
              <a:t>   </a:t>
            </a:r>
            <a:r>
              <a:rPr lang="ru-RU" sz="1600" b="1" i="1"/>
              <a:t>Игра повторяется 4-5 раз в течении </a:t>
            </a:r>
          </a:p>
          <a:p>
            <a:pPr eaLnBrk="0" hangingPunct="0"/>
            <a:r>
              <a:rPr lang="ru-RU" sz="1600" b="1" i="1"/>
              <a:t>     месяца</a:t>
            </a:r>
            <a:r>
              <a:rPr lang="ru-RU" b="1" i="1"/>
              <a:t>. </a:t>
            </a:r>
          </a:p>
        </p:txBody>
      </p:sp>
      <p:sp>
        <p:nvSpPr>
          <p:cNvPr id="5174" name="Rectangle 54"/>
          <p:cNvSpPr>
            <a:spLocks noChangeArrowheads="1"/>
          </p:cNvSpPr>
          <p:nvPr/>
        </p:nvSpPr>
        <p:spPr bwMode="auto">
          <a:xfrm>
            <a:off x="179388" y="1844675"/>
            <a:ext cx="77771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Blip>
                <a:blip r:embed="rId14"/>
              </a:buBlip>
            </a:pPr>
            <a:r>
              <a:rPr lang="ru-RU" sz="1600" b="1" i="1"/>
              <a:t>На каждый день недели следует планировать игры разного содержания и характера.</a:t>
            </a:r>
          </a:p>
        </p:txBody>
      </p:sp>
      <p:sp>
        <p:nvSpPr>
          <p:cNvPr id="19478" name="WordArt 63"/>
          <p:cNvSpPr>
            <a:spLocks noChangeArrowheads="1" noChangeShapeType="1" noTextEdit="1"/>
          </p:cNvSpPr>
          <p:nvPr/>
        </p:nvSpPr>
        <p:spPr bwMode="auto">
          <a:xfrm>
            <a:off x="1835150" y="620713"/>
            <a:ext cx="6048375" cy="7207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8088"/>
                <a:gd name="adj2" fmla="val -347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планирование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22"/>
          <p:cNvSpPr txBox="1">
            <a:spLocks noChangeArrowheads="1"/>
          </p:cNvSpPr>
          <p:nvPr/>
        </p:nvSpPr>
        <p:spPr bwMode="black">
          <a:xfrm>
            <a:off x="2343150" y="2771775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 eaLnBrk="0" hangingPunct="0">
              <a:spcBef>
                <a:spcPct val="50000"/>
              </a:spcBef>
              <a:buClr>
                <a:schemeClr val="tx1"/>
              </a:buClr>
            </a:pPr>
            <a:r>
              <a:rPr lang="en-US" sz="2400" b="1">
                <a:solidFill>
                  <a:srgbClr val="FFFFFF"/>
                </a:solidFill>
              </a:rPr>
              <a:t>Click to add title in here    </a:t>
            </a:r>
          </a:p>
        </p:txBody>
      </p:sp>
      <p:sp>
        <p:nvSpPr>
          <p:cNvPr id="20482" name="Text Box 23"/>
          <p:cNvSpPr txBox="1">
            <a:spLocks noChangeArrowheads="1"/>
          </p:cNvSpPr>
          <p:nvPr/>
        </p:nvSpPr>
        <p:spPr bwMode="black">
          <a:xfrm>
            <a:off x="2354263" y="3629025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 eaLnBrk="0" hangingPunct="0">
              <a:spcBef>
                <a:spcPct val="50000"/>
              </a:spcBef>
              <a:buClr>
                <a:schemeClr val="tx1"/>
              </a:buClr>
            </a:pPr>
            <a:r>
              <a:rPr lang="en-US" sz="2400" b="1">
                <a:solidFill>
                  <a:srgbClr val="FFFFFF"/>
                </a:solidFill>
              </a:rPr>
              <a:t>Click to add title in here    </a:t>
            </a:r>
          </a:p>
        </p:txBody>
      </p:sp>
      <p:sp>
        <p:nvSpPr>
          <p:cNvPr id="35" name="AutoShape 4"/>
          <p:cNvSpPr>
            <a:spLocks noChangeArrowheads="1"/>
          </p:cNvSpPr>
          <p:nvPr/>
        </p:nvSpPr>
        <p:spPr bwMode="ltGray">
          <a:xfrm>
            <a:off x="2268538" y="620713"/>
            <a:ext cx="5040312" cy="2303462"/>
          </a:xfrm>
          <a:prstGeom prst="roundRect">
            <a:avLst>
              <a:gd name="adj" fmla="val 16227"/>
            </a:avLst>
          </a:prstGeom>
          <a:blipFill>
            <a:blip r:embed="rId2" cstate="print"/>
            <a:tile tx="0" ty="0" sx="100000" sy="100000" flip="none" algn="tl"/>
          </a:blipFill>
          <a:ln w="127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ru-RU" dirty="0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20484" name="Rectangle 1"/>
          <p:cNvSpPr>
            <a:spLocks noChangeArrowheads="1"/>
          </p:cNvSpPr>
          <p:nvPr/>
        </p:nvSpPr>
        <p:spPr bwMode="auto">
          <a:xfrm>
            <a:off x="2268538" y="636588"/>
            <a:ext cx="5111750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buClr>
                <a:srgbClr val="0000FF"/>
              </a:buClr>
              <a:buFont typeface="Wingdings" pitchFamily="2" charset="2"/>
              <a:buChar char="Ш"/>
            </a:pPr>
            <a:r>
              <a:rPr lang="ru-RU" sz="1600" i="1"/>
              <a:t>  </a:t>
            </a:r>
            <a:r>
              <a:rPr lang="ru-RU" sz="1600" b="1" i="1"/>
              <a:t>Игры не должны быть слишком длинными; обязательно нужно делать паузы для отдыха.</a:t>
            </a:r>
          </a:p>
          <a:p>
            <a:pPr eaLnBrk="0" hangingPunct="0">
              <a:buClr>
                <a:srgbClr val="0000FF"/>
              </a:buClr>
              <a:buFont typeface="Wingdings" pitchFamily="2" charset="2"/>
              <a:buChar char="Ш"/>
            </a:pPr>
            <a:r>
              <a:rPr lang="ru-RU" sz="1600" b="1" i="1"/>
              <a:t>  В работе с малышами рекомендуется использовать  игры с небольшим художественным текстом, который подсказывает детям движения и заменяет в игре правила ("Зайка беленький сидит", "По ровненькой дорожке", "Поезд" и др.)</a:t>
            </a:r>
            <a:r>
              <a:rPr lang="ru-RU" sz="1600" i="1"/>
              <a:t> </a:t>
            </a:r>
          </a:p>
        </p:txBody>
      </p:sp>
      <p:pic>
        <p:nvPicPr>
          <p:cNvPr id="20485" name="Picture 3" descr="\\msk-fp01\userdata$\pahomavaEA\Desktop\грамоты\зайк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4376738"/>
            <a:ext cx="3103563" cy="226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2" descr="\\msk-fp01\userdata$\pahomavaEA\Desktop\грамоты\малыш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96875" y="333375"/>
            <a:ext cx="2592388" cy="243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Text Box 25"/>
          <p:cNvSpPr txBox="1">
            <a:spLocks noChangeArrowheads="1"/>
          </p:cNvSpPr>
          <p:nvPr/>
        </p:nvSpPr>
        <p:spPr bwMode="black">
          <a:xfrm>
            <a:off x="350648" y="2740348"/>
            <a:ext cx="813451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ru-RU" sz="4600" b="1" i="1" dirty="0">
                <a:ln w="19050">
                  <a:solidFill>
                    <a:srgbClr val="3333FF"/>
                  </a:solidFill>
                </a:ln>
                <a:solidFill>
                  <a:srgbClr val="99CCFF"/>
                </a:solidFill>
                <a:latin typeface="Monotype Corsiva" pitchFamily="66" charset="0"/>
              </a:rPr>
              <a:t>Характеристика подвижных игр      </a:t>
            </a:r>
            <a:r>
              <a:rPr lang="ru-RU" sz="4800" b="1" i="1" dirty="0">
                <a:solidFill>
                  <a:srgbClr val="3333FF"/>
                </a:solidFill>
                <a:latin typeface="Monotype Corsiva" pitchFamily="66" charset="0"/>
              </a:rPr>
              <a:t> у </a:t>
            </a:r>
            <a:r>
              <a:rPr lang="ru-RU" sz="4000" b="1" i="1" dirty="0">
                <a:solidFill>
                  <a:srgbClr val="3333FF"/>
                </a:solidFill>
                <a:latin typeface="Monotype Corsiva" pitchFamily="66" charset="0"/>
              </a:rPr>
              <a:t>детей младшего дошкольного возраста</a:t>
            </a:r>
            <a:endParaRPr lang="en-US" sz="4000" b="1" dirty="0">
              <a:solidFill>
                <a:srgbClr val="3333FF"/>
              </a:solidFill>
              <a:latin typeface="Monotype Corsiva" pitchFamily="66" charset="0"/>
            </a:endParaRPr>
          </a:p>
        </p:txBody>
      </p:sp>
      <p:pic>
        <p:nvPicPr>
          <p:cNvPr id="20488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4292600"/>
            <a:ext cx="2846387" cy="348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64288" y="4365625"/>
            <a:ext cx="2779712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AutoShape 4"/>
          <p:cNvSpPr>
            <a:spLocks noChangeArrowheads="1"/>
          </p:cNvSpPr>
          <p:nvPr/>
        </p:nvSpPr>
        <p:spPr bwMode="ltGray">
          <a:xfrm>
            <a:off x="250825" y="3716338"/>
            <a:ext cx="8713788" cy="2952750"/>
          </a:xfrm>
          <a:prstGeom prst="roundRect">
            <a:avLst>
              <a:gd name="adj" fmla="val 16227"/>
            </a:avLst>
          </a:prstGeom>
          <a:blipFill>
            <a:blip r:embed="rId2" cstate="print"/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>
              <a:defRPr/>
            </a:pPr>
            <a:endParaRPr lang="ru-RU" dirty="0"/>
          </a:p>
        </p:txBody>
      </p:sp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395288" y="3883025"/>
            <a:ext cx="4176712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buClr>
                <a:srgbClr val="0000FF"/>
              </a:buClr>
              <a:buFont typeface="Wingdings" pitchFamily="2" charset="2"/>
              <a:buChar char="­"/>
            </a:pPr>
            <a:r>
              <a:rPr lang="ru-RU" sz="1600" b="1" i="1"/>
              <a:t>   Дети уже могут свободно подчиняться правилам, данным в открытом виде, поэтому бессюжетные подвижные игры можно использовать достаточно широко. </a:t>
            </a:r>
            <a:endParaRPr lang="en-US" sz="1600" b="1" i="1"/>
          </a:p>
          <a:p>
            <a:pPr eaLnBrk="0" hangingPunct="0">
              <a:buClr>
                <a:srgbClr val="0000FF"/>
              </a:buClr>
              <a:buFont typeface="Wingdings" pitchFamily="2" charset="2"/>
              <a:buChar char="­"/>
            </a:pPr>
            <a:r>
              <a:rPr lang="ru-RU" sz="1600" b="1" i="1"/>
              <a:t>   Большинство игр имеют развернутые сюжеты, определяющие содержание движений. Во многих играх есть роль ведущего. </a:t>
            </a:r>
          </a:p>
        </p:txBody>
      </p:sp>
      <p:pic>
        <p:nvPicPr>
          <p:cNvPr id="21507" name="Picture 2" descr="Z:\DS\ФОТОГРАФИИ\1 июня\IMG_66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4863" y="3760788"/>
            <a:ext cx="4279900" cy="285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25"/>
          <p:cNvSpPr txBox="1">
            <a:spLocks noChangeArrowheads="1"/>
          </p:cNvSpPr>
          <p:nvPr/>
        </p:nvSpPr>
        <p:spPr bwMode="black">
          <a:xfrm>
            <a:off x="251520" y="0"/>
            <a:ext cx="8424936" cy="1579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ts val="5760"/>
              </a:lnSpc>
              <a:spcBef>
                <a:spcPts val="600"/>
              </a:spcBef>
              <a:defRPr/>
            </a:pPr>
            <a:r>
              <a:rPr lang="ru-RU" sz="4600" b="1" i="1" dirty="0">
                <a:ln w="19050">
                  <a:solidFill>
                    <a:srgbClr val="0000CC"/>
                  </a:solidFill>
                </a:ln>
                <a:solidFill>
                  <a:srgbClr val="99CCFF"/>
                </a:solidFill>
                <a:latin typeface="Monotype Corsiva" pitchFamily="66" charset="0"/>
              </a:rPr>
              <a:t>Характеристика подвижных игр    </a:t>
            </a:r>
            <a:r>
              <a:rPr lang="ru-RU" sz="4600" b="1" i="1" dirty="0">
                <a:ln w="19050">
                  <a:solidFill>
                    <a:srgbClr val="3333FF"/>
                  </a:solidFill>
                </a:ln>
                <a:solidFill>
                  <a:srgbClr val="99CCFF"/>
                </a:solidFill>
                <a:latin typeface="Monotype Corsiva" pitchFamily="66" charset="0"/>
              </a:rPr>
              <a:t>  </a:t>
            </a:r>
            <a:r>
              <a:rPr lang="ru-RU" sz="4800" b="1" i="1" dirty="0">
                <a:solidFill>
                  <a:srgbClr val="3333FF"/>
                </a:solidFill>
                <a:latin typeface="Monotype Corsiva" pitchFamily="66" charset="0"/>
              </a:rPr>
              <a:t> </a:t>
            </a:r>
            <a:r>
              <a:rPr lang="ru-RU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у </a:t>
            </a:r>
            <a:r>
              <a:rPr lang="ru-RU" sz="4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детей среднего дошкольного возраста</a:t>
            </a:r>
            <a:endParaRPr lang="en-US" sz="4000" b="1" dirty="0">
              <a:solidFill>
                <a:srgbClr val="FFFFCC"/>
              </a:solidFill>
              <a:latin typeface="Monotype Corsiva" pitchFamily="66" charset="0"/>
            </a:endParaRPr>
          </a:p>
        </p:txBody>
      </p:sp>
      <p:pic>
        <p:nvPicPr>
          <p:cNvPr id="21509" name="Picture 3" descr="\\msk-fp01\userdata$\pahomavaEA\Desktop\грамоты\IMG_665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6275" y="1620838"/>
            <a:ext cx="2176463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2" descr="\\msk-fp01\userdata$\pahomavaEA\Desktop\грамоты\лягушки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86150" y="1481138"/>
            <a:ext cx="2401888" cy="218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3" descr="\\msk-fp01\userdata$\pahomavaEA\Desktop\грамоты\паровозик2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37313" y="1620838"/>
            <a:ext cx="2316162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179512" y="188640"/>
            <a:ext cx="5328592" cy="2592288"/>
            <a:chOff x="1267" y="2532"/>
            <a:chExt cx="3185" cy="582"/>
          </a:xfrm>
          <a:blipFill>
            <a:blip r:embed="rId3"/>
            <a:tile tx="0" ty="0" sx="100000" sy="100000" flip="none" algn="tl"/>
          </a:blipFill>
        </p:grpSpPr>
        <p:sp>
          <p:nvSpPr>
            <p:cNvPr id="18" name="AutoShape 52"/>
            <p:cNvSpPr>
              <a:spLocks noChangeArrowheads="1"/>
            </p:cNvSpPr>
            <p:nvPr/>
          </p:nvSpPr>
          <p:spPr bwMode="gray">
            <a:xfrm>
              <a:off x="1267" y="2532"/>
              <a:ext cx="3185" cy="582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>
              <a:flatTx/>
            </a:bodyPr>
            <a:lstStyle/>
            <a:p>
              <a:pPr eaLnBrk="0" hangingPunct="0">
                <a:defRPr/>
              </a:pPr>
              <a:endParaRPr lang="ru-RU"/>
            </a:p>
          </p:txBody>
        </p:sp>
        <p:sp>
          <p:nvSpPr>
            <p:cNvPr id="19" name="Line 53"/>
            <p:cNvSpPr>
              <a:spLocks noChangeShapeType="1"/>
            </p:cNvSpPr>
            <p:nvPr/>
          </p:nvSpPr>
          <p:spPr bwMode="gray">
            <a:xfrm>
              <a:off x="1412" y="3111"/>
              <a:ext cx="2950" cy="0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defRPr/>
              </a:pPr>
              <a:endParaRPr lang="ru-RU"/>
            </a:p>
          </p:txBody>
        </p:sp>
        <p:sp>
          <p:nvSpPr>
            <p:cNvPr id="20" name="Line 54"/>
            <p:cNvSpPr>
              <a:spLocks noChangeShapeType="1"/>
            </p:cNvSpPr>
            <p:nvPr/>
          </p:nvSpPr>
          <p:spPr bwMode="gray">
            <a:xfrm>
              <a:off x="1418" y="2532"/>
              <a:ext cx="2950" cy="0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defRPr/>
              </a:pPr>
              <a:endParaRPr lang="ru-RU"/>
            </a:p>
          </p:txBody>
        </p:sp>
      </p:grpSp>
      <p:sp>
        <p:nvSpPr>
          <p:cNvPr id="5" name="Oval 48"/>
          <p:cNvSpPr>
            <a:spLocks noChangeArrowheads="1"/>
          </p:cNvSpPr>
          <p:nvPr/>
        </p:nvSpPr>
        <p:spPr bwMode="gray">
          <a:xfrm>
            <a:off x="0" y="2708275"/>
            <a:ext cx="9144000" cy="1441450"/>
          </a:xfrm>
          <a:prstGeom prst="ellipse">
            <a:avLst/>
          </a:prstGeom>
          <a:solidFill>
            <a:srgbClr val="CCFFCC"/>
          </a:solidFill>
          <a:ln w="12700">
            <a:solidFill>
              <a:schemeClr val="accent2"/>
            </a:solidFill>
            <a:round/>
            <a:headEnd/>
            <a:tailEnd/>
          </a:ln>
          <a:effectLst>
            <a:outerShdw dist="50800" dir="54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ru-RU">
              <a:solidFill>
                <a:srgbClr val="CCECFF"/>
              </a:solidFill>
            </a:endParaRPr>
          </a:p>
        </p:txBody>
      </p:sp>
      <p:pic>
        <p:nvPicPr>
          <p:cNvPr id="22532" name="Рисунок 9" descr="\\msk-fp01\userdata$\pahomavaEA\Desktop\грамоты\мячик2.jpg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3250" y="4286250"/>
            <a:ext cx="3614738" cy="229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Рисунок 12" descr="\\msk-fp01\userdata$\pahomavaEA\Desktop\грамоты\шары2.JPG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81663" y="-6350"/>
            <a:ext cx="3468687" cy="301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2" descr="\\msk-fp01\userdata$\pahomavaEA\Desktop\грамоты\на шаре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2063" y="4359275"/>
            <a:ext cx="3535362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WordArt 3"/>
          <p:cNvSpPr>
            <a:spLocks noChangeArrowheads="1" noChangeShapeType="1" noTextEdit="1"/>
          </p:cNvSpPr>
          <p:nvPr/>
        </p:nvSpPr>
        <p:spPr bwMode="auto">
          <a:xfrm>
            <a:off x="684213" y="3429000"/>
            <a:ext cx="8459787" cy="2159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41876"/>
              </a:avLst>
            </a:prstTxWarp>
          </a:bodyPr>
          <a:lstStyle/>
          <a:p>
            <a:pPr algn="ctr"/>
            <a:r>
              <a:rPr lang="ru-RU" sz="2000" kern="10">
                <a:ln w="9525">
                  <a:solidFill>
                    <a:srgbClr val="0070C0"/>
                  </a:solidFill>
                  <a:round/>
                  <a:headEnd/>
                  <a:tailEnd/>
                </a:ln>
                <a:solidFill>
                  <a:srgbClr val="92CDDC"/>
                </a:solidFill>
                <a:latin typeface="Monotype Corsiva"/>
              </a:rPr>
              <a:t>Характеристика   подвижных игр       </a:t>
            </a:r>
          </a:p>
          <a:p>
            <a:pPr algn="ctr"/>
            <a:endParaRPr lang="ru-RU" sz="2000" kern="10">
              <a:ln w="9525">
                <a:solidFill>
                  <a:srgbClr val="0070C0"/>
                </a:solidFill>
                <a:round/>
                <a:headEnd/>
                <a:tailEnd/>
              </a:ln>
              <a:solidFill>
                <a:srgbClr val="92CDDC"/>
              </a:solidFill>
              <a:latin typeface="Monotype Corsiva"/>
            </a:endParaRPr>
          </a:p>
        </p:txBody>
      </p:sp>
      <p:sp>
        <p:nvSpPr>
          <p:cNvPr id="22536" name="WordArt 4"/>
          <p:cNvSpPr>
            <a:spLocks noChangeArrowheads="1" noChangeShapeType="1" noTextEdit="1"/>
          </p:cNvSpPr>
          <p:nvPr/>
        </p:nvSpPr>
        <p:spPr bwMode="auto">
          <a:xfrm>
            <a:off x="827088" y="3500438"/>
            <a:ext cx="7848600" cy="649287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0"/>
              </a:avLst>
            </a:prstTxWarp>
          </a:bodyPr>
          <a:lstStyle/>
          <a:p>
            <a:pPr algn="ctr"/>
            <a:r>
              <a:rPr lang="ru-RU" sz="1400" kern="10">
                <a:ln w="9525">
                  <a:solidFill>
                    <a:srgbClr val="0070C0"/>
                  </a:solidFill>
                  <a:round/>
                  <a:headEnd/>
                  <a:tailEnd/>
                </a:ln>
                <a:solidFill>
                  <a:srgbClr val="92CDDC"/>
                </a:solidFill>
                <a:latin typeface="Monotype Corsiva"/>
              </a:rPr>
              <a:t>у детей старшего дошкольного возраста      </a:t>
            </a:r>
          </a:p>
          <a:p>
            <a:pPr algn="ctr"/>
            <a:endParaRPr lang="ru-RU" sz="1400" kern="10">
              <a:ln w="9525">
                <a:solidFill>
                  <a:srgbClr val="0070C0"/>
                </a:solidFill>
                <a:round/>
                <a:headEnd/>
                <a:tailEnd/>
              </a:ln>
              <a:solidFill>
                <a:srgbClr val="92CDDC"/>
              </a:solidFill>
              <a:latin typeface="Monotype Corsiva"/>
            </a:endParaRPr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179388" y="404813"/>
            <a:ext cx="5256212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v"/>
            </a:pPr>
            <a:r>
              <a:rPr lang="en-US" sz="1400" b="1"/>
              <a:t> </a:t>
            </a:r>
            <a:r>
              <a:rPr lang="ru-RU" sz="1400" b="1"/>
              <a:t>Огромное количество для детей старшего дошкольного  возраста заключается в том, что участники должны не дать</a:t>
            </a:r>
            <a:r>
              <a:rPr lang="en-US" sz="1400" b="1"/>
              <a:t> </a:t>
            </a:r>
            <a:r>
              <a:rPr lang="ru-RU" sz="1400" b="1"/>
              <a:t> себя</a:t>
            </a:r>
            <a:r>
              <a:rPr lang="en-US" sz="1400" b="1"/>
              <a:t> </a:t>
            </a:r>
            <a:r>
              <a:rPr lang="ru-RU" sz="1400" b="1"/>
              <a:t>поймать водящему игроку</a:t>
            </a:r>
            <a:r>
              <a:rPr lang="en-US" sz="1400" b="1"/>
              <a:t>.</a:t>
            </a:r>
            <a:r>
              <a:rPr lang="ru-RU" sz="1400" b="1"/>
              <a:t> </a:t>
            </a:r>
            <a:endParaRPr lang="en-US" sz="1400" b="1"/>
          </a:p>
          <a:p>
            <a:pPr marL="342900" indent="-342900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v"/>
            </a:pPr>
            <a:r>
              <a:rPr lang="ru-RU" sz="1400" b="1"/>
              <a:t>Постепенно увеличивается количество правил, они</a:t>
            </a:r>
            <a:endParaRPr lang="en-US" sz="1400" b="1"/>
          </a:p>
          <a:p>
            <a:pPr marL="342900" indent="-342900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None/>
            </a:pPr>
            <a:r>
              <a:rPr lang="en-US" sz="1400" b="1"/>
              <a:t>       </a:t>
            </a:r>
            <a:r>
              <a:rPr lang="ru-RU" sz="1400" b="1"/>
              <a:t> становятся сложнее</a:t>
            </a:r>
            <a:r>
              <a:rPr lang="en-US" sz="1400" b="1"/>
              <a:t>.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v"/>
            </a:pPr>
            <a:r>
              <a:rPr lang="ru-RU" sz="1400" b="1"/>
              <a:t>Подвижные игры всегда организует воспитатель, хотя часто они могут быть начаты по желанию</a:t>
            </a:r>
            <a:r>
              <a:rPr lang="en-US" sz="1400" b="1"/>
              <a:t> </a:t>
            </a:r>
            <a:r>
              <a:rPr lang="ru-RU" sz="1400" b="1"/>
              <a:t> детей.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v"/>
            </a:pPr>
            <a:endParaRPr lang="en-US" sz="1400" b="1"/>
          </a:p>
          <a:p>
            <a:pPr marL="342900" indent="-342900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v"/>
            </a:pPr>
            <a:endParaRPr lang="ru-RU" sz="1400" b="1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ры">
  <a:themeElements>
    <a:clrScheme name="Шары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Шар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Шары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2834</TotalTime>
  <Words>539</Words>
  <Application>Microsoft Office PowerPoint</Application>
  <PresentationFormat>Экран (4:3)</PresentationFormat>
  <Paragraphs>98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Шары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MoBIL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123</cp:lastModifiedBy>
  <cp:revision>113</cp:revision>
  <dcterms:created xsi:type="dcterms:W3CDTF">2011-09-24T03:34:18Z</dcterms:created>
  <dcterms:modified xsi:type="dcterms:W3CDTF">2021-03-16T06:25:42Z</dcterms:modified>
</cp:coreProperties>
</file>