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5" r:id="rId5"/>
    <p:sldId id="266" r:id="rId6"/>
    <p:sldId id="262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175" y="4221088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Arial"/>
              </a:rPr>
              <a:t> «Чтобы воспитать человека думающим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Arial"/>
              </a:rPr>
              <a:t>и чувствующим его следует, прежде всего,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Arial"/>
              </a:rPr>
              <a:t>воспитать эстетически.»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Arial"/>
              </a:rPr>
              <a:t>Фридрих Шиллер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эстетического воспитания, их классификация.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Эстетическое воспитание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понятие очень широкое. В него входит воспитание эстетического отношения к природе, труду, общественной жизни, быту,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искусству.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Эстетическое воспитание - целенаправленное, систематическое воздействие на личность с целью ее эстетического развития, то есть формирования творчески активной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996952"/>
            <a:ext cx="3252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Дошкольный возраст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наиболее благоприятный для формирования эстетической культуры</a:t>
            </a:r>
            <a:r>
              <a:rPr lang="ru-RU" sz="2000" dirty="0" smtClean="0">
                <a:solidFill>
                  <a:srgbClr val="333333"/>
                </a:solidFill>
                <a:latin typeface="Arial"/>
              </a:rPr>
              <a:t>. </a:t>
            </a:r>
            <a:endParaRPr lang="ru-RU" sz="2000" dirty="0"/>
          </a:p>
        </p:txBody>
      </p:sp>
      <p:pic>
        <p:nvPicPr>
          <p:cNvPr id="3074" name="Picture 2" descr="J:\детский сад\фото 4 гр\20160906_17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4" y="3570222"/>
            <a:ext cx="4764022" cy="26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0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50" y="47667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эстетического воспитания детей дошкольного возраста определяются возрастными возможностями детей.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Младший и ранний возраст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интересуется окружающими предметами и активно действует с ними;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-использует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специфические, культурно фиксированные предметные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действия. Владеет навыками самообслуживания;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-владеет активной речью, включается  в общение;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-проявляет интерес к стихам, сказкам, песням, рассматривает картины;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эмоционально откликается на различные произведения культуры и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4792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Дошкольный возраст </a:t>
            </a:r>
          </a:p>
          <a:p>
            <a:pPr algn="just"/>
            <a:r>
              <a:rPr lang="ru-RU" dirty="0" smtClean="0"/>
              <a:t>-овладевает основными культурными способами деятельности, проявляет инициативу и самостоятельность;</a:t>
            </a:r>
          </a:p>
          <a:p>
            <a:pPr algn="just"/>
            <a:r>
              <a:rPr lang="ru-RU" dirty="0" smtClean="0"/>
              <a:t>-</a:t>
            </a:r>
            <a:r>
              <a:rPr lang="ru-RU" dirty="0">
                <a:latin typeface="Times New Roman"/>
                <a:ea typeface="Times New Roman"/>
              </a:rPr>
              <a:t>ребенок </a:t>
            </a:r>
            <a:r>
              <a:rPr lang="ru-RU" dirty="0" smtClean="0">
                <a:latin typeface="Times New Roman"/>
                <a:ea typeface="Times New Roman"/>
              </a:rPr>
              <a:t>положительно относится </a:t>
            </a:r>
            <a:r>
              <a:rPr lang="ru-RU" dirty="0">
                <a:latin typeface="Times New Roman"/>
                <a:ea typeface="Times New Roman"/>
              </a:rPr>
              <a:t>к миру, к разным видам труда, другим людям и самому себе, обладает чувством собственного достоинства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dirty="0" smtClean="0">
                <a:latin typeface="Times New Roman"/>
              </a:rPr>
              <a:t>-</a:t>
            </a:r>
            <a:r>
              <a:rPr lang="ru-RU" dirty="0">
                <a:latin typeface="Times New Roman"/>
                <a:ea typeface="Times New Roman"/>
              </a:rPr>
              <a:t>ребенок обладает развитым воображением, которое </a:t>
            </a:r>
            <a:r>
              <a:rPr lang="ru-RU" dirty="0" smtClean="0">
                <a:latin typeface="Times New Roman"/>
                <a:ea typeface="Times New Roman"/>
              </a:rPr>
              <a:t>проявляется </a:t>
            </a:r>
            <a:r>
              <a:rPr lang="ru-RU" dirty="0">
                <a:latin typeface="Times New Roman"/>
                <a:ea typeface="Times New Roman"/>
              </a:rPr>
              <a:t>в разных видах </a:t>
            </a:r>
            <a:r>
              <a:rPr lang="ru-RU" dirty="0" smtClean="0">
                <a:latin typeface="Times New Roman"/>
                <a:ea typeface="Times New Roman"/>
              </a:rPr>
              <a:t>деятельности;</a:t>
            </a:r>
          </a:p>
          <a:p>
            <a:pPr algn="just"/>
            <a:r>
              <a:rPr lang="ru-RU" dirty="0" smtClean="0">
                <a:latin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</a:rPr>
              <a:t>ребенок </a:t>
            </a:r>
            <a:r>
              <a:rPr lang="ru-RU" dirty="0">
                <a:latin typeface="Times New Roman"/>
                <a:ea typeface="Times New Roman"/>
              </a:rPr>
              <a:t>достаточно хорошо владеет устной речью, может выражать свои мысли и </a:t>
            </a:r>
            <a:r>
              <a:rPr lang="ru-RU" dirty="0" smtClean="0">
                <a:latin typeface="Times New Roman"/>
                <a:ea typeface="Times New Roman"/>
              </a:rPr>
              <a:t>желания;</a:t>
            </a:r>
          </a:p>
          <a:p>
            <a:pPr algn="just"/>
            <a:r>
              <a:rPr lang="ru-RU" dirty="0" smtClean="0"/>
              <a:t>-</a:t>
            </a:r>
            <a:r>
              <a:rPr lang="ru-RU" dirty="0">
                <a:latin typeface="Times New Roman"/>
                <a:ea typeface="Times New Roman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</a:t>
            </a:r>
            <a:r>
              <a:rPr lang="ru-RU" dirty="0" smtClean="0">
                <a:latin typeface="Times New Roman"/>
                <a:ea typeface="Times New Roman"/>
              </a:rPr>
              <a:t>объяснить явления природы и поступки людей;</a:t>
            </a:r>
          </a:p>
          <a:p>
            <a:pPr algn="just"/>
            <a:r>
              <a:rPr lang="ru-RU" dirty="0" smtClean="0">
                <a:latin typeface="Times New Roman"/>
              </a:rPr>
              <a:t>-</a:t>
            </a:r>
            <a:r>
              <a:rPr lang="ru-RU" dirty="0">
                <a:latin typeface="Times New Roman"/>
                <a:ea typeface="Times New Roman"/>
              </a:rPr>
              <a:t>ребенок способен к волевым усилиям, может следовать социальным нормам поведения и правилам в разных видах </a:t>
            </a:r>
            <a:r>
              <a:rPr lang="ru-RU" dirty="0" smtClean="0">
                <a:latin typeface="Times New Roman"/>
                <a:ea typeface="Times New Roman"/>
              </a:rPr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4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 группы направления эстетического воспитания: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-развитие эстетической восприимчивости ( формирование эмоции, чувств, отношения);</a:t>
            </a:r>
          </a:p>
          <a:p>
            <a:r>
              <a:rPr lang="ru-RU" dirty="0" smtClean="0"/>
              <a:t>-формирования эстетического сознания;</a:t>
            </a:r>
          </a:p>
          <a:p>
            <a:r>
              <a:rPr lang="ru-RU" dirty="0" smtClean="0"/>
              <a:t>-освоение эстетической деятельности;</a:t>
            </a:r>
          </a:p>
          <a:p>
            <a:r>
              <a:rPr lang="ru-RU" dirty="0" smtClean="0"/>
              <a:t>-развитие эстетических художественно-творческих способностей.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Эстетическое воспитание </a:t>
            </a:r>
            <a:r>
              <a:rPr lang="ru-RU" dirty="0"/>
              <a:t>тесно связано с формированием у детей таких качеств, как инициативность, умение предвидеть определенные результаты, стремиться к ним, умение </a:t>
            </a:r>
            <a:r>
              <a:rPr lang="ru-RU" dirty="0" smtClean="0"/>
              <a:t>мечтать.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J:\НА САЙТ Д.С\фото 4 грунна\20170413_105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185700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НА САЙТ Д.С\фото 4 грунна\20170413_105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98005"/>
            <a:ext cx="3185700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723" y="1254851"/>
            <a:ext cx="5649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Методы эстетического воспитания </a:t>
            </a:r>
            <a:r>
              <a:rPr lang="ru-RU" dirty="0"/>
              <a:t>- это система приемов воспитательной деятельности с целью эстетического развития.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246" y="2636912"/>
            <a:ext cx="5814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smtClean="0"/>
              <a:t>Наблюдение.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Беседа. 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Показ, способы действия. 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Самостоятельная </a:t>
            </a:r>
          </a:p>
          <a:p>
            <a:r>
              <a:rPr lang="ru-RU" dirty="0" smtClean="0"/>
              <a:t>(проблемно-поисковая ) </a:t>
            </a:r>
          </a:p>
          <a:p>
            <a:r>
              <a:rPr lang="ru-RU" dirty="0" smtClean="0"/>
              <a:t>деятельность 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9"/>
            <a:ext cx="3187200" cy="178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инструмент прикосновения к личности, способы, с помощью которых совершается целенаправленное педагогическое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воздействие.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8181"/>
            <a:ext cx="41148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06" y="4581128"/>
            <a:ext cx="3455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7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детском саду организуются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среда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внешним видом, гармонией линий и форм, цветом, разнообразием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содержанием 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способствуют формированию эстетического восприятия.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Насыщенность произведениями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искусства: картины, скульптура, произведения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декоративно-прикладного творчества.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Задача воспитателя создать условия для самостоятельной деятельности, а также не нарушая замысла ребенка помочь ему, если возникает такая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55795"/>
            <a:ext cx="23717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82526"/>
            <a:ext cx="2095776" cy="17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7784"/>
            <a:ext cx="2016224" cy="35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8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0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Согласно </a:t>
            </a:r>
            <a:r>
              <a:rPr lang="ru-RU" dirty="0" smtClean="0"/>
              <a:t>ФГОС, </a:t>
            </a:r>
            <a:r>
              <a:rPr lang="ru-RU" dirty="0"/>
              <a:t>одним из принципов дошкольного образования является учет этнокультурной ситуации развития детей. Выделение данного принципа, обусловлено доступностью для освоения ребенком дошкольником особенностей региональной культуры.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353" y="1702409"/>
            <a:ext cx="4470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Имеют представления об особенностях и достопримечательностях родного города, профессиях связанные со спецификой родного города.</a:t>
            </a:r>
            <a:endParaRPr lang="ru-RU" dirty="0"/>
          </a:p>
          <a:p>
            <a:pPr algn="just"/>
            <a:r>
              <a:rPr lang="ru-RU" dirty="0" smtClean="0"/>
              <a:t>Знают  произведения и авторов Урала.</a:t>
            </a:r>
          </a:p>
          <a:p>
            <a:pPr algn="just"/>
            <a:r>
              <a:rPr lang="ru-RU" dirty="0" smtClean="0"/>
              <a:t>Развития гражданско-патриотического, духовно-нравственного чувства. </a:t>
            </a:r>
          </a:p>
          <a:p>
            <a:pPr algn="just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711924" cy="208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834"/>
            <a:ext cx="252412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Эстетическое воспитание </a:t>
            </a:r>
            <a:r>
              <a:rPr lang="ru-RU" dirty="0"/>
              <a:t>создает </a:t>
            </a:r>
            <a:r>
              <a:rPr lang="ru-RU" dirty="0" smtClean="0"/>
              <a:t>у </a:t>
            </a:r>
            <a:r>
              <a:rPr lang="ru-RU" dirty="0"/>
              <a:t>ребенке </a:t>
            </a:r>
            <a:r>
              <a:rPr lang="ru-RU" dirty="0" smtClean="0"/>
              <a:t>особое эмоционально-психическое </a:t>
            </a:r>
            <a:r>
              <a:rPr lang="ru-RU" dirty="0"/>
              <a:t>состояния, возбуждает непосредственный интерес к жизни, обостряет любознательность, мышление, </a:t>
            </a:r>
            <a:r>
              <a:rPr lang="ru-RU" dirty="0" smtClean="0"/>
              <a:t>память.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8901" y="285293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63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</TotalTime>
  <Words>447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2018-09-24T14:28:55Z</dcterms:created>
  <dcterms:modified xsi:type="dcterms:W3CDTF">2018-09-24T21:03:56Z</dcterms:modified>
</cp:coreProperties>
</file>