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2" r:id="rId5"/>
    <p:sldId id="261" r:id="rId6"/>
    <p:sldId id="260" r:id="rId7"/>
    <p:sldId id="265" r:id="rId8"/>
    <p:sldId id="263" r:id="rId9"/>
    <p:sldId id="277" r:id="rId10"/>
    <p:sldId id="266" r:id="rId11"/>
    <p:sldId id="278" r:id="rId12"/>
    <p:sldId id="264" r:id="rId13"/>
    <p:sldId id="275" r:id="rId14"/>
    <p:sldId id="272" r:id="rId15"/>
    <p:sldId id="271" r:id="rId16"/>
    <p:sldId id="269" r:id="rId17"/>
    <p:sldId id="274" r:id="rId18"/>
    <p:sldId id="268" r:id="rId19"/>
    <p:sldId id="279" r:id="rId20"/>
    <p:sldId id="270" r:id="rId21"/>
    <p:sldId id="273" r:id="rId22"/>
    <p:sldId id="276" r:id="rId23"/>
    <p:sldId id="267" r:id="rId24"/>
    <p:sldId id="280" r:id="rId2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3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542" autoAdjust="0"/>
  </p:normalViewPr>
  <p:slideViewPr>
    <p:cSldViewPr>
      <p:cViewPr varScale="1">
        <p:scale>
          <a:sx n="89" d="100"/>
          <a:sy n="89" d="100"/>
        </p:scale>
        <p:origin x="-143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22.02.2019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22.02.2019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22.02.2019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22.02.2019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22.02.2019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22.02.2019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22.02.2019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22.02.2019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22.02.2019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22.02.2019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22.02.2019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22.02.2019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9.gif"/><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9.gif"/><Relationship Id="rId5" Type="http://schemas.openxmlformats.org/officeDocument/2006/relationships/image" Target="../media/image27.pn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gif"/><Relationship Id="rId5" Type="http://schemas.openxmlformats.org/officeDocument/2006/relationships/image" Target="../media/image42.jpe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9.gif"/><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11660" y="1844824"/>
            <a:ext cx="6120680" cy="3693319"/>
          </a:xfrm>
          <a:prstGeom prst="rect">
            <a:avLst/>
          </a:prstGeom>
          <a:noFill/>
        </p:spPr>
        <p:txBody>
          <a:bodyPr wrap="square" rtlCol="0">
            <a:spAutoFit/>
          </a:bodyPr>
          <a:lstStyle/>
          <a:p>
            <a:pPr algn="ctr"/>
            <a:r>
              <a:rPr lang="ru-RU" sz="6000" dirty="0" smtClean="0">
                <a:solidFill>
                  <a:schemeClr val="bg1"/>
                </a:solidFill>
                <a:latin typeface="Monotype Corsiva" pitchFamily="66" charset="0"/>
              </a:rPr>
              <a:t>Проект  </a:t>
            </a:r>
          </a:p>
          <a:p>
            <a:pPr algn="ctr"/>
            <a:r>
              <a:rPr lang="ru-RU" sz="6000" dirty="0" smtClean="0">
                <a:solidFill>
                  <a:schemeClr val="bg1"/>
                </a:solidFill>
                <a:latin typeface="Monotype Corsiva" pitchFamily="66" charset="0"/>
              </a:rPr>
              <a:t>«</a:t>
            </a:r>
            <a:r>
              <a:rPr lang="ru-RU" sz="6000" dirty="0" smtClean="0">
                <a:solidFill>
                  <a:schemeClr val="bg1"/>
                </a:solidFill>
                <a:latin typeface="Monotype Corsiva" pitchFamily="66" charset="0"/>
              </a:rPr>
              <a:t>ЗИУШКА-ЗИМА</a:t>
            </a:r>
            <a:r>
              <a:rPr lang="ru-RU" sz="6000" dirty="0" smtClean="0">
                <a:solidFill>
                  <a:schemeClr val="bg1"/>
                </a:solidFill>
                <a:latin typeface="Monotype Corsiva" pitchFamily="66" charset="0"/>
              </a:rPr>
              <a:t>»</a:t>
            </a:r>
          </a:p>
          <a:p>
            <a:pPr algn="just"/>
            <a:endParaRPr lang="ru-RU" sz="5400" b="1" dirty="0">
              <a:solidFill>
                <a:schemeClr val="bg1"/>
              </a:solidFill>
              <a:latin typeface="Monotype Corsiva" pitchFamily="66" charset="0"/>
            </a:endParaRPr>
          </a:p>
        </p:txBody>
      </p:sp>
      <p:sp>
        <p:nvSpPr>
          <p:cNvPr id="3" name="TextBox 2"/>
          <p:cNvSpPr txBox="1"/>
          <p:nvPr/>
        </p:nvSpPr>
        <p:spPr>
          <a:xfrm>
            <a:off x="3059832" y="116632"/>
            <a:ext cx="5400600" cy="646331"/>
          </a:xfrm>
          <a:prstGeom prst="rect">
            <a:avLst/>
          </a:prstGeom>
          <a:noFill/>
        </p:spPr>
        <p:txBody>
          <a:bodyPr wrap="square" rtlCol="0">
            <a:spAutoFit/>
          </a:bodyPr>
          <a:lstStyle/>
          <a:p>
            <a:pPr algn="ctr"/>
            <a:r>
              <a:rPr lang="ru-RU" dirty="0" smtClean="0">
                <a:solidFill>
                  <a:schemeClr val="bg1"/>
                </a:solidFill>
              </a:rPr>
              <a:t>Муниципальное автономное дошкольное образовательное учреждение   </a:t>
            </a:r>
            <a:endParaRPr lang="ru-RU" dirty="0">
              <a:solidFill>
                <a:schemeClr val="bg1"/>
              </a:solidFill>
            </a:endParaRPr>
          </a:p>
        </p:txBody>
      </p:sp>
      <p:sp>
        <p:nvSpPr>
          <p:cNvPr id="4" name="TextBox 3"/>
          <p:cNvSpPr txBox="1"/>
          <p:nvPr/>
        </p:nvSpPr>
        <p:spPr>
          <a:xfrm>
            <a:off x="2407338" y="6093296"/>
            <a:ext cx="3960440" cy="369332"/>
          </a:xfrm>
          <a:prstGeom prst="rect">
            <a:avLst/>
          </a:prstGeom>
          <a:noFill/>
        </p:spPr>
        <p:txBody>
          <a:bodyPr wrap="square" rtlCol="0">
            <a:spAutoFit/>
          </a:bodyPr>
          <a:lstStyle/>
          <a:p>
            <a:pPr algn="ctr"/>
            <a:r>
              <a:rPr lang="ru-RU" dirty="0" smtClean="0">
                <a:solidFill>
                  <a:schemeClr val="bg1"/>
                </a:solidFill>
              </a:rPr>
              <a:t>Г. Арамиль 2019</a:t>
            </a:r>
            <a:endParaRPr lang="ru-RU" dirty="0">
              <a:solidFill>
                <a:schemeClr val="bg1"/>
              </a:solidFill>
            </a:endParaRPr>
          </a:p>
        </p:txBody>
      </p:sp>
    </p:spTree>
    <p:extLst>
      <p:ext uri="{BB962C8B-B14F-4D97-AF65-F5344CB8AC3E}">
        <p14:creationId xmlns:p14="http://schemas.microsoft.com/office/powerpoint/2010/main" val="2877008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542"/>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9512" y="188640"/>
            <a:ext cx="8424936" cy="830997"/>
          </a:xfrm>
          <a:prstGeom prst="rect">
            <a:avLst/>
          </a:prstGeom>
          <a:noFill/>
        </p:spPr>
        <p:txBody>
          <a:bodyPr wrap="square" rtlCol="0">
            <a:spAutoFit/>
          </a:bodyPr>
          <a:lstStyle/>
          <a:p>
            <a:pPr algn="ctr"/>
            <a:r>
              <a:rPr lang="ru-RU" sz="2400" b="1" i="1" dirty="0" smtClean="0">
                <a:solidFill>
                  <a:srgbClr val="005392"/>
                </a:solidFill>
                <a:latin typeface="Times New Roman" pitchFamily="18" charset="0"/>
                <a:cs typeface="Times New Roman" pitchFamily="18" charset="0"/>
              </a:rPr>
              <a:t>Отгадывание </a:t>
            </a:r>
            <a:r>
              <a:rPr lang="ru-RU" sz="2400" b="1" i="1" dirty="0" smtClean="0">
                <a:solidFill>
                  <a:srgbClr val="005392"/>
                </a:solidFill>
                <a:latin typeface="Times New Roman" pitchFamily="18" charset="0"/>
                <a:cs typeface="Times New Roman" pitchFamily="18" charset="0"/>
              </a:rPr>
              <a:t>загадок,  </a:t>
            </a:r>
            <a:r>
              <a:rPr lang="ru-RU" sz="2400" b="1" i="1" dirty="0">
                <a:solidFill>
                  <a:srgbClr val="005392"/>
                </a:solidFill>
                <a:latin typeface="Times New Roman" pitchFamily="18" charset="0"/>
                <a:cs typeface="Times New Roman" pitchFamily="18" charset="0"/>
              </a:rPr>
              <a:t>п</a:t>
            </a:r>
            <a:r>
              <a:rPr lang="ru-RU" sz="2400" b="1" i="1" dirty="0" smtClean="0">
                <a:solidFill>
                  <a:srgbClr val="005392"/>
                </a:solidFill>
                <a:latin typeface="Times New Roman" pitchFamily="18" charset="0"/>
                <a:cs typeface="Times New Roman" pitchFamily="18" charset="0"/>
              </a:rPr>
              <a:t>роговаривание </a:t>
            </a:r>
            <a:r>
              <a:rPr lang="ru-RU" sz="2400" b="1" i="1" dirty="0" smtClean="0">
                <a:solidFill>
                  <a:srgbClr val="005392"/>
                </a:solidFill>
                <a:latin typeface="Times New Roman" pitchFamily="18" charset="0"/>
                <a:cs typeface="Times New Roman" pitchFamily="18" charset="0"/>
              </a:rPr>
              <a:t>пословиц и </a:t>
            </a:r>
            <a:r>
              <a:rPr lang="ru-RU" sz="2400" b="1" i="1" dirty="0" smtClean="0">
                <a:solidFill>
                  <a:srgbClr val="005392"/>
                </a:solidFill>
                <a:latin typeface="Times New Roman" pitchFamily="18" charset="0"/>
                <a:cs typeface="Times New Roman" pitchFamily="18" charset="0"/>
              </a:rPr>
              <a:t>поговорок из лембука «Зима»</a:t>
            </a:r>
            <a:endParaRPr lang="ru-RU" sz="2400" b="1" i="1" dirty="0">
              <a:solidFill>
                <a:srgbClr val="005392"/>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196752"/>
            <a:ext cx="3549848" cy="1996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1880" y="3474513"/>
            <a:ext cx="5385544" cy="3029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descr="http://www.playcast.ru/uploads/2017/12/25/24228659.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436096" y="774943"/>
            <a:ext cx="2613670" cy="26136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playcast.ru/uploads/2017/12/25/24228659.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3528" y="3886155"/>
            <a:ext cx="2613670" cy="2613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7929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542"/>
          <a:stretch/>
        </p:blipFill>
        <p:spPr bwMode="auto">
          <a:xfrm>
            <a:off x="27302"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9512" y="0"/>
            <a:ext cx="8424936" cy="830997"/>
          </a:xfrm>
          <a:prstGeom prst="rect">
            <a:avLst/>
          </a:prstGeom>
          <a:noFill/>
        </p:spPr>
        <p:txBody>
          <a:bodyPr wrap="square" rtlCol="0">
            <a:spAutoFit/>
          </a:bodyPr>
          <a:lstStyle/>
          <a:p>
            <a:pPr algn="ctr"/>
            <a:r>
              <a:rPr lang="ru-RU" sz="2400" b="1" i="1" dirty="0" smtClean="0">
                <a:solidFill>
                  <a:srgbClr val="005392"/>
                </a:solidFill>
                <a:latin typeface="Times New Roman" pitchFamily="18" charset="0"/>
                <a:cs typeface="Times New Roman" pitchFamily="18" charset="0"/>
              </a:rPr>
              <a:t>Логопедические занятия по </a:t>
            </a:r>
            <a:r>
              <a:rPr lang="ru-RU" sz="2400" b="1" i="1" dirty="0" smtClean="0">
                <a:solidFill>
                  <a:srgbClr val="005392"/>
                </a:solidFill>
                <a:latin typeface="Times New Roman" pitchFamily="18" charset="0"/>
                <a:cs typeface="Times New Roman" pitchFamily="18" charset="0"/>
              </a:rPr>
              <a:t>развитию речи</a:t>
            </a:r>
          </a:p>
          <a:p>
            <a:pPr algn="ctr"/>
            <a:r>
              <a:rPr lang="ru-RU" sz="2400" b="1" i="1" dirty="0" smtClean="0">
                <a:solidFill>
                  <a:srgbClr val="005392"/>
                </a:solidFill>
                <a:latin typeface="Times New Roman" pitchFamily="18" charset="0"/>
                <a:cs typeface="Times New Roman" pitchFamily="18" charset="0"/>
              </a:rPr>
              <a:t>Тема: </a:t>
            </a:r>
            <a:r>
              <a:rPr lang="ru-RU" sz="2400" b="1" i="1" dirty="0" smtClean="0">
                <a:solidFill>
                  <a:srgbClr val="005392"/>
                </a:solidFill>
                <a:latin typeface="Times New Roman" pitchFamily="18" charset="0"/>
                <a:cs typeface="Times New Roman" pitchFamily="18" charset="0"/>
              </a:rPr>
              <a:t>«Зимушка-Зима</a:t>
            </a:r>
            <a:r>
              <a:rPr lang="ru-RU" sz="2400" b="1" i="1" dirty="0" smtClean="0">
                <a:solidFill>
                  <a:srgbClr val="005392"/>
                </a:solidFill>
                <a:latin typeface="Times New Roman" pitchFamily="18" charset="0"/>
                <a:cs typeface="Times New Roman" pitchFamily="18" charset="0"/>
              </a:rPr>
              <a:t>»</a:t>
            </a:r>
            <a:endParaRPr lang="ru-RU" sz="2400" b="1" i="1" dirty="0">
              <a:solidFill>
                <a:srgbClr val="005392"/>
              </a:solidFill>
              <a:latin typeface="Times New Roman" pitchFamily="18" charset="0"/>
              <a:cs typeface="Times New Roman" pitchFamily="18" charset="0"/>
            </a:endParaRPr>
          </a:p>
        </p:txBody>
      </p:sp>
      <p:pic>
        <p:nvPicPr>
          <p:cNvPr id="7170" name="Picture 2" descr="C:\Users\admin\Desktop\садик\IMG-20190218-WA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723324"/>
            <a:ext cx="2178476" cy="3871211"/>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admin\Desktop\садик\IMG-20190218-WA00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3195" y="847064"/>
            <a:ext cx="2355702" cy="418614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admin\Desktop\садик\IMG-20190218-WA000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8224" y="2791091"/>
            <a:ext cx="2172757" cy="3861048"/>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C:\Users\admin\Desktop\садик\IMG-20190218-WA000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57988" y="2780928"/>
            <a:ext cx="2178476" cy="3871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8190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542"/>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563887" y="41410"/>
            <a:ext cx="5424226" cy="830997"/>
          </a:xfrm>
          <a:prstGeom prst="rect">
            <a:avLst/>
          </a:prstGeom>
          <a:noFill/>
        </p:spPr>
        <p:txBody>
          <a:bodyPr wrap="square" rtlCol="0">
            <a:spAutoFit/>
          </a:bodyPr>
          <a:lstStyle/>
          <a:p>
            <a:pPr algn="ctr"/>
            <a:r>
              <a:rPr lang="ru-RU" sz="2400" b="1" i="1" dirty="0" smtClean="0">
                <a:solidFill>
                  <a:srgbClr val="005392"/>
                </a:solidFill>
                <a:latin typeface="Times New Roman" pitchFamily="18" charset="0"/>
                <a:cs typeface="Times New Roman" pitchFamily="18" charset="0"/>
              </a:rPr>
              <a:t>Развитие математических </a:t>
            </a:r>
            <a:r>
              <a:rPr lang="ru-RU" sz="2400" b="1" i="1" dirty="0" smtClean="0">
                <a:solidFill>
                  <a:srgbClr val="005392"/>
                </a:solidFill>
                <a:latin typeface="Times New Roman" pitchFamily="18" charset="0"/>
                <a:cs typeface="Times New Roman" pitchFamily="18" charset="0"/>
              </a:rPr>
              <a:t>представлений по теме «ЗИМА»</a:t>
            </a:r>
            <a:endParaRPr lang="ru-RU" sz="2400" b="1" i="1" dirty="0">
              <a:solidFill>
                <a:srgbClr val="005392"/>
              </a:solidFill>
              <a:latin typeface="Times New Roman" pitchFamily="18" charset="0"/>
              <a:cs typeface="Times New Roman" pitchFamily="18" charset="0"/>
            </a:endParaRPr>
          </a:p>
        </p:txBody>
      </p:sp>
      <p:pic>
        <p:nvPicPr>
          <p:cNvPr id="2050" name="Picture 2" descr="C:\Users\admin\Desktop\садик\20190211_10204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85" r="9707"/>
          <a:stretch/>
        </p:blipFill>
        <p:spPr bwMode="auto">
          <a:xfrm>
            <a:off x="134498" y="110937"/>
            <a:ext cx="3429389" cy="222475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садик\20190211_10213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125812" y="2104247"/>
            <a:ext cx="4710233" cy="264950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садик\20190211_10304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066" r="9054"/>
          <a:stretch/>
        </p:blipFill>
        <p:spPr bwMode="auto">
          <a:xfrm>
            <a:off x="134498" y="4499202"/>
            <a:ext cx="3429389" cy="232750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39752" y="2506802"/>
            <a:ext cx="3282876" cy="1844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97411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680124" y="19813"/>
            <a:ext cx="3983526" cy="1200329"/>
          </a:xfrm>
          <a:prstGeom prst="rect">
            <a:avLst/>
          </a:prstGeom>
          <a:noFill/>
        </p:spPr>
        <p:txBody>
          <a:bodyPr wrap="none" rtlCol="0">
            <a:spAutoFit/>
          </a:bodyPr>
          <a:lstStyle/>
          <a:p>
            <a:pPr algn="ctr"/>
            <a:r>
              <a:rPr lang="ru-RU" sz="2400" b="1" i="1" dirty="0" smtClean="0">
                <a:solidFill>
                  <a:srgbClr val="005392"/>
                </a:solidFill>
                <a:latin typeface="Times New Roman" pitchFamily="18" charset="0"/>
                <a:cs typeface="Times New Roman" pitchFamily="18" charset="0"/>
              </a:rPr>
              <a:t>Развитие математических</a:t>
            </a:r>
          </a:p>
          <a:p>
            <a:pPr algn="ctr"/>
            <a:r>
              <a:rPr lang="ru-RU" sz="2400" b="1" i="1" dirty="0" smtClean="0">
                <a:solidFill>
                  <a:srgbClr val="005392"/>
                </a:solidFill>
                <a:latin typeface="Times New Roman" pitchFamily="18" charset="0"/>
                <a:cs typeface="Times New Roman" pitchFamily="18" charset="0"/>
              </a:rPr>
              <a:t> </a:t>
            </a:r>
            <a:r>
              <a:rPr lang="ru-RU" sz="2400" b="1" i="1" dirty="0" smtClean="0">
                <a:solidFill>
                  <a:srgbClr val="005392"/>
                </a:solidFill>
                <a:latin typeface="Times New Roman" pitchFamily="18" charset="0"/>
                <a:cs typeface="Times New Roman" pitchFamily="18" charset="0"/>
              </a:rPr>
              <a:t>представлений </a:t>
            </a:r>
          </a:p>
          <a:p>
            <a:pPr algn="ctr"/>
            <a:r>
              <a:rPr lang="ru-RU" sz="2400" b="1" i="1" dirty="0">
                <a:solidFill>
                  <a:srgbClr val="005392"/>
                </a:solidFill>
                <a:latin typeface="Times New Roman" pitchFamily="18" charset="0"/>
                <a:cs typeface="Times New Roman" pitchFamily="18" charset="0"/>
              </a:rPr>
              <a:t>п</a:t>
            </a:r>
            <a:r>
              <a:rPr lang="ru-RU" sz="2400" b="1" i="1" dirty="0" smtClean="0">
                <a:solidFill>
                  <a:srgbClr val="005392"/>
                </a:solidFill>
                <a:latin typeface="Times New Roman" pitchFamily="18" charset="0"/>
                <a:cs typeface="Times New Roman" pitchFamily="18" charset="0"/>
              </a:rPr>
              <a:t>о теме «ЗИМА»</a:t>
            </a:r>
            <a:endParaRPr lang="ru-RU" sz="2400" b="1" i="1" dirty="0">
              <a:solidFill>
                <a:srgbClr val="005392"/>
              </a:solidFill>
              <a:latin typeface="Times New Roman" pitchFamily="18" charset="0"/>
              <a:cs typeface="Times New Roman" pitchFamily="18" charset="0"/>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620688"/>
            <a:ext cx="2627675" cy="3503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2967" y="3212976"/>
            <a:ext cx="2538066" cy="3384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168" y="653081"/>
            <a:ext cx="2603381" cy="3471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http://www.playcast.ru/uploads/2017/12/25/24228659.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39552" y="4196263"/>
            <a:ext cx="2140572" cy="24696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playcast.ru/uploads/2017/12/25/24228659.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372200" y="4124255"/>
            <a:ext cx="2325638" cy="2613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3136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542"/>
          <a:stretch/>
        </p:blipFill>
        <p:spPr bwMode="auto">
          <a:xfrm>
            <a:off x="33680"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979712" y="42267"/>
            <a:ext cx="6264696" cy="830997"/>
          </a:xfrm>
          <a:prstGeom prst="rect">
            <a:avLst/>
          </a:prstGeom>
          <a:noFill/>
        </p:spPr>
        <p:txBody>
          <a:bodyPr wrap="square" rtlCol="0">
            <a:spAutoFit/>
          </a:bodyPr>
          <a:lstStyle/>
          <a:p>
            <a:pPr algn="ctr"/>
            <a:r>
              <a:rPr lang="ru-RU" sz="2400" b="1" i="1" dirty="0" smtClean="0">
                <a:solidFill>
                  <a:srgbClr val="005392"/>
                </a:solidFill>
                <a:latin typeface="Times New Roman" pitchFamily="18" charset="0"/>
                <a:cs typeface="Times New Roman" pitchFamily="18" charset="0"/>
              </a:rPr>
              <a:t>Исследовательская </a:t>
            </a:r>
            <a:r>
              <a:rPr lang="ru-RU" sz="2400" b="1" i="1" dirty="0" smtClean="0">
                <a:solidFill>
                  <a:srgbClr val="005392"/>
                </a:solidFill>
                <a:latin typeface="Times New Roman" pitchFamily="18" charset="0"/>
                <a:cs typeface="Times New Roman" pitchFamily="18" charset="0"/>
              </a:rPr>
              <a:t>деятельность «Свойства снега и льда»  </a:t>
            </a:r>
            <a:endParaRPr lang="ru-RU" sz="2400" b="1" i="1" dirty="0">
              <a:solidFill>
                <a:srgbClr val="005392"/>
              </a:solidFill>
              <a:latin typeface="Times New Roman" pitchFamily="18" charset="0"/>
              <a:cs typeface="Times New Roman" pitchFamily="18" charset="0"/>
            </a:endParaRPr>
          </a:p>
        </p:txBody>
      </p:sp>
      <p:pic>
        <p:nvPicPr>
          <p:cNvPr id="2" name="Picture 2" descr="C:\Users\admin\Desktop\садик\20190213_1009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515" y="980728"/>
            <a:ext cx="4109355" cy="231151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садик\20190213_0949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9638" y="980728"/>
            <a:ext cx="4109357" cy="231151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садик\20190213_0959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22505" y="3780034"/>
            <a:ext cx="4316490" cy="2428026"/>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садик\20190213_09545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5515" y="3860088"/>
            <a:ext cx="4174170" cy="2347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022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542"/>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 y="191808"/>
            <a:ext cx="9144000" cy="461665"/>
          </a:xfrm>
          <a:prstGeom prst="rect">
            <a:avLst/>
          </a:prstGeom>
          <a:noFill/>
        </p:spPr>
        <p:txBody>
          <a:bodyPr wrap="square" rtlCol="0">
            <a:spAutoFit/>
          </a:bodyPr>
          <a:lstStyle/>
          <a:p>
            <a:pPr algn="ctr"/>
            <a:r>
              <a:rPr lang="ru-RU" sz="2400" b="1" i="1" dirty="0" smtClean="0">
                <a:solidFill>
                  <a:srgbClr val="005392"/>
                </a:solidFill>
                <a:latin typeface="Times New Roman" pitchFamily="18" charset="0"/>
                <a:cs typeface="Times New Roman" pitchFamily="18" charset="0"/>
              </a:rPr>
              <a:t>Просмотр презентации: «Зимние виды спорта» </a:t>
            </a:r>
            <a:endParaRPr lang="ru-RU" sz="2400" b="1" i="1" dirty="0">
              <a:solidFill>
                <a:srgbClr val="005392"/>
              </a:solidFill>
              <a:latin typeface="Times New Roman" pitchFamily="18" charset="0"/>
              <a:cs typeface="Times New Roman" pitchFamily="18" charset="0"/>
            </a:endParaRPr>
          </a:p>
        </p:txBody>
      </p:sp>
      <p:pic>
        <p:nvPicPr>
          <p:cNvPr id="4098" name="Picture 2" descr="C:\Users\admin\Desktop\садик\20190213_09060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6476"/>
          <a:stretch/>
        </p:blipFill>
        <p:spPr bwMode="auto">
          <a:xfrm>
            <a:off x="179512" y="1240543"/>
            <a:ext cx="3348595" cy="437691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dmin\Desktop\садик\20190213_09020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5976" y="1000701"/>
            <a:ext cx="4323972" cy="243223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admin\Desktop\садик\20190213_09034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5976" y="3861048"/>
            <a:ext cx="4119431" cy="2317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1023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542"/>
          <a:stretch/>
        </p:blipFill>
        <p:spPr bwMode="auto">
          <a:xfrm>
            <a:off x="22555"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63688" y="52251"/>
            <a:ext cx="5112568" cy="830997"/>
          </a:xfrm>
          <a:prstGeom prst="rect">
            <a:avLst/>
          </a:prstGeom>
          <a:noFill/>
        </p:spPr>
        <p:txBody>
          <a:bodyPr wrap="square" rtlCol="0">
            <a:spAutoFit/>
          </a:bodyPr>
          <a:lstStyle/>
          <a:p>
            <a:pPr algn="ctr"/>
            <a:r>
              <a:rPr lang="ru-RU" sz="2400" b="1" u="sng" dirty="0" smtClean="0">
                <a:solidFill>
                  <a:srgbClr val="005392"/>
                </a:solidFill>
                <a:latin typeface="Times New Roman" pitchFamily="18" charset="0"/>
                <a:cs typeface="Times New Roman" pitchFamily="18" charset="0"/>
              </a:rPr>
              <a:t>Дидактическая игра «Подбери </a:t>
            </a:r>
            <a:r>
              <a:rPr lang="ru-RU" sz="2400" b="1" u="sng" dirty="0" smtClean="0">
                <a:solidFill>
                  <a:srgbClr val="005392"/>
                </a:solidFill>
                <a:latin typeface="Times New Roman" pitchFamily="18" charset="0"/>
                <a:cs typeface="Times New Roman" pitchFamily="18" charset="0"/>
              </a:rPr>
              <a:t>картинку к зимнему виду спорта»</a:t>
            </a:r>
            <a:endParaRPr lang="ru-RU" sz="2400" b="1" u="sng" dirty="0">
              <a:solidFill>
                <a:srgbClr val="005392"/>
              </a:solidFill>
              <a:latin typeface="Times New Roman" pitchFamily="18" charset="0"/>
              <a:cs typeface="Times New Roman" pitchFamily="18" charset="0"/>
            </a:endParaRPr>
          </a:p>
        </p:txBody>
      </p:sp>
      <p:pic>
        <p:nvPicPr>
          <p:cNvPr id="5122" name="Picture 2" descr="C:\Users\admin\Desktop\садик\20190213_0914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511" y="918704"/>
            <a:ext cx="3760418" cy="211523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admin\Desktop\садик\20190213_0916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080" y="918703"/>
            <a:ext cx="3760418" cy="211523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admin\Desktop\садик\20190213_0916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1511" y="4437112"/>
            <a:ext cx="3840427" cy="216024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admin\Desktop\садик\20190213_09204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01420" y="4457650"/>
            <a:ext cx="3803915" cy="213970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admin\Desktop\садик\20190213_092235.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197" t="16109"/>
          <a:stretch/>
        </p:blipFill>
        <p:spPr bwMode="auto">
          <a:xfrm>
            <a:off x="2828832" y="2924944"/>
            <a:ext cx="3531446" cy="1897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863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542"/>
          <a:stretch/>
        </p:blipFill>
        <p:spPr bwMode="auto">
          <a:xfrm>
            <a:off x="0" y="0"/>
            <a:ext cx="9144001" cy="6921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303748" y="52251"/>
            <a:ext cx="5112568" cy="830997"/>
          </a:xfrm>
          <a:prstGeom prst="rect">
            <a:avLst/>
          </a:prstGeom>
          <a:noFill/>
        </p:spPr>
        <p:txBody>
          <a:bodyPr wrap="square" rtlCol="0">
            <a:spAutoFit/>
          </a:bodyPr>
          <a:lstStyle/>
          <a:p>
            <a:pPr algn="ctr"/>
            <a:r>
              <a:rPr lang="ru-RU" sz="2400" b="1" u="sng" dirty="0" smtClean="0">
                <a:solidFill>
                  <a:srgbClr val="005392"/>
                </a:solidFill>
                <a:latin typeface="Times New Roman" pitchFamily="18" charset="0"/>
                <a:cs typeface="Times New Roman" pitchFamily="18" charset="0"/>
              </a:rPr>
              <a:t>Выставка рисунков по теме «Зимушка – Зима»</a:t>
            </a:r>
            <a:endParaRPr lang="ru-RU" sz="2400" b="1" u="sng" dirty="0">
              <a:solidFill>
                <a:srgbClr val="005392"/>
              </a:solidFill>
              <a:latin typeface="Times New Roman" pitchFamily="18" charset="0"/>
              <a:cs typeface="Times New Roman" pitchFamily="18" charset="0"/>
            </a:endParaRPr>
          </a:p>
        </p:txBody>
      </p:sp>
      <p:pic>
        <p:nvPicPr>
          <p:cNvPr id="6146" name="Picture 2" descr="C:\Users\admin\Desktop\садик\20190211_0716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8617" y="1052736"/>
            <a:ext cx="5286765" cy="2973805"/>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admin\Desktop\садик\20190211_07163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3561"/>
          <a:stretch/>
        </p:blipFill>
        <p:spPr bwMode="auto">
          <a:xfrm>
            <a:off x="179512" y="4379222"/>
            <a:ext cx="3528391" cy="229608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admin\Desktop\садик\20190211_0717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0032" y="4437112"/>
            <a:ext cx="4032448" cy="22682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playcast.ru/uploads/2017/12/25/24228659.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052736"/>
            <a:ext cx="2140572" cy="24696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playcast.ru/uploads/2017/12/25/24228659.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885576" y="1052736"/>
            <a:ext cx="2140572" cy="2469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751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542"/>
          <a:stretch/>
        </p:blipFill>
        <p:spPr bwMode="auto">
          <a:xfrm>
            <a:off x="24897"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897" y="0"/>
            <a:ext cx="9144001" cy="1384995"/>
          </a:xfrm>
          <a:prstGeom prst="rect">
            <a:avLst/>
          </a:prstGeom>
          <a:noFill/>
        </p:spPr>
        <p:txBody>
          <a:bodyPr wrap="square" rtlCol="0">
            <a:spAutoFit/>
          </a:bodyPr>
          <a:lstStyle/>
          <a:p>
            <a:pPr algn="ctr"/>
            <a:r>
              <a:rPr lang="ru-RU" sz="2400" b="1" u="sng" dirty="0" smtClean="0">
                <a:solidFill>
                  <a:srgbClr val="005392"/>
                </a:solidFill>
                <a:latin typeface="Times New Roman" pitchFamily="18" charset="0"/>
                <a:cs typeface="Times New Roman" pitchFamily="18" charset="0"/>
              </a:rPr>
              <a:t>Восприятие </a:t>
            </a:r>
            <a:r>
              <a:rPr lang="ru-RU" sz="2400" b="1" u="sng" dirty="0" smtClean="0">
                <a:solidFill>
                  <a:srgbClr val="005392"/>
                </a:solidFill>
                <a:latin typeface="Times New Roman" pitchFamily="18" charset="0"/>
                <a:cs typeface="Times New Roman" pitchFamily="18" charset="0"/>
              </a:rPr>
              <a:t>художественной </a:t>
            </a:r>
            <a:r>
              <a:rPr lang="ru-RU" sz="2400" b="1" u="sng" dirty="0" smtClean="0">
                <a:solidFill>
                  <a:srgbClr val="005392"/>
                </a:solidFill>
                <a:latin typeface="Times New Roman" pitchFamily="18" charset="0"/>
                <a:cs typeface="Times New Roman" pitchFamily="18" charset="0"/>
              </a:rPr>
              <a:t>литературы:</a:t>
            </a:r>
          </a:p>
          <a:p>
            <a:pPr algn="ctr"/>
            <a:r>
              <a:rPr lang="ru-RU" i="1" dirty="0" smtClean="0">
                <a:solidFill>
                  <a:srgbClr val="005392"/>
                </a:solidFill>
                <a:latin typeface="Times New Roman" pitchFamily="18" charset="0"/>
                <a:cs typeface="Times New Roman" pitchFamily="18" charset="0"/>
              </a:rPr>
              <a:t>«На катке» - В. А. Осеева;  «Два Мороза» – русская народная сказка; «Мороз Иванович»; «Снегопад» - В. Бианки; «Летят снежные пушинки» – В. Архангельский.</a:t>
            </a:r>
            <a:endParaRPr lang="ru-RU" i="1" dirty="0" smtClean="0">
              <a:solidFill>
                <a:srgbClr val="005392"/>
              </a:solidFill>
              <a:latin typeface="Times New Roman" pitchFamily="18" charset="0"/>
              <a:cs typeface="Times New Roman" pitchFamily="18" charset="0"/>
            </a:endParaRPr>
          </a:p>
          <a:p>
            <a:pPr algn="ctr"/>
            <a:endParaRPr lang="ru-RU" sz="2400" i="1" dirty="0">
              <a:solidFill>
                <a:srgbClr val="005392"/>
              </a:solidFill>
              <a:latin typeface="Times New Roman" pitchFamily="18" charset="0"/>
              <a:cs typeface="Times New Roman" pitchFamily="18" charset="0"/>
            </a:endParaRPr>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3768" y="4365104"/>
            <a:ext cx="4053904" cy="2280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425" t="10133" r="12185" b="13439"/>
          <a:stretch/>
        </p:blipFill>
        <p:spPr bwMode="auto">
          <a:xfrm>
            <a:off x="6775938" y="3092625"/>
            <a:ext cx="2180493" cy="35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605"/>
          <a:stretch/>
        </p:blipFill>
        <p:spPr bwMode="auto">
          <a:xfrm>
            <a:off x="261215" y="3170172"/>
            <a:ext cx="2068515" cy="3397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348" r="14866"/>
          <a:stretch/>
        </p:blipFill>
        <p:spPr bwMode="auto">
          <a:xfrm>
            <a:off x="146194" y="1052736"/>
            <a:ext cx="2520280" cy="1846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854" r="10541"/>
          <a:stretch/>
        </p:blipFill>
        <p:spPr bwMode="auto">
          <a:xfrm>
            <a:off x="6290806" y="1052736"/>
            <a:ext cx="2665625" cy="1815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descr="C:\Users\admin\Desktop\садик\20190218_16080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90540" y="1960322"/>
            <a:ext cx="3240360" cy="1822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015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83668" y="116632"/>
            <a:ext cx="5976664" cy="830997"/>
          </a:xfrm>
          <a:prstGeom prst="rect">
            <a:avLst/>
          </a:prstGeom>
          <a:noFill/>
        </p:spPr>
        <p:txBody>
          <a:bodyPr wrap="square" rtlCol="0">
            <a:spAutoFit/>
          </a:bodyPr>
          <a:lstStyle/>
          <a:p>
            <a:pPr algn="ctr"/>
            <a:r>
              <a:rPr lang="ru-RU" sz="2400" b="1" u="sng" dirty="0" smtClean="0">
                <a:solidFill>
                  <a:srgbClr val="005392"/>
                </a:solidFill>
                <a:latin typeface="Times New Roman" pitchFamily="18" charset="0"/>
                <a:cs typeface="Times New Roman" pitchFamily="18" charset="0"/>
              </a:rPr>
              <a:t>Рассматривание Лепбука «Зима», альбома «Зимние виды сорта»  </a:t>
            </a:r>
            <a:endParaRPr lang="ru-RU" sz="2400" b="1" u="sng" dirty="0">
              <a:solidFill>
                <a:srgbClr val="005392"/>
              </a:solidFill>
              <a:latin typeface="Times New Roman" pitchFamily="18" charset="0"/>
              <a:cs typeface="Times New Roman" pitchFamily="18" charset="0"/>
            </a:endParaRPr>
          </a:p>
        </p:txBody>
      </p:sp>
      <p:pic>
        <p:nvPicPr>
          <p:cNvPr id="8195" name="Picture 3" descr="C:\Users\admin\Desktop\садик\20190212_1549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052736"/>
            <a:ext cx="3170985" cy="178367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admin\Desktop\садик\20190212_15540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4128" y="1056753"/>
            <a:ext cx="3163844" cy="1779662"/>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C:\Users\admin\Desktop\садик\20190212_16242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0095" b="14477"/>
          <a:stretch/>
        </p:blipFill>
        <p:spPr bwMode="auto">
          <a:xfrm>
            <a:off x="179512" y="2996952"/>
            <a:ext cx="2396402" cy="3213462"/>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C:\Users\admin\Desktop\садик\20190212_162947.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0320" b="6452"/>
          <a:stretch/>
        </p:blipFill>
        <p:spPr bwMode="auto">
          <a:xfrm>
            <a:off x="6716132" y="2996952"/>
            <a:ext cx="2171840" cy="3213462"/>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C:\Users\admin\Desktop\садик\20190212_16254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143"/>
          <a:stretch/>
        </p:blipFill>
        <p:spPr bwMode="auto">
          <a:xfrm>
            <a:off x="2792640" y="3978166"/>
            <a:ext cx="3684973" cy="2232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614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542"/>
          <a:stretch/>
        </p:blipFill>
        <p:spPr bwMode="auto">
          <a:xfrm>
            <a:off x="-6248"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8457" y="11845"/>
            <a:ext cx="9119295" cy="6555641"/>
          </a:xfrm>
          <a:prstGeom prst="rect">
            <a:avLst/>
          </a:prstGeom>
        </p:spPr>
        <p:txBody>
          <a:bodyPr wrap="square">
            <a:spAutoFit/>
          </a:bodyPr>
          <a:lstStyle/>
          <a:p>
            <a:pPr algn="just"/>
            <a:r>
              <a:rPr lang="ru-RU" sz="2000" b="1" dirty="0">
                <a:solidFill>
                  <a:srgbClr val="005392"/>
                </a:solidFill>
                <a:latin typeface="Times New Roman" pitchFamily="18" charset="0"/>
                <a:cs typeface="Times New Roman" pitchFamily="18" charset="0"/>
              </a:rPr>
              <a:t>Вид проекта:  </a:t>
            </a:r>
            <a:r>
              <a:rPr lang="ru-RU" sz="2000" dirty="0">
                <a:solidFill>
                  <a:srgbClr val="005392"/>
                </a:solidFill>
                <a:latin typeface="Times New Roman" pitchFamily="18" charset="0"/>
                <a:cs typeface="Times New Roman" pitchFamily="18" charset="0"/>
              </a:rPr>
              <a:t>познавательно-исследовательский, творческо-информационный, </a:t>
            </a:r>
            <a:r>
              <a:rPr lang="ru-RU" sz="2000" dirty="0" smtClean="0">
                <a:solidFill>
                  <a:srgbClr val="005392"/>
                </a:solidFill>
                <a:latin typeface="Times New Roman" pitchFamily="18" charset="0"/>
                <a:cs typeface="Times New Roman" pitchFamily="18" charset="0"/>
              </a:rPr>
              <a:t>социальный</a:t>
            </a:r>
          </a:p>
          <a:p>
            <a:pPr algn="just"/>
            <a:r>
              <a:rPr lang="ru-RU" sz="2000" b="1" dirty="0" smtClean="0">
                <a:solidFill>
                  <a:srgbClr val="005392"/>
                </a:solidFill>
                <a:latin typeface="Times New Roman" pitchFamily="18" charset="0"/>
                <a:cs typeface="Times New Roman" pitchFamily="18" charset="0"/>
              </a:rPr>
              <a:t>Тип</a:t>
            </a:r>
            <a:r>
              <a:rPr lang="ru-RU" sz="2000" b="1" dirty="0">
                <a:solidFill>
                  <a:srgbClr val="005392"/>
                </a:solidFill>
                <a:latin typeface="Times New Roman" pitchFamily="18" charset="0"/>
                <a:cs typeface="Times New Roman" pitchFamily="18" charset="0"/>
              </a:rPr>
              <a:t>: </a:t>
            </a:r>
            <a:r>
              <a:rPr lang="ru-RU" sz="2000" b="1" dirty="0" smtClean="0">
                <a:solidFill>
                  <a:srgbClr val="005392"/>
                </a:solidFill>
                <a:latin typeface="Times New Roman" pitchFamily="18" charset="0"/>
                <a:cs typeface="Times New Roman" pitchFamily="18" charset="0"/>
              </a:rPr>
              <a:t>краткосрочный</a:t>
            </a:r>
            <a:r>
              <a:rPr lang="ru-RU" sz="2000" dirty="0" smtClean="0">
                <a:solidFill>
                  <a:srgbClr val="005392"/>
                </a:solidFill>
                <a:latin typeface="Times New Roman" pitchFamily="18" charset="0"/>
                <a:cs typeface="Times New Roman" pitchFamily="18" charset="0"/>
              </a:rPr>
              <a:t> (с 11.02.19 по 22.02.19)</a:t>
            </a:r>
          </a:p>
          <a:p>
            <a:pPr algn="just"/>
            <a:r>
              <a:rPr lang="ru-RU" sz="2000" b="1" dirty="0" smtClean="0">
                <a:solidFill>
                  <a:srgbClr val="005392"/>
                </a:solidFill>
                <a:latin typeface="Times New Roman" pitchFamily="18" charset="0"/>
                <a:cs typeface="Times New Roman" pitchFamily="18" charset="0"/>
              </a:rPr>
              <a:t>Участники </a:t>
            </a:r>
            <a:r>
              <a:rPr lang="ru-RU" sz="2000" b="1" dirty="0">
                <a:solidFill>
                  <a:srgbClr val="005392"/>
                </a:solidFill>
                <a:latin typeface="Times New Roman" pitchFamily="18" charset="0"/>
                <a:cs typeface="Times New Roman" pitchFamily="18" charset="0"/>
              </a:rPr>
              <a:t>проекта: </a:t>
            </a:r>
            <a:r>
              <a:rPr lang="ru-RU" sz="2000" dirty="0" smtClean="0">
                <a:solidFill>
                  <a:srgbClr val="005392"/>
                </a:solidFill>
                <a:latin typeface="Times New Roman" pitchFamily="18" charset="0"/>
                <a:cs typeface="Times New Roman" pitchFamily="18" charset="0"/>
              </a:rPr>
              <a:t>дети логопедической группы, воспитатели, учитель – логопед, инструктор по физической культуре, родители.</a:t>
            </a:r>
          </a:p>
          <a:p>
            <a:pPr algn="just"/>
            <a:endParaRPr lang="ru-RU" sz="2000" dirty="0" smtClean="0">
              <a:solidFill>
                <a:srgbClr val="005392"/>
              </a:solidFill>
              <a:latin typeface="Times New Roman" pitchFamily="18" charset="0"/>
              <a:cs typeface="Times New Roman" pitchFamily="18" charset="0"/>
            </a:endParaRPr>
          </a:p>
          <a:p>
            <a:pPr algn="ctr"/>
            <a:r>
              <a:rPr lang="ru-RU" sz="2000" b="1" dirty="0">
                <a:solidFill>
                  <a:srgbClr val="005392"/>
                </a:solidFill>
                <a:latin typeface="Times New Roman" pitchFamily="18" charset="0"/>
                <a:cs typeface="Times New Roman" pitchFamily="18" charset="0"/>
              </a:rPr>
              <a:t>Актуальность проекта</a:t>
            </a:r>
          </a:p>
          <a:p>
            <a:pPr algn="just"/>
            <a:endParaRPr lang="ru-RU" sz="2000" dirty="0">
              <a:solidFill>
                <a:srgbClr val="005392"/>
              </a:solidFill>
              <a:latin typeface="Times New Roman" pitchFamily="18" charset="0"/>
              <a:cs typeface="Times New Roman" pitchFamily="18" charset="0"/>
            </a:endParaRPr>
          </a:p>
          <a:p>
            <a:pPr algn="just"/>
            <a:r>
              <a:rPr lang="ru-RU" sz="2000" b="1" dirty="0" smtClean="0">
                <a:solidFill>
                  <a:srgbClr val="005392"/>
                </a:solidFill>
                <a:latin typeface="Times New Roman" pitchFamily="18" charset="0"/>
                <a:cs typeface="Times New Roman" pitchFamily="18" charset="0"/>
              </a:rPr>
              <a:t>Зима – замечательное время года для укрепления здоровья детей. Прохладный ветер, легкий мороз, движения на воздухе – хорошая закалка. А после снегопада воздух особенно чистый и можно отправляться с горки кататься….</a:t>
            </a:r>
          </a:p>
          <a:p>
            <a:pPr algn="just"/>
            <a:r>
              <a:rPr lang="ru-RU" sz="2000" b="1" dirty="0" smtClean="0">
                <a:solidFill>
                  <a:srgbClr val="005392"/>
                </a:solidFill>
                <a:latin typeface="Times New Roman" pitchFamily="18" charset="0"/>
                <a:cs typeface="Times New Roman" pitchFamily="18" charset="0"/>
              </a:rPr>
              <a:t>Дети всегда с нетерпением ждут зиму, первый снег, лед, снежные сугробы… Это сказочное время, время разнообразных игр и экспериментов на свежем воздухе. </a:t>
            </a:r>
          </a:p>
          <a:p>
            <a:pPr algn="just"/>
            <a:r>
              <a:rPr lang="ru-RU" sz="2000" b="1" dirty="0" smtClean="0">
                <a:solidFill>
                  <a:srgbClr val="005392"/>
                </a:solidFill>
                <a:latin typeface="Times New Roman" pitchFamily="18" charset="0"/>
                <a:cs typeface="Times New Roman" pitchFamily="18" charset="0"/>
              </a:rPr>
              <a:t>Каждому ребенку нравится зима, но не каждый задумывается, почему времена года сменяют друг друга, всем ли хорошо зимой, что было бы, если бы  зимой не было снега. Разнообразный мир природы пробуждает в детях живой интерес, любознательность.  Впечатления от родной природы, полученные в детстве, запоминаются на всю жизнь, особенно зимний период времени, который дарит сказочные, увлекательные и волшебные эмоции. </a:t>
            </a:r>
            <a:endParaRPr lang="ru-RU" sz="2000" b="1" dirty="0">
              <a:solidFill>
                <a:srgbClr val="005392"/>
              </a:solidFill>
              <a:latin typeface="Times New Roman" pitchFamily="18" charset="0"/>
              <a:cs typeface="Times New Roman" pitchFamily="18" charset="0"/>
            </a:endParaRPr>
          </a:p>
        </p:txBody>
      </p:sp>
    </p:spTree>
    <p:extLst>
      <p:ext uri="{BB962C8B-B14F-4D97-AF65-F5344CB8AC3E}">
        <p14:creationId xmlns:p14="http://schemas.microsoft.com/office/powerpoint/2010/main" val="613985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542"/>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403647" y="58011"/>
            <a:ext cx="6336704" cy="461665"/>
          </a:xfrm>
          <a:prstGeom prst="rect">
            <a:avLst/>
          </a:prstGeom>
          <a:noFill/>
        </p:spPr>
        <p:txBody>
          <a:bodyPr wrap="square" rtlCol="0">
            <a:spAutoFit/>
          </a:bodyPr>
          <a:lstStyle/>
          <a:p>
            <a:pPr algn="ctr"/>
            <a:r>
              <a:rPr lang="ru-RU" sz="2400" b="1" u="sng" dirty="0" smtClean="0">
                <a:solidFill>
                  <a:srgbClr val="005392"/>
                </a:solidFill>
                <a:latin typeface="Times New Roman" pitchFamily="18" charset="0"/>
                <a:cs typeface="Times New Roman" pitchFamily="18" charset="0"/>
              </a:rPr>
              <a:t>Физическая культура </a:t>
            </a:r>
            <a:endParaRPr lang="ru-RU" sz="2400" b="1" u="sng" dirty="0">
              <a:solidFill>
                <a:srgbClr val="005392"/>
              </a:solidFill>
              <a:latin typeface="Times New Roman" pitchFamily="18" charset="0"/>
              <a:cs typeface="Times New Roman" pitchFamily="18" charset="0"/>
            </a:endParaRPr>
          </a:p>
        </p:txBody>
      </p:sp>
      <p:pic>
        <p:nvPicPr>
          <p:cNvPr id="6146" name="Picture 2" descr="C:\Users\N V gr.4\Desktop\садик\IMG-20190213-WA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049" y="764705"/>
            <a:ext cx="2322257" cy="3096343"/>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N V gr.4\Desktop\садик\IMG-20190213-WA000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9182" y="3644170"/>
            <a:ext cx="2203861" cy="293848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N V gr.4\Desktop\садик\20190213_11523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049" y="4286639"/>
            <a:ext cx="4081799" cy="2296012"/>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N V gr.4\Desktop\садик\20190213_11523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38282" y="764705"/>
            <a:ext cx="4081799" cy="2296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12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542"/>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403647" y="188640"/>
            <a:ext cx="6336704" cy="461665"/>
          </a:xfrm>
          <a:prstGeom prst="rect">
            <a:avLst/>
          </a:prstGeom>
          <a:noFill/>
        </p:spPr>
        <p:txBody>
          <a:bodyPr wrap="square" rtlCol="0">
            <a:spAutoFit/>
          </a:bodyPr>
          <a:lstStyle/>
          <a:p>
            <a:pPr algn="ctr"/>
            <a:r>
              <a:rPr lang="ru-RU" sz="2400" b="1" u="sng" dirty="0" smtClean="0">
                <a:solidFill>
                  <a:srgbClr val="005392"/>
                </a:solidFill>
                <a:latin typeface="Times New Roman" pitchFamily="18" charset="0"/>
                <a:cs typeface="Times New Roman" pitchFamily="18" charset="0"/>
              </a:rPr>
              <a:t>Трудовая деятельность в природе </a:t>
            </a:r>
            <a:endParaRPr lang="ru-RU" sz="2400" b="1" u="sng" dirty="0">
              <a:solidFill>
                <a:srgbClr val="005392"/>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835" y="980728"/>
            <a:ext cx="3621856" cy="2037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064" y="1007200"/>
            <a:ext cx="3513336" cy="1976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38180" y="3713442"/>
            <a:ext cx="2123220" cy="2830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descr="C:\Users\admin\Desktop\садик\20181212_10592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2452596" y="3604188"/>
            <a:ext cx="3763473" cy="2116954"/>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admin\Desktop\садик\20181212_10592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286872" y="4220149"/>
            <a:ext cx="2830960" cy="1817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416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87624" y="116632"/>
            <a:ext cx="6336704" cy="461665"/>
          </a:xfrm>
          <a:prstGeom prst="rect">
            <a:avLst/>
          </a:prstGeom>
          <a:noFill/>
        </p:spPr>
        <p:txBody>
          <a:bodyPr wrap="square" rtlCol="0">
            <a:spAutoFit/>
          </a:bodyPr>
          <a:lstStyle/>
          <a:p>
            <a:pPr algn="ctr"/>
            <a:r>
              <a:rPr lang="ru-RU" sz="2400" b="1" u="sng" dirty="0" smtClean="0">
                <a:solidFill>
                  <a:srgbClr val="005392"/>
                </a:solidFill>
                <a:latin typeface="Times New Roman" pitchFamily="18" charset="0"/>
                <a:cs typeface="Times New Roman" pitchFamily="18" charset="0"/>
              </a:rPr>
              <a:t>Зимние игры и забавы </a:t>
            </a:r>
            <a:endParaRPr lang="ru-RU" sz="2400" b="1" u="sng" dirty="0">
              <a:solidFill>
                <a:srgbClr val="005392"/>
              </a:solidFill>
              <a:latin typeface="Times New Roman" pitchFamily="18" charset="0"/>
              <a:cs typeface="Times New Roman" pitchFamily="18" charset="0"/>
            </a:endParaRPr>
          </a:p>
        </p:txBody>
      </p:sp>
      <p:pic>
        <p:nvPicPr>
          <p:cNvPr id="5124" name="Picture 4" descr="C:\Users\N V gr.4\Desktop\садик\20181221_11484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978"/>
          <a:stretch/>
        </p:blipFill>
        <p:spPr bwMode="auto">
          <a:xfrm rot="5400000">
            <a:off x="-294951" y="1218069"/>
            <a:ext cx="3027957" cy="1935016"/>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675" t="8421" r="9862" b="5944"/>
          <a:stretch/>
        </p:blipFill>
        <p:spPr bwMode="auto">
          <a:xfrm>
            <a:off x="2893059" y="689077"/>
            <a:ext cx="3357881" cy="2295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245" b="18529"/>
          <a:stretch/>
        </p:blipFill>
        <p:spPr bwMode="auto">
          <a:xfrm>
            <a:off x="6733625" y="709413"/>
            <a:ext cx="2178625"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14521" y="4950355"/>
            <a:ext cx="3097729" cy="1742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C:\Users\N V gr.4\Desktop\садик\20190221_1212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19" y="4947464"/>
            <a:ext cx="3072341" cy="172819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20763" b="28561"/>
          <a:stretch/>
        </p:blipFill>
        <p:spPr bwMode="auto">
          <a:xfrm>
            <a:off x="3000332" y="3212976"/>
            <a:ext cx="3250608" cy="1648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49070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542"/>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79512" y="87015"/>
            <a:ext cx="8712968" cy="2677656"/>
          </a:xfrm>
          <a:prstGeom prst="rect">
            <a:avLst/>
          </a:prstGeom>
          <a:noFill/>
        </p:spPr>
        <p:txBody>
          <a:bodyPr wrap="square" rtlCol="0">
            <a:spAutoFit/>
          </a:bodyPr>
          <a:lstStyle/>
          <a:p>
            <a:pPr algn="ctr"/>
            <a:r>
              <a:rPr lang="ru-RU" sz="2400" b="1" dirty="0" smtClean="0">
                <a:solidFill>
                  <a:srgbClr val="005392"/>
                </a:solidFill>
                <a:latin typeface="Times New Roman" pitchFamily="18" charset="0"/>
                <a:cs typeface="Times New Roman" pitchFamily="18" charset="0"/>
              </a:rPr>
              <a:t>Заключительный этап</a:t>
            </a:r>
          </a:p>
          <a:p>
            <a:pPr algn="just"/>
            <a:endParaRPr lang="ru-RU" sz="2400" b="1" dirty="0" smtClean="0">
              <a:solidFill>
                <a:srgbClr val="005392"/>
              </a:solidFill>
              <a:latin typeface="Times New Roman" pitchFamily="18" charset="0"/>
              <a:cs typeface="Times New Roman" pitchFamily="18" charset="0"/>
            </a:endParaRPr>
          </a:p>
          <a:p>
            <a:pPr marL="342900" indent="-342900" algn="just">
              <a:buFont typeface="Wingdings" pitchFamily="2" charset="2"/>
              <a:buChar char="v"/>
            </a:pPr>
            <a:r>
              <a:rPr lang="ru-RU" sz="2400" dirty="0" smtClean="0">
                <a:solidFill>
                  <a:srgbClr val="005392"/>
                </a:solidFill>
                <a:latin typeface="Times New Roman" pitchFamily="18" charset="0"/>
                <a:cs typeface="Times New Roman" pitchFamily="18" charset="0"/>
              </a:rPr>
              <a:t>Викторина «Кто знает больше о Зиме?»</a:t>
            </a:r>
          </a:p>
          <a:p>
            <a:pPr marL="342900" indent="-342900" algn="just">
              <a:buFont typeface="Wingdings" pitchFamily="2" charset="2"/>
              <a:buChar char="v"/>
            </a:pPr>
            <a:r>
              <a:rPr lang="ru-RU" sz="2400" dirty="0" smtClean="0">
                <a:solidFill>
                  <a:srgbClr val="005392"/>
                </a:solidFill>
                <a:latin typeface="Times New Roman" pitchFamily="18" charset="0"/>
                <a:cs typeface="Times New Roman" pitchFamily="18" charset="0"/>
              </a:rPr>
              <a:t>Выст</a:t>
            </a:r>
            <a:r>
              <a:rPr lang="ru-RU" sz="2400" dirty="0">
                <a:solidFill>
                  <a:srgbClr val="005392"/>
                </a:solidFill>
                <a:latin typeface="Times New Roman" pitchFamily="18" charset="0"/>
                <a:cs typeface="Times New Roman" pitchFamily="18" charset="0"/>
              </a:rPr>
              <a:t>а</a:t>
            </a:r>
            <a:r>
              <a:rPr lang="ru-RU" sz="2400" dirty="0" smtClean="0">
                <a:solidFill>
                  <a:srgbClr val="005392"/>
                </a:solidFill>
                <a:latin typeface="Times New Roman" pitchFamily="18" charset="0"/>
                <a:cs typeface="Times New Roman" pitchFamily="18" charset="0"/>
              </a:rPr>
              <a:t>вка детских работ по теме «Зимушка-Зима»</a:t>
            </a:r>
          </a:p>
          <a:p>
            <a:pPr marL="342900" indent="-342900" algn="just">
              <a:buFont typeface="Wingdings" pitchFamily="2" charset="2"/>
              <a:buChar char="v"/>
            </a:pPr>
            <a:r>
              <a:rPr lang="ru-RU" sz="2400" dirty="0" smtClean="0">
                <a:solidFill>
                  <a:srgbClr val="005392"/>
                </a:solidFill>
                <a:latin typeface="Times New Roman" pitchFamily="18" charset="0"/>
                <a:cs typeface="Times New Roman" pitchFamily="18" charset="0"/>
              </a:rPr>
              <a:t>Лепбук  «Зима»</a:t>
            </a:r>
          </a:p>
          <a:p>
            <a:pPr marL="342900" indent="-342900" algn="just">
              <a:buFont typeface="Wingdings" pitchFamily="2" charset="2"/>
              <a:buChar char="v"/>
            </a:pPr>
            <a:r>
              <a:rPr lang="ru-RU" sz="2400" dirty="0" smtClean="0">
                <a:solidFill>
                  <a:srgbClr val="005392"/>
                </a:solidFill>
                <a:latin typeface="Times New Roman" pitchFamily="18" charset="0"/>
                <a:cs typeface="Times New Roman" pitchFamily="18" charset="0"/>
              </a:rPr>
              <a:t>Изготовление снежных скульптур</a:t>
            </a:r>
          </a:p>
          <a:p>
            <a:pPr marL="342900" indent="-342900" algn="just">
              <a:buFont typeface="Wingdings" pitchFamily="2" charset="2"/>
              <a:buChar char="v"/>
            </a:pPr>
            <a:r>
              <a:rPr lang="ru-RU" sz="2400" dirty="0" smtClean="0">
                <a:solidFill>
                  <a:srgbClr val="005392"/>
                </a:solidFill>
                <a:latin typeface="Times New Roman" pitchFamily="18" charset="0"/>
                <a:cs typeface="Times New Roman" pitchFamily="18" charset="0"/>
              </a:rPr>
              <a:t>Оформление презентации проекта</a:t>
            </a:r>
            <a:endParaRPr lang="ru-RU" sz="2400" dirty="0">
              <a:solidFill>
                <a:srgbClr val="005392"/>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2764671"/>
            <a:ext cx="3744416" cy="2106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4437112"/>
            <a:ext cx="4028937" cy="2267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46933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http://www.playcast.ru/uploads/2017/12/25/24228659.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188639"/>
            <a:ext cx="3381377" cy="504056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1574820"/>
            <a:ext cx="7046913" cy="369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http://www.playcast.ru/uploads/2017/12/25/24228659.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848149"/>
            <a:ext cx="3381377" cy="5040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0580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542"/>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88802" y="147990"/>
            <a:ext cx="8703678" cy="6494085"/>
          </a:xfrm>
          <a:prstGeom prst="rect">
            <a:avLst/>
          </a:prstGeom>
          <a:noFill/>
        </p:spPr>
        <p:txBody>
          <a:bodyPr wrap="square" rtlCol="0">
            <a:spAutoFit/>
          </a:bodyPr>
          <a:lstStyle/>
          <a:p>
            <a:pPr algn="ctr"/>
            <a:r>
              <a:rPr lang="ru-RU" sz="2800" b="1" dirty="0" smtClean="0">
                <a:solidFill>
                  <a:srgbClr val="005392"/>
                </a:solidFill>
                <a:latin typeface="Times New Roman" pitchFamily="18" charset="0"/>
                <a:cs typeface="Times New Roman" pitchFamily="18" charset="0"/>
              </a:rPr>
              <a:t>Цель:</a:t>
            </a:r>
          </a:p>
          <a:p>
            <a:pPr algn="ctr"/>
            <a:endParaRPr lang="ru-RU" sz="2000" b="1" dirty="0" smtClean="0">
              <a:solidFill>
                <a:srgbClr val="005392"/>
              </a:solidFill>
              <a:latin typeface="Times New Roman" pitchFamily="18" charset="0"/>
              <a:cs typeface="Times New Roman" pitchFamily="18" charset="0"/>
            </a:endParaRPr>
          </a:p>
          <a:p>
            <a:pPr algn="just"/>
            <a:r>
              <a:rPr lang="ru-RU" sz="2000" dirty="0" smtClean="0">
                <a:solidFill>
                  <a:srgbClr val="005392"/>
                </a:solidFill>
                <a:latin typeface="Times New Roman" pitchFamily="18" charset="0"/>
                <a:cs typeface="Times New Roman" pitchFamily="18" charset="0"/>
              </a:rPr>
              <a:t>Расширение </a:t>
            </a:r>
            <a:r>
              <a:rPr lang="ru-RU" sz="2000" dirty="0">
                <a:solidFill>
                  <a:srgbClr val="005392"/>
                </a:solidFill>
                <a:latin typeface="Times New Roman" pitchFamily="18" charset="0"/>
                <a:cs typeface="Times New Roman" pitchFamily="18" charset="0"/>
              </a:rPr>
              <a:t>и закрепление  знаний детей о </a:t>
            </a:r>
            <a:r>
              <a:rPr lang="ru-RU" sz="2000" dirty="0" smtClean="0">
                <a:solidFill>
                  <a:srgbClr val="005392"/>
                </a:solidFill>
                <a:latin typeface="Times New Roman" pitchFamily="18" charset="0"/>
                <a:cs typeface="Times New Roman" pitchFamily="18" charset="0"/>
              </a:rPr>
              <a:t>зимнем периоде времени. </a:t>
            </a:r>
            <a:r>
              <a:rPr lang="ru-RU" sz="2000" dirty="0">
                <a:solidFill>
                  <a:srgbClr val="005392"/>
                </a:solidFill>
                <a:latin typeface="Times New Roman" pitchFamily="18" charset="0"/>
                <a:cs typeface="Times New Roman" pitchFamily="18" charset="0"/>
              </a:rPr>
              <a:t>Воспитание  любви  к природе родного края, бережного  отношения  к </a:t>
            </a:r>
            <a:r>
              <a:rPr lang="ru-RU" sz="2000" dirty="0" smtClean="0">
                <a:solidFill>
                  <a:srgbClr val="005392"/>
                </a:solidFill>
                <a:latin typeface="Times New Roman" pitchFamily="18" charset="0"/>
                <a:cs typeface="Times New Roman" pitchFamily="18" charset="0"/>
              </a:rPr>
              <a:t>ней.</a:t>
            </a:r>
          </a:p>
          <a:p>
            <a:pPr algn="ctr"/>
            <a:endParaRPr lang="ru-RU" sz="2000" b="1" dirty="0" smtClean="0">
              <a:solidFill>
                <a:srgbClr val="005392"/>
              </a:solidFill>
              <a:latin typeface="Times New Roman" pitchFamily="18" charset="0"/>
              <a:cs typeface="Times New Roman" pitchFamily="18" charset="0"/>
            </a:endParaRPr>
          </a:p>
          <a:p>
            <a:pPr algn="ctr"/>
            <a:r>
              <a:rPr lang="ru-RU" sz="2800" b="1" dirty="0" smtClean="0">
                <a:solidFill>
                  <a:srgbClr val="005392"/>
                </a:solidFill>
                <a:latin typeface="Times New Roman" pitchFamily="18" charset="0"/>
                <a:cs typeface="Times New Roman" pitchFamily="18" charset="0"/>
              </a:rPr>
              <a:t>Задачи:</a:t>
            </a:r>
          </a:p>
          <a:p>
            <a:pPr algn="ctr"/>
            <a:endParaRPr lang="ru-RU" sz="2000" b="1" dirty="0">
              <a:solidFill>
                <a:srgbClr val="005392"/>
              </a:solidFill>
              <a:latin typeface="Times New Roman" pitchFamily="18" charset="0"/>
              <a:cs typeface="Times New Roman" pitchFamily="18" charset="0"/>
            </a:endParaRPr>
          </a:p>
          <a:p>
            <a:pPr marL="342900" indent="-342900" algn="just">
              <a:buFont typeface="Wingdings" pitchFamily="2" charset="2"/>
              <a:buChar char="v"/>
            </a:pPr>
            <a:r>
              <a:rPr lang="ru-RU" sz="2000" dirty="0" smtClean="0">
                <a:solidFill>
                  <a:srgbClr val="005392"/>
                </a:solidFill>
                <a:latin typeface="Times New Roman" pitchFamily="18" charset="0"/>
                <a:cs typeface="Times New Roman" pitchFamily="18" charset="0"/>
              </a:rPr>
              <a:t>Расширять </a:t>
            </a:r>
            <a:r>
              <a:rPr lang="ru-RU" sz="2000" dirty="0">
                <a:solidFill>
                  <a:srgbClr val="005392"/>
                </a:solidFill>
                <a:latin typeface="Times New Roman" pitchFamily="18" charset="0"/>
                <a:cs typeface="Times New Roman" pitchFamily="18" charset="0"/>
              </a:rPr>
              <a:t>представления о зимних природных </a:t>
            </a:r>
            <a:r>
              <a:rPr lang="ru-RU" sz="2000" dirty="0" smtClean="0">
                <a:solidFill>
                  <a:srgbClr val="005392"/>
                </a:solidFill>
                <a:latin typeface="Times New Roman" pitchFamily="18" charset="0"/>
                <a:cs typeface="Times New Roman" pitchFamily="18" charset="0"/>
              </a:rPr>
              <a:t>явлениях.</a:t>
            </a:r>
          </a:p>
          <a:p>
            <a:pPr marL="342900" indent="-342900" algn="just">
              <a:buFont typeface="Wingdings" pitchFamily="2" charset="2"/>
              <a:buChar char="v"/>
            </a:pPr>
            <a:r>
              <a:rPr lang="ru-RU" sz="2000" dirty="0" smtClean="0">
                <a:solidFill>
                  <a:srgbClr val="005392"/>
                </a:solidFill>
                <a:latin typeface="Times New Roman" pitchFamily="18" charset="0"/>
                <a:cs typeface="Times New Roman" pitchFamily="18" charset="0"/>
              </a:rPr>
              <a:t>Знакомить </a:t>
            </a:r>
            <a:r>
              <a:rPr lang="ru-RU" sz="2000" dirty="0">
                <a:solidFill>
                  <a:srgbClr val="005392"/>
                </a:solidFill>
                <a:latin typeface="Times New Roman" pitchFamily="18" charset="0"/>
                <a:cs typeface="Times New Roman" pitchFamily="18" charset="0"/>
              </a:rPr>
              <a:t>с явлениями неживой </a:t>
            </a:r>
            <a:r>
              <a:rPr lang="ru-RU" sz="2000" dirty="0" smtClean="0">
                <a:solidFill>
                  <a:srgbClr val="005392"/>
                </a:solidFill>
                <a:latin typeface="Times New Roman" pitchFamily="18" charset="0"/>
                <a:cs typeface="Times New Roman" pitchFamily="18" charset="0"/>
              </a:rPr>
              <a:t>природы: морозы</a:t>
            </a:r>
            <a:r>
              <a:rPr lang="ru-RU" sz="2000" dirty="0">
                <a:solidFill>
                  <a:srgbClr val="005392"/>
                </a:solidFill>
                <a:latin typeface="Times New Roman" pitchFamily="18" charset="0"/>
                <a:cs typeface="Times New Roman" pitchFamily="18" charset="0"/>
              </a:rPr>
              <a:t>, сильные ветры, </a:t>
            </a:r>
            <a:r>
              <a:rPr lang="ru-RU" sz="2000" dirty="0" smtClean="0">
                <a:solidFill>
                  <a:srgbClr val="005392"/>
                </a:solidFill>
                <a:latin typeface="Times New Roman" pitchFamily="18" charset="0"/>
                <a:cs typeface="Times New Roman" pitchFamily="18" charset="0"/>
              </a:rPr>
              <a:t>снег, лед. </a:t>
            </a:r>
          </a:p>
          <a:p>
            <a:pPr marL="342900" indent="-342900" algn="just">
              <a:buFont typeface="Wingdings" pitchFamily="2" charset="2"/>
              <a:buChar char="v"/>
            </a:pPr>
            <a:r>
              <a:rPr lang="ru-RU" sz="2000" dirty="0" smtClean="0">
                <a:solidFill>
                  <a:srgbClr val="005392"/>
                </a:solidFill>
                <a:latin typeface="Times New Roman" pitchFamily="18" charset="0"/>
                <a:cs typeface="Times New Roman" pitchFamily="18" charset="0"/>
              </a:rPr>
              <a:t>Создавать </a:t>
            </a:r>
            <a:r>
              <a:rPr lang="ru-RU" sz="2000" dirty="0">
                <a:solidFill>
                  <a:srgbClr val="005392"/>
                </a:solidFill>
                <a:latin typeface="Times New Roman" pitchFamily="18" charset="0"/>
                <a:cs typeface="Times New Roman" pitchFamily="18" charset="0"/>
              </a:rPr>
              <a:t>условия для выявления свойств и качеств снега и </a:t>
            </a:r>
            <a:r>
              <a:rPr lang="ru-RU" sz="2000" dirty="0" smtClean="0">
                <a:solidFill>
                  <a:srgbClr val="005392"/>
                </a:solidFill>
                <a:latin typeface="Times New Roman" pitchFamily="18" charset="0"/>
                <a:cs typeface="Times New Roman" pitchFamily="18" charset="0"/>
              </a:rPr>
              <a:t>льда.</a:t>
            </a:r>
          </a:p>
          <a:p>
            <a:pPr marL="342900" indent="-342900" algn="just">
              <a:buFont typeface="Wingdings" pitchFamily="2" charset="2"/>
              <a:buChar char="v"/>
            </a:pPr>
            <a:r>
              <a:rPr lang="ru-RU" sz="2000" dirty="0" smtClean="0">
                <a:solidFill>
                  <a:srgbClr val="005392"/>
                </a:solidFill>
                <a:latin typeface="Times New Roman" pitchFamily="18" charset="0"/>
                <a:cs typeface="Times New Roman" pitchFamily="18" charset="0"/>
              </a:rPr>
              <a:t>Познакомить </a:t>
            </a:r>
            <a:r>
              <a:rPr lang="ru-RU" sz="2000" dirty="0">
                <a:solidFill>
                  <a:srgbClr val="005392"/>
                </a:solidFill>
                <a:latin typeface="Times New Roman" pitchFamily="18" charset="0"/>
                <a:cs typeface="Times New Roman" pitchFamily="18" charset="0"/>
              </a:rPr>
              <a:t>с процессом превращения воды в лёд, льда и снега в </a:t>
            </a:r>
            <a:r>
              <a:rPr lang="ru-RU" sz="2000" dirty="0" smtClean="0">
                <a:solidFill>
                  <a:srgbClr val="005392"/>
                </a:solidFill>
                <a:latin typeface="Times New Roman" pitchFamily="18" charset="0"/>
                <a:cs typeface="Times New Roman" pitchFamily="18" charset="0"/>
              </a:rPr>
              <a:t>воду.</a:t>
            </a:r>
          </a:p>
          <a:p>
            <a:pPr marL="342900" indent="-342900" algn="just">
              <a:buFont typeface="Wingdings" pitchFamily="2" charset="2"/>
              <a:buChar char="v"/>
            </a:pPr>
            <a:r>
              <a:rPr lang="ru-RU" sz="2000" dirty="0" smtClean="0">
                <a:solidFill>
                  <a:srgbClr val="005392"/>
                </a:solidFill>
                <a:latin typeface="Times New Roman" pitchFamily="18" charset="0"/>
                <a:cs typeface="Times New Roman" pitchFamily="18" charset="0"/>
              </a:rPr>
              <a:t>Развить </a:t>
            </a:r>
            <a:r>
              <a:rPr lang="ru-RU" sz="2000" dirty="0">
                <a:solidFill>
                  <a:srgbClr val="005392"/>
                </a:solidFill>
                <a:latin typeface="Times New Roman" pitchFamily="18" charset="0"/>
                <a:cs typeface="Times New Roman" pitchFamily="18" charset="0"/>
              </a:rPr>
              <a:t>любознательность, познавательные интересы, внимание, память, речь, наблюдательность. </a:t>
            </a:r>
          </a:p>
          <a:p>
            <a:pPr marL="342900" indent="-342900" algn="just">
              <a:buFont typeface="Wingdings" pitchFamily="2" charset="2"/>
              <a:buChar char="v"/>
            </a:pPr>
            <a:r>
              <a:rPr lang="ru-RU" sz="2000" dirty="0" smtClean="0">
                <a:solidFill>
                  <a:srgbClr val="005392"/>
                </a:solidFill>
                <a:latin typeface="Times New Roman" pitchFamily="18" charset="0"/>
                <a:cs typeface="Times New Roman" pitchFamily="18" charset="0"/>
              </a:rPr>
              <a:t>Вызывать </a:t>
            </a:r>
            <a:r>
              <a:rPr lang="ru-RU" sz="2000" dirty="0">
                <a:solidFill>
                  <a:srgbClr val="005392"/>
                </a:solidFill>
                <a:latin typeface="Times New Roman" pitchFamily="18" charset="0"/>
                <a:cs typeface="Times New Roman" pitchFamily="18" charset="0"/>
              </a:rPr>
              <a:t>положительнее эмоции, </a:t>
            </a:r>
            <a:r>
              <a:rPr lang="ru-RU" sz="2000" dirty="0" smtClean="0">
                <a:solidFill>
                  <a:srgbClr val="005392"/>
                </a:solidFill>
                <a:latin typeface="Times New Roman" pitchFamily="18" charset="0"/>
                <a:cs typeface="Times New Roman" pitchFamily="18" charset="0"/>
              </a:rPr>
              <a:t>при постройке снежных фигур.</a:t>
            </a:r>
          </a:p>
          <a:p>
            <a:pPr marL="342900" indent="-342900" algn="just">
              <a:buFont typeface="Wingdings" pitchFamily="2" charset="2"/>
              <a:buChar char="v"/>
            </a:pPr>
            <a:r>
              <a:rPr lang="ru-RU" sz="2000" dirty="0" smtClean="0">
                <a:solidFill>
                  <a:srgbClr val="005392"/>
                </a:solidFill>
                <a:latin typeface="Times New Roman" pitchFamily="18" charset="0"/>
                <a:cs typeface="Times New Roman" pitchFamily="18" charset="0"/>
              </a:rPr>
              <a:t>Познакомить в зимними видами спорта.</a:t>
            </a:r>
          </a:p>
          <a:p>
            <a:pPr marL="342900" indent="-342900" algn="just">
              <a:buFont typeface="Wingdings" pitchFamily="2" charset="2"/>
              <a:buChar char="v"/>
            </a:pPr>
            <a:r>
              <a:rPr lang="ru-RU" sz="2000" dirty="0" smtClean="0">
                <a:solidFill>
                  <a:srgbClr val="005392"/>
                </a:solidFill>
                <a:latin typeface="Times New Roman" pitchFamily="18" charset="0"/>
                <a:cs typeface="Times New Roman" pitchFamily="18" charset="0"/>
              </a:rPr>
              <a:t>Вызвать </a:t>
            </a:r>
            <a:r>
              <a:rPr lang="ru-RU" sz="2000" dirty="0">
                <a:solidFill>
                  <a:srgbClr val="005392"/>
                </a:solidFill>
                <a:latin typeface="Times New Roman" pitchFamily="18" charset="0"/>
                <a:cs typeface="Times New Roman" pitchFamily="18" charset="0"/>
              </a:rPr>
              <a:t>желание помочь нашим крылатым </a:t>
            </a:r>
            <a:r>
              <a:rPr lang="ru-RU" sz="2000" dirty="0" smtClean="0">
                <a:solidFill>
                  <a:srgbClr val="005392"/>
                </a:solidFill>
                <a:latin typeface="Times New Roman" pitchFamily="18" charset="0"/>
                <a:cs typeface="Times New Roman" pitchFamily="18" charset="0"/>
              </a:rPr>
              <a:t>друзьям.</a:t>
            </a:r>
          </a:p>
          <a:p>
            <a:pPr marL="342900" indent="-342900" algn="just">
              <a:buFont typeface="Wingdings" pitchFamily="2" charset="2"/>
              <a:buChar char="v"/>
            </a:pPr>
            <a:r>
              <a:rPr lang="ru-RU" sz="2000" dirty="0" smtClean="0">
                <a:solidFill>
                  <a:srgbClr val="005392"/>
                </a:solidFill>
                <a:latin typeface="Times New Roman" pitchFamily="18" charset="0"/>
                <a:cs typeface="Times New Roman" pitchFamily="18" charset="0"/>
              </a:rPr>
              <a:t>Развивать </a:t>
            </a:r>
            <a:r>
              <a:rPr lang="ru-RU" sz="2000" dirty="0">
                <a:solidFill>
                  <a:srgbClr val="005392"/>
                </a:solidFill>
                <a:latin typeface="Times New Roman" pitchFamily="18" charset="0"/>
                <a:cs typeface="Times New Roman" pitchFamily="18" charset="0"/>
              </a:rPr>
              <a:t>коммуникативные навыки, память, </a:t>
            </a:r>
            <a:r>
              <a:rPr lang="ru-RU" sz="2000" dirty="0" smtClean="0">
                <a:solidFill>
                  <a:srgbClr val="005392"/>
                </a:solidFill>
                <a:latin typeface="Times New Roman" pitchFamily="18" charset="0"/>
                <a:cs typeface="Times New Roman" pitchFamily="18" charset="0"/>
              </a:rPr>
              <a:t>внимание.</a:t>
            </a:r>
          </a:p>
          <a:p>
            <a:pPr marL="342900" indent="-342900" algn="just">
              <a:buFont typeface="Wingdings" pitchFamily="2" charset="2"/>
              <a:buChar char="v"/>
            </a:pPr>
            <a:r>
              <a:rPr lang="ru-RU" sz="2000" dirty="0" smtClean="0">
                <a:solidFill>
                  <a:srgbClr val="005392"/>
                </a:solidFill>
                <a:latin typeface="Times New Roman" pitchFamily="18" charset="0"/>
                <a:cs typeface="Times New Roman" pitchFamily="18" charset="0"/>
              </a:rPr>
              <a:t>Закреплять умения отражать полученные эмоции в рисунке, аппликации, лепке. </a:t>
            </a:r>
            <a:endParaRPr lang="ru-RU" sz="2000" dirty="0">
              <a:solidFill>
                <a:srgbClr val="005392"/>
              </a:solidFill>
              <a:latin typeface="Times New Roman" pitchFamily="18" charset="0"/>
              <a:cs typeface="Times New Roman" pitchFamily="18" charset="0"/>
            </a:endParaRPr>
          </a:p>
        </p:txBody>
      </p:sp>
    </p:spTree>
    <p:extLst>
      <p:ext uri="{BB962C8B-B14F-4D97-AF65-F5344CB8AC3E}">
        <p14:creationId xmlns:p14="http://schemas.microsoft.com/office/powerpoint/2010/main" val="1778455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542"/>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79512" y="335846"/>
            <a:ext cx="8784976" cy="6370975"/>
          </a:xfrm>
          <a:prstGeom prst="rect">
            <a:avLst/>
          </a:prstGeom>
        </p:spPr>
        <p:txBody>
          <a:bodyPr wrap="square">
            <a:spAutoFit/>
          </a:bodyPr>
          <a:lstStyle/>
          <a:p>
            <a:pPr algn="ctr"/>
            <a:r>
              <a:rPr lang="ru-RU" sz="2400" b="1" dirty="0">
                <a:solidFill>
                  <a:srgbClr val="005392"/>
                </a:solidFill>
                <a:latin typeface="Times New Roman" pitchFamily="18" charset="0"/>
                <a:cs typeface="Times New Roman" pitchFamily="18" charset="0"/>
              </a:rPr>
              <a:t>Ожидаемый </a:t>
            </a:r>
            <a:r>
              <a:rPr lang="ru-RU" sz="2400" b="1" dirty="0" smtClean="0">
                <a:solidFill>
                  <a:srgbClr val="005392"/>
                </a:solidFill>
                <a:latin typeface="Times New Roman" pitchFamily="18" charset="0"/>
                <a:cs typeface="Times New Roman" pitchFamily="18" charset="0"/>
              </a:rPr>
              <a:t>результат </a:t>
            </a:r>
          </a:p>
          <a:p>
            <a:pPr algn="ctr"/>
            <a:endParaRPr lang="ru-RU" sz="2400" b="1" dirty="0" smtClean="0">
              <a:solidFill>
                <a:srgbClr val="005392"/>
              </a:solidFill>
              <a:latin typeface="Times New Roman" pitchFamily="18" charset="0"/>
              <a:cs typeface="Times New Roman" pitchFamily="18" charset="0"/>
            </a:endParaRPr>
          </a:p>
          <a:p>
            <a:pPr algn="just"/>
            <a:r>
              <a:rPr lang="ru-RU" sz="2400" b="1" dirty="0" smtClean="0">
                <a:solidFill>
                  <a:srgbClr val="005392"/>
                </a:solidFill>
                <a:latin typeface="Times New Roman" pitchFamily="18" charset="0"/>
                <a:cs typeface="Times New Roman" pitchFamily="18" charset="0"/>
              </a:rPr>
              <a:t>Расширят знания </a:t>
            </a:r>
            <a:r>
              <a:rPr lang="ru-RU" sz="2400" b="1" dirty="0">
                <a:solidFill>
                  <a:srgbClr val="005392"/>
                </a:solidFill>
                <a:latin typeface="Times New Roman" pitchFamily="18" charset="0"/>
                <a:cs typeface="Times New Roman" pitchFamily="18" charset="0"/>
              </a:rPr>
              <a:t>о природе </a:t>
            </a:r>
            <a:r>
              <a:rPr lang="ru-RU" sz="2400" b="1" dirty="0" smtClean="0">
                <a:solidFill>
                  <a:srgbClr val="005392"/>
                </a:solidFill>
                <a:latin typeface="Times New Roman" pitchFamily="18" charset="0"/>
                <a:cs typeface="Times New Roman" pitchFamily="18" charset="0"/>
              </a:rPr>
              <a:t>зимой.</a:t>
            </a:r>
          </a:p>
          <a:p>
            <a:pPr algn="just"/>
            <a:r>
              <a:rPr lang="ru-RU" sz="2400" b="1" dirty="0" smtClean="0">
                <a:solidFill>
                  <a:srgbClr val="005392"/>
                </a:solidFill>
                <a:latin typeface="Times New Roman" pitchFamily="18" charset="0"/>
                <a:cs typeface="Times New Roman" pitchFamily="18" charset="0"/>
              </a:rPr>
              <a:t>Приобретут практические навыки в исследовательской деятельности зимой.</a:t>
            </a:r>
          </a:p>
          <a:p>
            <a:pPr algn="just"/>
            <a:r>
              <a:rPr lang="ru-RU" sz="2400" b="1" dirty="0" smtClean="0">
                <a:solidFill>
                  <a:srgbClr val="005392"/>
                </a:solidFill>
                <a:latin typeface="Times New Roman" pitchFamily="18" charset="0"/>
                <a:cs typeface="Times New Roman" pitchFamily="18" charset="0"/>
              </a:rPr>
              <a:t>Познакомятся </a:t>
            </a:r>
            <a:r>
              <a:rPr lang="ru-RU" sz="2400" b="1" dirty="0">
                <a:solidFill>
                  <a:srgbClr val="005392"/>
                </a:solidFill>
                <a:latin typeface="Times New Roman" pitchFamily="18" charset="0"/>
                <a:cs typeface="Times New Roman" pitchFamily="18" charset="0"/>
              </a:rPr>
              <a:t>с зимними видами спорта. </a:t>
            </a:r>
            <a:endParaRPr lang="ru-RU" sz="2400" b="1" dirty="0" smtClean="0">
              <a:solidFill>
                <a:srgbClr val="005392"/>
              </a:solidFill>
              <a:latin typeface="Times New Roman" pitchFamily="18" charset="0"/>
              <a:cs typeface="Times New Roman" pitchFamily="18" charset="0"/>
            </a:endParaRPr>
          </a:p>
          <a:p>
            <a:pPr algn="just"/>
            <a:r>
              <a:rPr lang="ru-RU" sz="2400" b="1" dirty="0" smtClean="0">
                <a:solidFill>
                  <a:srgbClr val="005392"/>
                </a:solidFill>
                <a:latin typeface="Times New Roman" pitchFamily="18" charset="0"/>
                <a:cs typeface="Times New Roman" pitchFamily="18" charset="0"/>
              </a:rPr>
              <a:t>Расширят </a:t>
            </a:r>
            <a:r>
              <a:rPr lang="ru-RU" sz="2400" b="1" dirty="0">
                <a:solidFill>
                  <a:srgbClr val="005392"/>
                </a:solidFill>
                <a:latin typeface="Times New Roman" pitchFamily="18" charset="0"/>
                <a:cs typeface="Times New Roman" pitchFamily="18" charset="0"/>
              </a:rPr>
              <a:t>представления </a:t>
            </a:r>
            <a:r>
              <a:rPr lang="ru-RU" sz="2400" b="1" dirty="0" smtClean="0">
                <a:solidFill>
                  <a:srgbClr val="005392"/>
                </a:solidFill>
                <a:latin typeface="Times New Roman" pitchFamily="18" charset="0"/>
                <a:cs typeface="Times New Roman" pitchFamily="18" charset="0"/>
              </a:rPr>
              <a:t>о свойствах снега и льда. </a:t>
            </a:r>
          </a:p>
          <a:p>
            <a:pPr algn="just"/>
            <a:r>
              <a:rPr lang="ru-RU" sz="2400" b="1" dirty="0" smtClean="0">
                <a:solidFill>
                  <a:srgbClr val="005392"/>
                </a:solidFill>
                <a:latin typeface="Times New Roman" pitchFamily="18" charset="0"/>
                <a:cs typeface="Times New Roman" pitchFamily="18" charset="0"/>
              </a:rPr>
              <a:t>Обогатят словарный запас по теме.</a:t>
            </a:r>
          </a:p>
          <a:p>
            <a:pPr algn="just"/>
            <a:r>
              <a:rPr lang="ru-RU" sz="2400" b="1" dirty="0" smtClean="0">
                <a:solidFill>
                  <a:srgbClr val="005392"/>
                </a:solidFill>
                <a:latin typeface="Times New Roman" pitchFamily="18" charset="0"/>
                <a:cs typeface="Times New Roman" pitchFamily="18" charset="0"/>
              </a:rPr>
              <a:t>Разовьют физические навыки при участие в зимних играх и забавах. </a:t>
            </a:r>
          </a:p>
          <a:p>
            <a:pPr algn="just"/>
            <a:r>
              <a:rPr lang="ru-RU" sz="2400" b="1" dirty="0" smtClean="0">
                <a:solidFill>
                  <a:srgbClr val="005392"/>
                </a:solidFill>
                <a:latin typeface="Times New Roman" pitchFamily="18" charset="0"/>
                <a:cs typeface="Times New Roman" pitchFamily="18" charset="0"/>
              </a:rPr>
              <a:t>Обогатят опыт передачи эмоций в рисовании, аппликации и лепке из снега. </a:t>
            </a:r>
          </a:p>
          <a:p>
            <a:pPr algn="just"/>
            <a:r>
              <a:rPr lang="ru-RU" sz="2400" b="1" dirty="0" smtClean="0">
                <a:solidFill>
                  <a:srgbClr val="005392"/>
                </a:solidFill>
                <a:latin typeface="Times New Roman" pitchFamily="18" charset="0"/>
                <a:cs typeface="Times New Roman" pitchFamily="18" charset="0"/>
              </a:rPr>
              <a:t> научатся активно действовать в совместной деятельности со взрослыми и детьми в зимний период времени на участке детского сада. </a:t>
            </a:r>
          </a:p>
          <a:p>
            <a:pPr algn="just"/>
            <a:endParaRPr lang="ru-RU" sz="2400" b="1" dirty="0" smtClean="0">
              <a:solidFill>
                <a:srgbClr val="005392"/>
              </a:solidFill>
              <a:latin typeface="Times New Roman" pitchFamily="18" charset="0"/>
              <a:cs typeface="Times New Roman" pitchFamily="18" charset="0"/>
            </a:endParaRPr>
          </a:p>
          <a:p>
            <a:pPr algn="just"/>
            <a:endParaRPr lang="ru-RU" sz="2400" b="1" dirty="0">
              <a:solidFill>
                <a:srgbClr val="005392"/>
              </a:solidFill>
              <a:latin typeface="Times New Roman" pitchFamily="18" charset="0"/>
              <a:cs typeface="Times New Roman" pitchFamily="18" charset="0"/>
            </a:endParaRPr>
          </a:p>
        </p:txBody>
      </p:sp>
    </p:spTree>
    <p:extLst>
      <p:ext uri="{BB962C8B-B14F-4D97-AF65-F5344CB8AC3E}">
        <p14:creationId xmlns:p14="http://schemas.microsoft.com/office/powerpoint/2010/main" val="2917077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542"/>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3528" y="404664"/>
            <a:ext cx="8568952" cy="5447645"/>
          </a:xfrm>
          <a:prstGeom prst="rect">
            <a:avLst/>
          </a:prstGeom>
        </p:spPr>
        <p:txBody>
          <a:bodyPr wrap="square">
            <a:spAutoFit/>
          </a:bodyPr>
          <a:lstStyle/>
          <a:p>
            <a:pPr algn="ctr"/>
            <a:r>
              <a:rPr lang="ru-RU" sz="2400" b="1" dirty="0">
                <a:solidFill>
                  <a:srgbClr val="005392"/>
                </a:solidFill>
                <a:latin typeface="Times New Roman" pitchFamily="18" charset="0"/>
                <a:cs typeface="Times New Roman" pitchFamily="18" charset="0"/>
              </a:rPr>
              <a:t>Формы реализации </a:t>
            </a:r>
            <a:r>
              <a:rPr lang="ru-RU" sz="2400" b="1" dirty="0" smtClean="0">
                <a:solidFill>
                  <a:srgbClr val="005392"/>
                </a:solidFill>
                <a:latin typeface="Times New Roman" pitchFamily="18" charset="0"/>
                <a:cs typeface="Times New Roman" pitchFamily="18" charset="0"/>
              </a:rPr>
              <a:t>проекта</a:t>
            </a:r>
          </a:p>
          <a:p>
            <a:pPr algn="ctr"/>
            <a:endParaRPr lang="ru-RU" sz="2400" b="1" dirty="0" smtClean="0">
              <a:solidFill>
                <a:srgbClr val="005392"/>
              </a:solidFill>
              <a:latin typeface="Times New Roman" pitchFamily="18" charset="0"/>
              <a:cs typeface="Times New Roman" pitchFamily="18" charset="0"/>
            </a:endParaRPr>
          </a:p>
          <a:p>
            <a:pPr marL="342900" indent="-342900" algn="just">
              <a:buFont typeface="Wingdings" pitchFamily="2" charset="2"/>
              <a:buChar char="v"/>
            </a:pPr>
            <a:r>
              <a:rPr lang="ru-RU" sz="2000" dirty="0" smtClean="0">
                <a:solidFill>
                  <a:srgbClr val="005392"/>
                </a:solidFill>
                <a:latin typeface="Times New Roman" pitchFamily="18" charset="0"/>
                <a:cs typeface="Times New Roman" pitchFamily="18" charset="0"/>
              </a:rPr>
              <a:t>Непрерывная </a:t>
            </a:r>
            <a:r>
              <a:rPr lang="ru-RU" sz="2000" dirty="0">
                <a:solidFill>
                  <a:srgbClr val="005392"/>
                </a:solidFill>
                <a:latin typeface="Times New Roman" pitchFamily="18" charset="0"/>
                <a:cs typeface="Times New Roman" pitchFamily="18" charset="0"/>
              </a:rPr>
              <a:t>– образовательная деятельность. </a:t>
            </a:r>
            <a:endParaRPr lang="ru-RU" sz="2000" dirty="0" smtClean="0">
              <a:solidFill>
                <a:srgbClr val="005392"/>
              </a:solidFill>
              <a:latin typeface="Times New Roman" pitchFamily="18" charset="0"/>
              <a:cs typeface="Times New Roman" pitchFamily="18" charset="0"/>
            </a:endParaRPr>
          </a:p>
          <a:p>
            <a:pPr marL="342900" indent="-342900" algn="just">
              <a:buFont typeface="Wingdings" pitchFamily="2" charset="2"/>
              <a:buChar char="v"/>
            </a:pPr>
            <a:r>
              <a:rPr lang="ru-RU" sz="2000" dirty="0" smtClean="0">
                <a:solidFill>
                  <a:srgbClr val="005392"/>
                </a:solidFill>
                <a:latin typeface="Times New Roman" pitchFamily="18" charset="0"/>
                <a:cs typeface="Times New Roman" pitchFamily="18" charset="0"/>
              </a:rPr>
              <a:t>Беседы по теме «ЗИМА». </a:t>
            </a:r>
          </a:p>
          <a:p>
            <a:pPr marL="342900" indent="-342900" algn="just">
              <a:buFont typeface="Wingdings" pitchFamily="2" charset="2"/>
              <a:buChar char="v"/>
            </a:pPr>
            <a:r>
              <a:rPr lang="ru-RU" sz="2000" dirty="0" smtClean="0">
                <a:solidFill>
                  <a:srgbClr val="005392"/>
                </a:solidFill>
                <a:latin typeface="Times New Roman" pitchFamily="18" charset="0"/>
                <a:cs typeface="Times New Roman" pitchFamily="18" charset="0"/>
              </a:rPr>
              <a:t>Прогулки с зимними играми и забавами. </a:t>
            </a:r>
          </a:p>
          <a:p>
            <a:pPr marL="342900" indent="-342900" algn="just">
              <a:buFont typeface="Wingdings" pitchFamily="2" charset="2"/>
              <a:buChar char="v"/>
            </a:pPr>
            <a:r>
              <a:rPr lang="ru-RU" sz="2000" dirty="0" smtClean="0">
                <a:solidFill>
                  <a:srgbClr val="005392"/>
                </a:solidFill>
                <a:latin typeface="Times New Roman" pitchFamily="18" charset="0"/>
                <a:cs typeface="Times New Roman" pitchFamily="18" charset="0"/>
              </a:rPr>
              <a:t>Игровая </a:t>
            </a:r>
            <a:r>
              <a:rPr lang="ru-RU" sz="2000" dirty="0">
                <a:solidFill>
                  <a:srgbClr val="005392"/>
                </a:solidFill>
                <a:latin typeface="Times New Roman" pitchFamily="18" charset="0"/>
                <a:cs typeface="Times New Roman" pitchFamily="18" charset="0"/>
              </a:rPr>
              <a:t>деятельность. </a:t>
            </a:r>
            <a:endParaRPr lang="ru-RU" sz="2000" dirty="0" smtClean="0">
              <a:solidFill>
                <a:srgbClr val="005392"/>
              </a:solidFill>
              <a:latin typeface="Times New Roman" pitchFamily="18" charset="0"/>
              <a:cs typeface="Times New Roman" pitchFamily="18" charset="0"/>
            </a:endParaRPr>
          </a:p>
          <a:p>
            <a:pPr marL="342900" indent="-342900" algn="just">
              <a:buFont typeface="Wingdings" pitchFamily="2" charset="2"/>
              <a:buChar char="v"/>
            </a:pPr>
            <a:r>
              <a:rPr lang="ru-RU" sz="2000" dirty="0" smtClean="0">
                <a:solidFill>
                  <a:srgbClr val="005392"/>
                </a:solidFill>
                <a:latin typeface="Times New Roman" pitchFamily="18" charset="0"/>
                <a:cs typeface="Times New Roman" pitchFamily="18" charset="0"/>
              </a:rPr>
              <a:t>Трудовая </a:t>
            </a:r>
            <a:r>
              <a:rPr lang="ru-RU" sz="2000" dirty="0">
                <a:solidFill>
                  <a:srgbClr val="005392"/>
                </a:solidFill>
                <a:latin typeface="Times New Roman" pitchFamily="18" charset="0"/>
                <a:cs typeface="Times New Roman" pitchFamily="18" charset="0"/>
              </a:rPr>
              <a:t>деятельность. </a:t>
            </a:r>
            <a:endParaRPr lang="ru-RU" sz="2000" dirty="0" smtClean="0">
              <a:solidFill>
                <a:srgbClr val="005392"/>
              </a:solidFill>
              <a:latin typeface="Times New Roman" pitchFamily="18" charset="0"/>
              <a:cs typeface="Times New Roman" pitchFamily="18" charset="0"/>
            </a:endParaRPr>
          </a:p>
          <a:p>
            <a:pPr marL="342900" indent="-342900" algn="just">
              <a:buFont typeface="Wingdings" pitchFamily="2" charset="2"/>
              <a:buChar char="v"/>
            </a:pPr>
            <a:r>
              <a:rPr lang="ru-RU" sz="2000" dirty="0" smtClean="0">
                <a:solidFill>
                  <a:srgbClr val="005392"/>
                </a:solidFill>
                <a:latin typeface="Times New Roman" pitchFamily="18" charset="0"/>
                <a:cs typeface="Times New Roman" pitchFamily="18" charset="0"/>
              </a:rPr>
              <a:t>Исследовательская </a:t>
            </a:r>
            <a:r>
              <a:rPr lang="ru-RU" sz="2000" dirty="0">
                <a:solidFill>
                  <a:srgbClr val="005392"/>
                </a:solidFill>
                <a:latin typeface="Times New Roman" pitchFamily="18" charset="0"/>
                <a:cs typeface="Times New Roman" pitchFamily="18" charset="0"/>
              </a:rPr>
              <a:t>деятельность. </a:t>
            </a:r>
            <a:endParaRPr lang="ru-RU" sz="2000" dirty="0" smtClean="0">
              <a:solidFill>
                <a:srgbClr val="005392"/>
              </a:solidFill>
              <a:latin typeface="Times New Roman" pitchFamily="18" charset="0"/>
              <a:cs typeface="Times New Roman" pitchFamily="18" charset="0"/>
            </a:endParaRPr>
          </a:p>
          <a:p>
            <a:pPr marL="342900" indent="-342900" algn="just">
              <a:buFont typeface="Wingdings" pitchFamily="2" charset="2"/>
              <a:buChar char="v"/>
            </a:pPr>
            <a:r>
              <a:rPr lang="ru-RU" sz="2000" dirty="0" smtClean="0">
                <a:solidFill>
                  <a:srgbClr val="005392"/>
                </a:solidFill>
                <a:latin typeface="Times New Roman" pitchFamily="18" charset="0"/>
                <a:cs typeface="Times New Roman" pitchFamily="18" charset="0"/>
              </a:rPr>
              <a:t>Продуктивная </a:t>
            </a:r>
            <a:r>
              <a:rPr lang="ru-RU" sz="2000" dirty="0">
                <a:solidFill>
                  <a:srgbClr val="005392"/>
                </a:solidFill>
                <a:latin typeface="Times New Roman" pitchFamily="18" charset="0"/>
                <a:cs typeface="Times New Roman" pitchFamily="18" charset="0"/>
              </a:rPr>
              <a:t>деятельность детей. </a:t>
            </a:r>
            <a:endParaRPr lang="ru-RU" sz="2000" dirty="0" smtClean="0">
              <a:solidFill>
                <a:srgbClr val="005392"/>
              </a:solidFill>
              <a:latin typeface="Times New Roman" pitchFamily="18" charset="0"/>
              <a:cs typeface="Times New Roman" pitchFamily="18" charset="0"/>
            </a:endParaRPr>
          </a:p>
          <a:p>
            <a:pPr marL="342900" indent="-342900" algn="just">
              <a:buFont typeface="Wingdings" pitchFamily="2" charset="2"/>
              <a:buChar char="v"/>
            </a:pPr>
            <a:r>
              <a:rPr lang="ru-RU" sz="2000" dirty="0" smtClean="0">
                <a:solidFill>
                  <a:srgbClr val="005392"/>
                </a:solidFill>
                <a:latin typeface="Times New Roman" pitchFamily="18" charset="0"/>
                <a:cs typeface="Times New Roman" pitchFamily="18" charset="0"/>
              </a:rPr>
              <a:t>Чтение </a:t>
            </a:r>
            <a:r>
              <a:rPr lang="ru-RU" sz="2000" dirty="0">
                <a:solidFill>
                  <a:srgbClr val="005392"/>
                </a:solidFill>
                <a:latin typeface="Times New Roman" pitchFamily="18" charset="0"/>
                <a:cs typeface="Times New Roman" pitchFamily="18" charset="0"/>
              </a:rPr>
              <a:t>художественной литературы</a:t>
            </a:r>
            <a:r>
              <a:rPr lang="ru-RU" sz="2000" dirty="0" smtClean="0">
                <a:solidFill>
                  <a:srgbClr val="005392"/>
                </a:solidFill>
                <a:latin typeface="Times New Roman" pitchFamily="18" charset="0"/>
                <a:cs typeface="Times New Roman" pitchFamily="18" charset="0"/>
              </a:rPr>
              <a:t>.</a:t>
            </a:r>
          </a:p>
          <a:p>
            <a:pPr marL="342900" indent="-342900" algn="just">
              <a:buFont typeface="Wingdings" pitchFamily="2" charset="2"/>
              <a:buChar char="v"/>
            </a:pPr>
            <a:r>
              <a:rPr lang="ru-RU" sz="2000" dirty="0" smtClean="0">
                <a:solidFill>
                  <a:srgbClr val="005392"/>
                </a:solidFill>
                <a:latin typeface="Times New Roman" pitchFamily="18" charset="0"/>
                <a:cs typeface="Times New Roman" pitchFamily="18" charset="0"/>
              </a:rPr>
              <a:t>Организация выставок по теме «ЗИМА»</a:t>
            </a:r>
          </a:p>
          <a:p>
            <a:pPr marL="342900" indent="-342900" algn="just">
              <a:buFont typeface="Wingdings" pitchFamily="2" charset="2"/>
              <a:buChar char="v"/>
            </a:pPr>
            <a:r>
              <a:rPr lang="ru-RU" sz="2000" dirty="0" smtClean="0">
                <a:solidFill>
                  <a:srgbClr val="005392"/>
                </a:solidFill>
                <a:latin typeface="Times New Roman" pitchFamily="18" charset="0"/>
                <a:cs typeface="Times New Roman" pitchFamily="18" charset="0"/>
              </a:rPr>
              <a:t>Показ презентаций «Зимние виды спорта». «На катке» и др.</a:t>
            </a:r>
          </a:p>
          <a:p>
            <a:pPr marL="342900" indent="-342900" algn="just">
              <a:buFont typeface="Wingdings" pitchFamily="2" charset="2"/>
              <a:buChar char="v"/>
            </a:pPr>
            <a:r>
              <a:rPr lang="ru-RU" sz="2000" dirty="0" smtClean="0">
                <a:solidFill>
                  <a:srgbClr val="005392"/>
                </a:solidFill>
                <a:latin typeface="Times New Roman" pitchFamily="18" charset="0"/>
                <a:cs typeface="Times New Roman" pitchFamily="18" charset="0"/>
              </a:rPr>
              <a:t>Изготовление снежных скульптур на участке детского сада.</a:t>
            </a:r>
          </a:p>
          <a:p>
            <a:pPr marL="342900" indent="-342900" algn="just">
              <a:buFont typeface="Wingdings" pitchFamily="2" charset="2"/>
              <a:buChar char="v"/>
            </a:pPr>
            <a:r>
              <a:rPr lang="ru-RU" sz="2000" dirty="0" smtClean="0">
                <a:solidFill>
                  <a:srgbClr val="005392"/>
                </a:solidFill>
                <a:latin typeface="Times New Roman" pitchFamily="18" charset="0"/>
                <a:cs typeface="Times New Roman" pitchFamily="18" charset="0"/>
              </a:rPr>
              <a:t>Рассматривание картин и иллюстраций по теме «Зимушка-Зима».</a:t>
            </a:r>
          </a:p>
          <a:p>
            <a:pPr marL="342900" indent="-342900" algn="just">
              <a:buFont typeface="Wingdings" pitchFamily="2" charset="2"/>
              <a:buChar char="v"/>
            </a:pPr>
            <a:r>
              <a:rPr lang="ru-RU" sz="2000" dirty="0" smtClean="0">
                <a:solidFill>
                  <a:srgbClr val="005392"/>
                </a:solidFill>
                <a:latin typeface="Times New Roman" pitchFamily="18" charset="0"/>
                <a:cs typeface="Times New Roman" pitchFamily="18" charset="0"/>
              </a:rPr>
              <a:t>Рассматривание </a:t>
            </a:r>
            <a:r>
              <a:rPr lang="ru-RU" sz="2000" dirty="0" err="1" smtClean="0">
                <a:solidFill>
                  <a:srgbClr val="005392"/>
                </a:solidFill>
                <a:latin typeface="Times New Roman" pitchFamily="18" charset="0"/>
                <a:cs typeface="Times New Roman" pitchFamily="18" charset="0"/>
              </a:rPr>
              <a:t>лепбука</a:t>
            </a:r>
            <a:r>
              <a:rPr lang="ru-RU" sz="2000" dirty="0">
                <a:solidFill>
                  <a:srgbClr val="005392"/>
                </a:solidFill>
                <a:latin typeface="Times New Roman" pitchFamily="18" charset="0"/>
                <a:cs typeface="Times New Roman" pitchFamily="18" charset="0"/>
              </a:rPr>
              <a:t> </a:t>
            </a:r>
            <a:r>
              <a:rPr lang="ru-RU" sz="2000" dirty="0" smtClean="0">
                <a:solidFill>
                  <a:srgbClr val="005392"/>
                </a:solidFill>
                <a:latin typeface="Times New Roman" pitchFamily="18" charset="0"/>
                <a:cs typeface="Times New Roman" pitchFamily="18" charset="0"/>
              </a:rPr>
              <a:t>«Зима»</a:t>
            </a:r>
          </a:p>
          <a:p>
            <a:pPr marL="342900" indent="-342900" algn="just">
              <a:buFont typeface="Wingdings" pitchFamily="2" charset="2"/>
              <a:buChar char="v"/>
            </a:pPr>
            <a:r>
              <a:rPr lang="ru-RU" sz="2000" dirty="0" smtClean="0">
                <a:solidFill>
                  <a:srgbClr val="005392"/>
                </a:solidFill>
                <a:latin typeface="Times New Roman" pitchFamily="18" charset="0"/>
                <a:cs typeface="Times New Roman" pitchFamily="18" charset="0"/>
              </a:rPr>
              <a:t>Отгадывание загадок.  </a:t>
            </a:r>
          </a:p>
          <a:p>
            <a:pPr marL="342900" indent="-342900" algn="just">
              <a:buFont typeface="Wingdings" pitchFamily="2" charset="2"/>
              <a:buChar char="v"/>
            </a:pPr>
            <a:endParaRPr lang="ru-RU" sz="2000" dirty="0">
              <a:solidFill>
                <a:srgbClr val="005392"/>
              </a:solidFill>
              <a:latin typeface="Times New Roman" pitchFamily="18" charset="0"/>
              <a:cs typeface="Times New Roman" pitchFamily="18" charset="0"/>
            </a:endParaRPr>
          </a:p>
        </p:txBody>
      </p:sp>
    </p:spTree>
    <p:extLst>
      <p:ext uri="{BB962C8B-B14F-4D97-AF65-F5344CB8AC3E}">
        <p14:creationId xmlns:p14="http://schemas.microsoft.com/office/powerpoint/2010/main" val="648686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542"/>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1520" y="332656"/>
            <a:ext cx="8424936" cy="6001643"/>
          </a:xfrm>
          <a:prstGeom prst="rect">
            <a:avLst/>
          </a:prstGeom>
          <a:noFill/>
        </p:spPr>
        <p:txBody>
          <a:bodyPr wrap="square" rtlCol="0">
            <a:spAutoFit/>
          </a:bodyPr>
          <a:lstStyle/>
          <a:p>
            <a:pPr algn="ctr"/>
            <a:r>
              <a:rPr lang="ru-RU" sz="2400" b="1" dirty="0" smtClean="0">
                <a:solidFill>
                  <a:srgbClr val="005392"/>
                </a:solidFill>
                <a:latin typeface="Times New Roman" pitchFamily="18" charset="0"/>
                <a:cs typeface="Times New Roman" pitchFamily="18" charset="0"/>
              </a:rPr>
              <a:t>Подготовительный этап</a:t>
            </a:r>
          </a:p>
          <a:p>
            <a:pPr algn="just"/>
            <a:endParaRPr lang="ru-RU" sz="2400" b="1" dirty="0" smtClean="0">
              <a:solidFill>
                <a:srgbClr val="005392"/>
              </a:solidFill>
              <a:latin typeface="Times New Roman" pitchFamily="18" charset="0"/>
              <a:cs typeface="Times New Roman" pitchFamily="18" charset="0"/>
            </a:endParaRPr>
          </a:p>
          <a:p>
            <a:pPr marL="457200" indent="-457200" algn="just">
              <a:buFont typeface="+mj-lt"/>
              <a:buAutoNum type="arabicPeriod"/>
            </a:pPr>
            <a:r>
              <a:rPr lang="ru-RU" sz="2400" dirty="0" smtClean="0">
                <a:solidFill>
                  <a:srgbClr val="005392"/>
                </a:solidFill>
                <a:latin typeface="Times New Roman" pitchFamily="18" charset="0"/>
                <a:cs typeface="Times New Roman" pitchFamily="18" charset="0"/>
              </a:rPr>
              <a:t>Определить уровень знаний детей о Зимнем периоде</a:t>
            </a:r>
          </a:p>
          <a:p>
            <a:pPr algn="just"/>
            <a:r>
              <a:rPr lang="ru-RU" sz="2400" dirty="0" smtClean="0">
                <a:solidFill>
                  <a:srgbClr val="005392"/>
                </a:solidFill>
                <a:latin typeface="Times New Roman" pitchFamily="18" charset="0"/>
                <a:cs typeface="Times New Roman" pitchFamily="18" charset="0"/>
              </a:rPr>
              <a:t>времени.</a:t>
            </a:r>
          </a:p>
          <a:p>
            <a:pPr algn="just"/>
            <a:r>
              <a:rPr lang="ru-RU" sz="2400" dirty="0" smtClean="0">
                <a:solidFill>
                  <a:srgbClr val="005392"/>
                </a:solidFill>
                <a:latin typeface="Times New Roman" pitchFamily="18" charset="0"/>
                <a:cs typeface="Times New Roman" pitchFamily="18" charset="0"/>
              </a:rPr>
              <a:t>2.   Подобрать </a:t>
            </a:r>
            <a:r>
              <a:rPr lang="ru-RU" sz="2400" dirty="0">
                <a:solidFill>
                  <a:srgbClr val="005392"/>
                </a:solidFill>
                <a:latin typeface="Times New Roman" pitchFamily="18" charset="0"/>
                <a:cs typeface="Times New Roman" pitchFamily="18" charset="0"/>
              </a:rPr>
              <a:t>необходимую информацию, </a:t>
            </a:r>
            <a:r>
              <a:rPr lang="ru-RU" sz="2400" dirty="0" smtClean="0">
                <a:solidFill>
                  <a:srgbClr val="005392"/>
                </a:solidFill>
                <a:latin typeface="Times New Roman" pitchFamily="18" charset="0"/>
                <a:cs typeface="Times New Roman" pitchFamily="18" charset="0"/>
              </a:rPr>
              <a:t>используя</a:t>
            </a:r>
          </a:p>
          <a:p>
            <a:pPr algn="just"/>
            <a:r>
              <a:rPr lang="ru-RU" sz="2400" dirty="0" smtClean="0">
                <a:solidFill>
                  <a:srgbClr val="005392"/>
                </a:solidFill>
                <a:latin typeface="Times New Roman" pitchFamily="18" charset="0"/>
                <a:cs typeface="Times New Roman" pitchFamily="18" charset="0"/>
              </a:rPr>
              <a:t>методическую </a:t>
            </a:r>
            <a:r>
              <a:rPr lang="ru-RU" sz="2400" dirty="0">
                <a:solidFill>
                  <a:srgbClr val="005392"/>
                </a:solidFill>
                <a:latin typeface="Times New Roman" pitchFamily="18" charset="0"/>
                <a:cs typeface="Times New Roman" pitchFamily="18" charset="0"/>
              </a:rPr>
              <a:t>литературу, </a:t>
            </a:r>
            <a:r>
              <a:rPr lang="ru-RU" sz="2400" dirty="0" smtClean="0">
                <a:solidFill>
                  <a:srgbClr val="005392"/>
                </a:solidFill>
                <a:latin typeface="Times New Roman" pitchFamily="18" charset="0"/>
                <a:cs typeface="Times New Roman" pitchFamily="18" charset="0"/>
              </a:rPr>
              <a:t>интернет – источники.</a:t>
            </a:r>
          </a:p>
          <a:p>
            <a:pPr algn="just"/>
            <a:r>
              <a:rPr lang="ru-RU" sz="2400" dirty="0" smtClean="0">
                <a:solidFill>
                  <a:srgbClr val="005392"/>
                </a:solidFill>
                <a:latin typeface="Times New Roman" pitchFamily="18" charset="0"/>
                <a:cs typeface="Times New Roman" pitchFamily="18" charset="0"/>
              </a:rPr>
              <a:t>3.   Обсудить </a:t>
            </a:r>
            <a:r>
              <a:rPr lang="ru-RU" sz="2400" dirty="0">
                <a:solidFill>
                  <a:srgbClr val="005392"/>
                </a:solidFill>
                <a:latin typeface="Times New Roman" pitchFamily="18" charset="0"/>
                <a:cs typeface="Times New Roman" pitchFamily="18" charset="0"/>
              </a:rPr>
              <a:t>план работы по проекту с </a:t>
            </a:r>
            <a:r>
              <a:rPr lang="ru-RU" sz="2400" dirty="0" smtClean="0">
                <a:solidFill>
                  <a:srgbClr val="005392"/>
                </a:solidFill>
                <a:latin typeface="Times New Roman" pitchFamily="18" charset="0"/>
                <a:cs typeface="Times New Roman" pitchFamily="18" charset="0"/>
              </a:rPr>
              <a:t>участниками проекта. </a:t>
            </a:r>
          </a:p>
          <a:p>
            <a:pPr marL="457200" indent="-457200" algn="just">
              <a:buAutoNum type="arabicPeriod" startAt="4"/>
            </a:pPr>
            <a:r>
              <a:rPr lang="ru-RU" sz="2400" dirty="0">
                <a:solidFill>
                  <a:srgbClr val="005392"/>
                </a:solidFill>
                <a:latin typeface="Times New Roman" pitchFamily="18" charset="0"/>
                <a:cs typeface="Times New Roman" pitchFamily="18" charset="0"/>
              </a:rPr>
              <a:t>Создание необходимых условий для  </a:t>
            </a:r>
            <a:r>
              <a:rPr lang="ru-RU" sz="2400" dirty="0" smtClean="0">
                <a:solidFill>
                  <a:srgbClr val="005392"/>
                </a:solidFill>
                <a:latin typeface="Times New Roman" pitchFamily="18" charset="0"/>
                <a:cs typeface="Times New Roman" pitchFamily="18" charset="0"/>
              </a:rPr>
              <a:t>реализации </a:t>
            </a:r>
            <a:r>
              <a:rPr lang="ru-RU" sz="2400" dirty="0">
                <a:solidFill>
                  <a:srgbClr val="005392"/>
                </a:solidFill>
                <a:latin typeface="Times New Roman" pitchFamily="18" charset="0"/>
                <a:cs typeface="Times New Roman" pitchFamily="18" charset="0"/>
              </a:rPr>
              <a:t>проекта. </a:t>
            </a:r>
          </a:p>
          <a:p>
            <a:pPr algn="just"/>
            <a:r>
              <a:rPr lang="ru-RU" sz="2400" dirty="0" smtClean="0">
                <a:solidFill>
                  <a:srgbClr val="005392"/>
                </a:solidFill>
                <a:latin typeface="Times New Roman" pitchFamily="18" charset="0"/>
                <a:cs typeface="Times New Roman" pitchFamily="18" charset="0"/>
              </a:rPr>
              <a:t>5.   Организовать родителей для помощи </a:t>
            </a:r>
          </a:p>
          <a:p>
            <a:pPr algn="just"/>
            <a:r>
              <a:rPr lang="ru-RU" sz="2400" dirty="0" smtClean="0">
                <a:solidFill>
                  <a:srgbClr val="005392"/>
                </a:solidFill>
                <a:latin typeface="Times New Roman" pitchFamily="18" charset="0"/>
                <a:cs typeface="Times New Roman" pitchFamily="18" charset="0"/>
              </a:rPr>
              <a:t>проведения проекта.   </a:t>
            </a:r>
          </a:p>
          <a:p>
            <a:pPr algn="just"/>
            <a:r>
              <a:rPr lang="ru-RU" sz="2400" dirty="0" smtClean="0">
                <a:solidFill>
                  <a:srgbClr val="005392"/>
                </a:solidFill>
                <a:latin typeface="Times New Roman" pitchFamily="18" charset="0"/>
                <a:cs typeface="Times New Roman" pitchFamily="18" charset="0"/>
              </a:rPr>
              <a:t>6.   Создание </a:t>
            </a:r>
            <a:r>
              <a:rPr lang="ru-RU" sz="2400" dirty="0">
                <a:solidFill>
                  <a:srgbClr val="005392"/>
                </a:solidFill>
                <a:latin typeface="Times New Roman" pitchFamily="18" charset="0"/>
                <a:cs typeface="Times New Roman" pitchFamily="18" charset="0"/>
              </a:rPr>
              <a:t>развивающей среды. </a:t>
            </a:r>
            <a:endParaRPr lang="ru-RU" sz="2400" dirty="0" smtClean="0">
              <a:solidFill>
                <a:srgbClr val="005392"/>
              </a:solidFill>
              <a:latin typeface="Times New Roman" pitchFamily="18" charset="0"/>
              <a:cs typeface="Times New Roman" pitchFamily="18" charset="0"/>
            </a:endParaRPr>
          </a:p>
          <a:p>
            <a:pPr algn="just"/>
            <a:r>
              <a:rPr lang="ru-RU" sz="2400" dirty="0" smtClean="0">
                <a:solidFill>
                  <a:srgbClr val="005392"/>
                </a:solidFill>
                <a:latin typeface="Times New Roman" pitchFamily="18" charset="0"/>
                <a:cs typeface="Times New Roman" pitchFamily="18" charset="0"/>
              </a:rPr>
              <a:t>7.   Подбор </a:t>
            </a:r>
            <a:r>
              <a:rPr lang="ru-RU" sz="2400" dirty="0">
                <a:solidFill>
                  <a:srgbClr val="005392"/>
                </a:solidFill>
                <a:latin typeface="Times New Roman" pitchFamily="18" charset="0"/>
                <a:cs typeface="Times New Roman" pitchFamily="18" charset="0"/>
              </a:rPr>
              <a:t>художественной литературы </a:t>
            </a:r>
            <a:endParaRPr lang="ru-RU" sz="2400" dirty="0" smtClean="0">
              <a:solidFill>
                <a:srgbClr val="005392"/>
              </a:solidFill>
              <a:latin typeface="Times New Roman" pitchFamily="18" charset="0"/>
              <a:cs typeface="Times New Roman" pitchFamily="18" charset="0"/>
            </a:endParaRPr>
          </a:p>
          <a:p>
            <a:pPr algn="just"/>
            <a:r>
              <a:rPr lang="ru-RU" sz="2400" dirty="0" smtClean="0">
                <a:solidFill>
                  <a:srgbClr val="005392"/>
                </a:solidFill>
                <a:latin typeface="Times New Roman" pitchFamily="18" charset="0"/>
                <a:cs typeface="Times New Roman" pitchFamily="18" charset="0"/>
              </a:rPr>
              <a:t>по теме «ЗИМУШКА – ЗИМА». </a:t>
            </a:r>
            <a:endParaRPr lang="ru-RU" sz="2400" dirty="0">
              <a:solidFill>
                <a:srgbClr val="005392"/>
              </a:solidFill>
              <a:latin typeface="Times New Roman" pitchFamily="18" charset="0"/>
              <a:cs typeface="Times New Roman" pitchFamily="18" charset="0"/>
            </a:endParaRPr>
          </a:p>
          <a:p>
            <a:pPr algn="just"/>
            <a:r>
              <a:rPr lang="ru-RU" sz="2400" dirty="0" smtClean="0">
                <a:solidFill>
                  <a:srgbClr val="005392"/>
                </a:solidFill>
                <a:latin typeface="Times New Roman" pitchFamily="18" charset="0"/>
                <a:cs typeface="Times New Roman" pitchFamily="18" charset="0"/>
              </a:rPr>
              <a:t>8.   Разработка </a:t>
            </a:r>
            <a:r>
              <a:rPr lang="ru-RU" sz="2400" dirty="0">
                <a:solidFill>
                  <a:srgbClr val="005392"/>
                </a:solidFill>
                <a:latin typeface="Times New Roman" pitchFamily="18" charset="0"/>
                <a:cs typeface="Times New Roman" pitchFamily="18" charset="0"/>
              </a:rPr>
              <a:t>мероприятий.</a:t>
            </a:r>
          </a:p>
          <a:p>
            <a:pPr algn="just"/>
            <a:endParaRPr lang="ru-RU" sz="2400" dirty="0" smtClean="0">
              <a:solidFill>
                <a:srgbClr val="005392"/>
              </a:solidFill>
              <a:latin typeface="Times New Roman" pitchFamily="18" charset="0"/>
              <a:cs typeface="Times New Roman" pitchFamily="18" charset="0"/>
            </a:endParaRPr>
          </a:p>
          <a:p>
            <a:pPr algn="ctr"/>
            <a:endParaRPr lang="ru-RU" sz="2400" b="1" dirty="0">
              <a:latin typeface="Times New Roman" pitchFamily="18" charset="0"/>
              <a:cs typeface="Times New Roman" pitchFamily="18" charset="0"/>
            </a:endParaRPr>
          </a:p>
        </p:txBody>
      </p:sp>
      <p:pic>
        <p:nvPicPr>
          <p:cNvPr id="6146" name="Picture 2" descr="http://ruzacbs.ru/sites/default/files/inline_images/animashka_11_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20535" y="3544275"/>
            <a:ext cx="2739693" cy="3313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142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542"/>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4118" y="31886"/>
            <a:ext cx="8712968" cy="5170646"/>
          </a:xfrm>
          <a:prstGeom prst="rect">
            <a:avLst/>
          </a:prstGeom>
          <a:noFill/>
        </p:spPr>
        <p:txBody>
          <a:bodyPr wrap="square" rtlCol="0">
            <a:spAutoFit/>
          </a:bodyPr>
          <a:lstStyle/>
          <a:p>
            <a:pPr algn="ctr"/>
            <a:r>
              <a:rPr lang="ru-RU" sz="2400" b="1" dirty="0" smtClean="0">
                <a:solidFill>
                  <a:srgbClr val="005392"/>
                </a:solidFill>
                <a:latin typeface="Times New Roman" pitchFamily="18" charset="0"/>
                <a:cs typeface="Times New Roman" pitchFamily="18" charset="0"/>
              </a:rPr>
              <a:t>Основной этап</a:t>
            </a:r>
          </a:p>
          <a:p>
            <a:pPr algn="ctr"/>
            <a:r>
              <a:rPr lang="ru-RU" sz="2400" b="1" u="sng" dirty="0" smtClean="0">
                <a:solidFill>
                  <a:srgbClr val="005392"/>
                </a:solidFill>
                <a:latin typeface="Times New Roman" pitchFamily="18" charset="0"/>
                <a:cs typeface="Times New Roman" pitchFamily="18" charset="0"/>
              </a:rPr>
              <a:t>Социализация</a:t>
            </a:r>
            <a:endParaRPr lang="ru-RU" sz="2400" b="1" i="1" dirty="0" smtClean="0">
              <a:solidFill>
                <a:srgbClr val="005392"/>
              </a:solidFill>
              <a:latin typeface="Times New Roman" pitchFamily="18" charset="0"/>
              <a:cs typeface="Times New Roman" pitchFamily="18" charset="0"/>
            </a:endParaRPr>
          </a:p>
          <a:p>
            <a:pPr algn="just"/>
            <a:r>
              <a:rPr lang="ru-RU" sz="2400" b="1" i="1" dirty="0" smtClean="0">
                <a:solidFill>
                  <a:srgbClr val="005392"/>
                </a:solidFill>
                <a:latin typeface="Times New Roman" pitchFamily="18" charset="0"/>
                <a:cs typeface="Times New Roman" pitchFamily="18" charset="0"/>
              </a:rPr>
              <a:t>Дидактические (интерактивные) </a:t>
            </a:r>
            <a:r>
              <a:rPr lang="ru-RU" sz="2400" b="1" i="1" dirty="0">
                <a:solidFill>
                  <a:srgbClr val="005392"/>
                </a:solidFill>
                <a:latin typeface="Times New Roman" pitchFamily="18" charset="0"/>
                <a:cs typeface="Times New Roman" pitchFamily="18" charset="0"/>
              </a:rPr>
              <a:t>игры: </a:t>
            </a:r>
            <a:r>
              <a:rPr lang="ru-RU" sz="2400" dirty="0">
                <a:solidFill>
                  <a:srgbClr val="005392"/>
                </a:solidFill>
                <a:latin typeface="Times New Roman" pitchFamily="18" charset="0"/>
                <a:cs typeface="Times New Roman" pitchFamily="18" charset="0"/>
              </a:rPr>
              <a:t>«Когда это бывает</a:t>
            </a:r>
            <a:r>
              <a:rPr lang="ru-RU" sz="2400" dirty="0" smtClean="0">
                <a:solidFill>
                  <a:srgbClr val="005392"/>
                </a:solidFill>
                <a:latin typeface="Times New Roman" pitchFamily="18" charset="0"/>
                <a:cs typeface="Times New Roman" pitchFamily="18" charset="0"/>
              </a:rPr>
              <a:t>?», «</a:t>
            </a:r>
            <a:r>
              <a:rPr lang="ru-RU" sz="2400" dirty="0">
                <a:solidFill>
                  <a:srgbClr val="005392"/>
                </a:solidFill>
                <a:latin typeface="Times New Roman" pitchFamily="18" charset="0"/>
                <a:cs typeface="Times New Roman" pitchFamily="18" charset="0"/>
              </a:rPr>
              <a:t>Подбери рифму</a:t>
            </a:r>
            <a:r>
              <a:rPr lang="ru-RU" sz="2400" dirty="0" smtClean="0">
                <a:solidFill>
                  <a:srgbClr val="005392"/>
                </a:solidFill>
                <a:latin typeface="Times New Roman" pitchFamily="18" charset="0"/>
                <a:cs typeface="Times New Roman" pitchFamily="18" charset="0"/>
              </a:rPr>
              <a:t>», </a:t>
            </a:r>
            <a:r>
              <a:rPr lang="ru-RU" sz="2400" dirty="0">
                <a:solidFill>
                  <a:srgbClr val="005392"/>
                </a:solidFill>
                <a:latin typeface="Times New Roman" pitchFamily="18" charset="0"/>
                <a:cs typeface="Times New Roman" pitchFamily="18" charset="0"/>
              </a:rPr>
              <a:t>«Доскажи словечко</a:t>
            </a:r>
            <a:r>
              <a:rPr lang="ru-RU" sz="2400" dirty="0" smtClean="0">
                <a:solidFill>
                  <a:srgbClr val="005392"/>
                </a:solidFill>
                <a:latin typeface="Times New Roman" pitchFamily="18" charset="0"/>
                <a:cs typeface="Times New Roman" pitchFamily="18" charset="0"/>
              </a:rPr>
              <a:t>», </a:t>
            </a:r>
            <a:r>
              <a:rPr lang="ru-RU" sz="2400" dirty="0">
                <a:solidFill>
                  <a:srgbClr val="005392"/>
                </a:solidFill>
                <a:latin typeface="Times New Roman" pitchFamily="18" charset="0"/>
                <a:cs typeface="Times New Roman" pitchFamily="18" charset="0"/>
              </a:rPr>
              <a:t>«Разложи картинки</a:t>
            </a:r>
            <a:r>
              <a:rPr lang="ru-RU" sz="2400" dirty="0" smtClean="0">
                <a:solidFill>
                  <a:srgbClr val="005392"/>
                </a:solidFill>
                <a:latin typeface="Times New Roman" pitchFamily="18" charset="0"/>
                <a:cs typeface="Times New Roman" pitchFamily="18" charset="0"/>
              </a:rPr>
              <a:t>», </a:t>
            </a:r>
            <a:r>
              <a:rPr lang="ru-RU" sz="2400" dirty="0">
                <a:solidFill>
                  <a:srgbClr val="005392"/>
                </a:solidFill>
                <a:latin typeface="Times New Roman" pitchFamily="18" charset="0"/>
                <a:cs typeface="Times New Roman" pitchFamily="18" charset="0"/>
              </a:rPr>
              <a:t>«Что напутал </a:t>
            </a:r>
            <a:r>
              <a:rPr lang="ru-RU" sz="2400" dirty="0" smtClean="0">
                <a:solidFill>
                  <a:srgbClr val="005392"/>
                </a:solidFill>
                <a:latin typeface="Times New Roman" pitchFamily="18" charset="0"/>
                <a:cs typeface="Times New Roman" pitchFamily="18" charset="0"/>
              </a:rPr>
              <a:t>Дед Мороз», </a:t>
            </a:r>
            <a:r>
              <a:rPr lang="ru-RU" sz="2400" dirty="0">
                <a:solidFill>
                  <a:srgbClr val="005392"/>
                </a:solidFill>
                <a:latin typeface="Times New Roman" pitchFamily="18" charset="0"/>
                <a:cs typeface="Times New Roman" pitchFamily="18" charset="0"/>
              </a:rPr>
              <a:t>«Где снежинки</a:t>
            </a:r>
            <a:r>
              <a:rPr lang="ru-RU" sz="2400" dirty="0" smtClean="0">
                <a:solidFill>
                  <a:srgbClr val="005392"/>
                </a:solidFill>
                <a:latin typeface="Times New Roman" pitchFamily="18" charset="0"/>
                <a:cs typeface="Times New Roman" pitchFamily="18" charset="0"/>
              </a:rPr>
              <a:t>», </a:t>
            </a:r>
            <a:r>
              <a:rPr lang="ru-RU" sz="2400" dirty="0">
                <a:solidFill>
                  <a:srgbClr val="005392"/>
                </a:solidFill>
                <a:latin typeface="Times New Roman" pitchFamily="18" charset="0"/>
                <a:cs typeface="Times New Roman" pitchFamily="18" charset="0"/>
              </a:rPr>
              <a:t>«Четвертый лишний» «Найди ошибки</a:t>
            </a:r>
            <a:r>
              <a:rPr lang="ru-RU" sz="2400" dirty="0" smtClean="0">
                <a:solidFill>
                  <a:srgbClr val="005392"/>
                </a:solidFill>
                <a:latin typeface="Times New Roman" pitchFamily="18" charset="0"/>
                <a:cs typeface="Times New Roman" pitchFamily="18" charset="0"/>
              </a:rPr>
              <a:t>», «Зимние виды спорта». </a:t>
            </a:r>
            <a:endParaRPr lang="ru-RU" sz="2400" b="1" i="1" dirty="0" smtClean="0">
              <a:solidFill>
                <a:srgbClr val="005392"/>
              </a:solidFill>
              <a:latin typeface="Times New Roman" pitchFamily="18" charset="0"/>
              <a:cs typeface="Times New Roman" pitchFamily="18" charset="0"/>
            </a:endParaRPr>
          </a:p>
          <a:p>
            <a:pPr algn="just"/>
            <a:r>
              <a:rPr lang="ru-RU" sz="2400" b="1" i="1" dirty="0" smtClean="0">
                <a:solidFill>
                  <a:srgbClr val="005392"/>
                </a:solidFill>
                <a:latin typeface="Times New Roman" pitchFamily="18" charset="0"/>
                <a:cs typeface="Times New Roman" pitchFamily="18" charset="0"/>
              </a:rPr>
              <a:t>Беседы с детьми: </a:t>
            </a:r>
            <a:r>
              <a:rPr lang="ru-RU" sz="2400" dirty="0" smtClean="0">
                <a:solidFill>
                  <a:srgbClr val="005392"/>
                </a:solidFill>
                <a:latin typeface="Times New Roman" pitchFamily="18" charset="0"/>
                <a:cs typeface="Times New Roman" pitchFamily="18" charset="0"/>
              </a:rPr>
              <a:t>«Как заботится о здоровье зимой», «Признаки зимы», «Зимние забавы».</a:t>
            </a:r>
            <a:endParaRPr lang="ru-RU" sz="2400" dirty="0">
              <a:solidFill>
                <a:srgbClr val="005392"/>
              </a:solidFill>
              <a:latin typeface="Times New Roman" pitchFamily="18" charset="0"/>
              <a:cs typeface="Times New Roman" pitchFamily="18" charset="0"/>
            </a:endParaRPr>
          </a:p>
          <a:p>
            <a:pPr algn="just"/>
            <a:r>
              <a:rPr lang="ru-RU" sz="2400" b="1" i="1" dirty="0" smtClean="0">
                <a:solidFill>
                  <a:srgbClr val="005392"/>
                </a:solidFill>
                <a:latin typeface="Times New Roman" pitchFamily="18" charset="0"/>
                <a:cs typeface="Times New Roman" pitchFamily="18" charset="0"/>
              </a:rPr>
              <a:t>Пальчиковые игры:</a:t>
            </a:r>
            <a:r>
              <a:rPr lang="ru-RU" sz="2400" b="1" dirty="0" smtClean="0">
                <a:solidFill>
                  <a:srgbClr val="005392"/>
                </a:solidFill>
                <a:latin typeface="Times New Roman" pitchFamily="18" charset="0"/>
                <a:cs typeface="Times New Roman" pitchFamily="18" charset="0"/>
              </a:rPr>
              <a:t> </a:t>
            </a:r>
            <a:r>
              <a:rPr lang="ru-RU" sz="2400" dirty="0" smtClean="0">
                <a:solidFill>
                  <a:srgbClr val="005392"/>
                </a:solidFill>
                <a:latin typeface="Times New Roman" pitchFamily="18" charset="0"/>
                <a:cs typeface="Times New Roman" pitchFamily="18" charset="0"/>
              </a:rPr>
              <a:t>«Зимние забавы», «Лыжник», «Мороз», «Зима», «Снежок».</a:t>
            </a:r>
          </a:p>
          <a:p>
            <a:pPr algn="just"/>
            <a:endParaRPr lang="ru-RU" sz="2400" b="1" dirty="0">
              <a:solidFill>
                <a:srgbClr val="005392"/>
              </a:solidFill>
              <a:latin typeface="Times New Roman" pitchFamily="18" charset="0"/>
              <a:cs typeface="Times New Roman" pitchFamily="18" charset="0"/>
            </a:endParaRPr>
          </a:p>
          <a:p>
            <a:pPr algn="just"/>
            <a:endParaRPr lang="ru-RU" sz="2400" b="1" i="1" dirty="0" smtClean="0">
              <a:solidFill>
                <a:srgbClr val="005392"/>
              </a:solidFill>
              <a:latin typeface="Times New Roman" pitchFamily="18" charset="0"/>
              <a:cs typeface="Times New Roman" pitchFamily="18" charset="0"/>
            </a:endParaRPr>
          </a:p>
          <a:p>
            <a:pPr algn="just"/>
            <a:endParaRPr lang="ru-RU" sz="2400" b="1" dirty="0" smtClean="0">
              <a:solidFill>
                <a:srgbClr val="005392"/>
              </a:solidFill>
              <a:latin typeface="Times New Roman" pitchFamily="18" charset="0"/>
              <a:cs typeface="Times New Roman" pitchFamily="18" charset="0"/>
            </a:endParaRPr>
          </a:p>
          <a:p>
            <a:pPr algn="ctr"/>
            <a:endParaRPr lang="ru-RU" dirty="0"/>
          </a:p>
        </p:txBody>
      </p:sp>
      <p:pic>
        <p:nvPicPr>
          <p:cNvPr id="3" name="Picture 2" descr="C:\Users\admin\Desktop\садик\IMG-20190214-WA00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7485" y="3573016"/>
            <a:ext cx="1701908" cy="302433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садик\IMG-20190214-WA00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3730990"/>
            <a:ext cx="1656184" cy="294308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садик\20190211_10343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734" r="9564"/>
          <a:stretch/>
        </p:blipFill>
        <p:spPr bwMode="auto">
          <a:xfrm>
            <a:off x="3128553" y="4304047"/>
            <a:ext cx="2886891" cy="2296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523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542"/>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115616" y="188640"/>
            <a:ext cx="6048672" cy="830997"/>
          </a:xfrm>
          <a:prstGeom prst="rect">
            <a:avLst/>
          </a:prstGeom>
          <a:noFill/>
        </p:spPr>
        <p:txBody>
          <a:bodyPr wrap="square" rtlCol="0">
            <a:spAutoFit/>
          </a:bodyPr>
          <a:lstStyle/>
          <a:p>
            <a:pPr algn="ctr"/>
            <a:r>
              <a:rPr lang="ru-RU" sz="2400" b="1" dirty="0" smtClean="0">
                <a:solidFill>
                  <a:srgbClr val="005392"/>
                </a:solidFill>
                <a:latin typeface="Times New Roman" pitchFamily="18" charset="0"/>
                <a:cs typeface="Times New Roman" pitchFamily="18" charset="0"/>
              </a:rPr>
              <a:t>Театрализованная деятельность по теме «Зимние  сказки»</a:t>
            </a:r>
            <a:endParaRPr lang="ru-RU" sz="2400" b="1" dirty="0">
              <a:solidFill>
                <a:srgbClr val="005392"/>
              </a:solidFill>
              <a:latin typeface="Times New Roman" pitchFamily="18" charset="0"/>
              <a:cs typeface="Times New Roman" pitchFamily="18" charset="0"/>
            </a:endParaRPr>
          </a:p>
        </p:txBody>
      </p:sp>
      <p:pic>
        <p:nvPicPr>
          <p:cNvPr id="4" name="Picture 2" descr="C:\Users\admin\Desktop\садик\20190218_1630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7" y="1196752"/>
            <a:ext cx="4352483" cy="244827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садик\20190218_16411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75945" y="3861048"/>
            <a:ext cx="4924039" cy="27697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playcast.ru/uploads/2017/12/25/24228659.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64088" y="764704"/>
            <a:ext cx="3096344" cy="30963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playcast.ru/uploads/2017/12/25/24228659.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1520" y="3677714"/>
            <a:ext cx="3096344" cy="3096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41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542"/>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9512" y="188640"/>
            <a:ext cx="8784976" cy="1200329"/>
          </a:xfrm>
          <a:prstGeom prst="rect">
            <a:avLst/>
          </a:prstGeom>
          <a:noFill/>
        </p:spPr>
        <p:txBody>
          <a:bodyPr wrap="square" rtlCol="0">
            <a:spAutoFit/>
          </a:bodyPr>
          <a:lstStyle/>
          <a:p>
            <a:pPr algn="ctr"/>
            <a:r>
              <a:rPr lang="ru-RU" sz="2400" b="1" u="sng" dirty="0" smtClean="0">
                <a:solidFill>
                  <a:srgbClr val="005392"/>
                </a:solidFill>
                <a:latin typeface="Times New Roman" pitchFamily="18" charset="0"/>
                <a:cs typeface="Times New Roman" pitchFamily="18" charset="0"/>
              </a:rPr>
              <a:t>Коммуникация</a:t>
            </a:r>
            <a:endParaRPr lang="ru-RU" sz="2400" b="1" u="sng" dirty="0">
              <a:solidFill>
                <a:srgbClr val="005392"/>
              </a:solidFill>
              <a:latin typeface="Times New Roman" pitchFamily="18" charset="0"/>
              <a:cs typeface="Times New Roman" pitchFamily="18" charset="0"/>
            </a:endParaRPr>
          </a:p>
          <a:p>
            <a:r>
              <a:rPr lang="ru-RU" sz="2400" b="1" i="1" dirty="0" smtClean="0">
                <a:solidFill>
                  <a:srgbClr val="005392"/>
                </a:solidFill>
                <a:latin typeface="Times New Roman" pitchFamily="18" charset="0"/>
                <a:cs typeface="Times New Roman" pitchFamily="18" charset="0"/>
              </a:rPr>
              <a:t>Составление рассказов: </a:t>
            </a:r>
            <a:r>
              <a:rPr lang="ru-RU" sz="2400" dirty="0" smtClean="0">
                <a:solidFill>
                  <a:srgbClr val="005392"/>
                </a:solidFill>
                <a:latin typeface="Times New Roman" pitchFamily="18" charset="0"/>
                <a:cs typeface="Times New Roman" pitchFamily="18" charset="0"/>
              </a:rPr>
              <a:t>«Зимние игры и забавы», «Зимняя природа», «Художник о зиме»</a:t>
            </a:r>
            <a:r>
              <a:rPr lang="ru-RU" sz="2400" b="1" i="1" dirty="0" smtClean="0">
                <a:solidFill>
                  <a:srgbClr val="005392"/>
                </a:solidFill>
                <a:latin typeface="Times New Roman" pitchFamily="18" charset="0"/>
                <a:cs typeface="Times New Roman" pitchFamily="18" charset="0"/>
              </a:rPr>
              <a:t>   </a:t>
            </a:r>
            <a:endParaRPr lang="ru-RU" sz="2400" b="1" i="1" dirty="0">
              <a:solidFill>
                <a:srgbClr val="005392"/>
              </a:solidFill>
              <a:latin typeface="Times New Roman" pitchFamily="18" charset="0"/>
              <a:cs typeface="Times New Roman" pitchFamily="18" charset="0"/>
            </a:endParaRPr>
          </a:p>
        </p:txBody>
      </p:sp>
      <p:pic>
        <p:nvPicPr>
          <p:cNvPr id="1026" name="Picture 2" descr="C:\Users\admin\Desktop\садик\20190211_0913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466" y="1556793"/>
            <a:ext cx="3132314" cy="176192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Desktop\садик\IMG-20190218-WA0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366" y="5036833"/>
            <a:ext cx="3080482" cy="173419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183" y="1955860"/>
            <a:ext cx="2493573" cy="4439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C:\Users\admin\Desktop\садик\20190211_10394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11962" y="3275339"/>
            <a:ext cx="3200356" cy="18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228129"/>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772</TotalTime>
  <Words>839</Words>
  <Application>Microsoft Office PowerPoint</Application>
  <PresentationFormat>Экран (4:3)</PresentationFormat>
  <Paragraphs>103</Paragraphs>
  <Slides>24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24</vt:i4>
      </vt:variant>
    </vt:vector>
  </HeadingPairs>
  <TitlesOfParts>
    <vt:vector size="25"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Пользователь Windows</cp:lastModifiedBy>
  <cp:revision>46</cp:revision>
  <dcterms:created xsi:type="dcterms:W3CDTF">2019-02-16T11:34:45Z</dcterms:created>
  <dcterms:modified xsi:type="dcterms:W3CDTF">2019-02-22T08:27:27Z</dcterms:modified>
</cp:coreProperties>
</file>