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44" r:id="rId6"/>
    <p:sldMasterId id="2147483756" r:id="rId7"/>
    <p:sldMasterId id="2147483768" r:id="rId8"/>
  </p:sldMasterIdLst>
  <p:sldIdLst>
    <p:sldId id="258" r:id="rId9"/>
    <p:sldId id="267" r:id="rId10"/>
    <p:sldId id="257" r:id="rId11"/>
    <p:sldId id="259" r:id="rId12"/>
    <p:sldId id="261" r:id="rId13"/>
    <p:sldId id="262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5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1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90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6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05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94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54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19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01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62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48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75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9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6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11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96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81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75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02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6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58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33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04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30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13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15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73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66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18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19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96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20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94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4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61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2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13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71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14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230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6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0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8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4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39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34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40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10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61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113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2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29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44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42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36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63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21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39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94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8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421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39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744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89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04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0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06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24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270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7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8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943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06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42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959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287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18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61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895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5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9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0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3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6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5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0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4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B760A">
                <a:lumMod val="56000"/>
                <a:lumOff val="44000"/>
                <a:alpha val="93000"/>
              </a:srgbClr>
            </a:gs>
            <a:gs pos="77000">
              <a:srgbClr val="008000"/>
            </a:gs>
            <a:gs pos="76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5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FC000"/>
            </a:gs>
            <a:gs pos="100000">
              <a:srgbClr val="FF6633"/>
            </a:gs>
            <a:gs pos="100000">
              <a:srgbClr val="FFFF00"/>
            </a:gs>
            <a:gs pos="100000">
              <a:srgbClr val="01A78F"/>
            </a:gs>
            <a:gs pos="100000">
              <a:srgbClr val="3366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" y="10303"/>
            <a:ext cx="9120146" cy="68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0484453">
            <a:off x="635702" y="4113321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2060"/>
                </a:solidFill>
                <a:latin typeface="Monotype Corsiva" pitchFamily="66" charset="0"/>
              </a:rPr>
              <a:t>Фрукты </a:t>
            </a:r>
            <a:endParaRPr lang="ru-RU" sz="9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FC000"/>
            </a:gs>
            <a:gs pos="100000">
              <a:srgbClr val="FF6633"/>
            </a:gs>
            <a:gs pos="100000">
              <a:srgbClr val="FFFF00"/>
            </a:gs>
            <a:gs pos="100000">
              <a:srgbClr val="01A78F"/>
            </a:gs>
            <a:gs pos="100000">
              <a:srgbClr val="3366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51" b="100000" l="0" r="99706">
                        <a14:backgroundMark x1="25754" y1="90838" x2="28109" y2="98691"/>
                        <a14:backgroundMark x1="33628" y1="97775" x2="37601" y2="9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4"/>
          <a:stretch/>
        </p:blipFill>
        <p:spPr bwMode="auto">
          <a:xfrm>
            <a:off x="1993985" y="3212976"/>
            <a:ext cx="6920271" cy="338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98" y="1412776"/>
            <a:ext cx="4501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Знают взрослые и дети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  <a:endParaRPr lang="ru-RU" sz="2400" dirty="0" smtClean="0">
              <a:solidFill>
                <a:prstClr val="black"/>
              </a:solidFill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Много фруктов есть на свете!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Фрукты – радость для ребят,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Их в саду для нас растят.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67530" y="13407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Мы к столу их подадим,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Фрукты свежими съедим.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Витаминами богаты,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Вы попробуйте ребята.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3626" y="116632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B050"/>
                </a:solidFill>
                <a:latin typeface="Monotype Corsiva" pitchFamily="66" charset="0"/>
              </a:rPr>
              <a:t>Фрукты </a:t>
            </a:r>
            <a:endParaRPr lang="ru-RU" sz="6000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000">
              <a:srgbClr val="FF9000"/>
            </a:gs>
            <a:gs pos="19000">
              <a:srgbClr val="FF6000"/>
            </a:gs>
            <a:gs pos="83000">
              <a:srgbClr val="FFC00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473" y="188640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Яблоко спелое, красное, сладкое,</a:t>
            </a:r>
          </a:p>
          <a:p>
            <a:r>
              <a:rPr lang="ru-RU" sz="2400" dirty="0">
                <a:solidFill>
                  <a:prstClr val="black"/>
                </a:solidFill>
              </a:rPr>
              <a:t>Яблоко хрусткое, с кожицей гладкою.</a:t>
            </a:r>
          </a:p>
          <a:p>
            <a:r>
              <a:rPr lang="ru-RU" sz="2400" dirty="0">
                <a:solidFill>
                  <a:prstClr val="black"/>
                </a:solidFill>
              </a:rPr>
              <a:t>Яблоко я пополам разломлю,</a:t>
            </a:r>
          </a:p>
          <a:p>
            <a:r>
              <a:rPr lang="ru-RU" sz="2400" dirty="0">
                <a:solidFill>
                  <a:prstClr val="black"/>
                </a:solidFill>
              </a:rPr>
              <a:t>Яблоко с другом своим разделю.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7" b="94884" l="9907" r="8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40"/>
            <a:ext cx="30765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7538" y="223897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Необычной формы плод,</a:t>
            </a:r>
          </a:p>
          <a:p>
            <a:r>
              <a:rPr lang="ru-RU" sz="2400" dirty="0">
                <a:solidFill>
                  <a:prstClr val="black"/>
                </a:solidFill>
              </a:rPr>
              <a:t>Так и просится к вам в рот!</a:t>
            </a:r>
          </a:p>
          <a:p>
            <a:r>
              <a:rPr lang="ru-RU" sz="2400" dirty="0">
                <a:solidFill>
                  <a:prstClr val="black"/>
                </a:solidFill>
              </a:rPr>
              <a:t>Этот фрукт зовется груша</a:t>
            </a:r>
          </a:p>
          <a:p>
            <a:r>
              <a:rPr lang="ru-RU" sz="2400" dirty="0">
                <a:solidFill>
                  <a:prstClr val="black"/>
                </a:solidFill>
              </a:rPr>
              <a:t>Сладкий, сочный, ну ка кушай!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5" b="94345" l="982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720000" cy="27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8" y="4653136"/>
            <a:ext cx="46640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3" b="98094" l="0" r="986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2852936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0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rgbClr val="FFC000"/>
            </a:gs>
            <a:gs pos="88000">
              <a:srgbClr val="FF8F00"/>
            </a:gs>
            <a:gs pos="100000">
              <a:srgbClr val="FF0000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5976" y="1166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Ох, лиловая ты слива,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Ты </a:t>
            </a:r>
            <a:r>
              <a:rPr lang="ru-RU" sz="2400" dirty="0">
                <a:solidFill>
                  <a:prstClr val="black"/>
                </a:solidFill>
              </a:rPr>
              <a:t>красива и вкусна.</a:t>
            </a:r>
          </a:p>
          <a:p>
            <a:r>
              <a:rPr lang="ru-RU" sz="2400" dirty="0">
                <a:solidFill>
                  <a:prstClr val="black"/>
                </a:solidFill>
              </a:rPr>
              <a:t>Много мякоти на диво,</a:t>
            </a:r>
          </a:p>
          <a:p>
            <a:r>
              <a:rPr lang="ru-RU" sz="2400" dirty="0">
                <a:solidFill>
                  <a:prstClr val="black"/>
                </a:solidFill>
              </a:rPr>
              <a:t>Ну, а косточка — одна.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8" b="89844" l="3125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81"/>
            <a:ext cx="2636994" cy="263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87" y="4725144"/>
            <a:ext cx="46704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0" y="4284131"/>
            <a:ext cx="2722042" cy="229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1586" y="2672775"/>
            <a:ext cx="58125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Знакомьтесь, дети, я грейпфрут, </a:t>
            </a:r>
          </a:p>
          <a:p>
            <a:r>
              <a:rPr lang="ru-RU" sz="2400" dirty="0"/>
              <a:t>Я крупный, сочный, вкусный фрукт. </a:t>
            </a:r>
          </a:p>
          <a:p>
            <a:r>
              <a:rPr lang="ru-RU" sz="2400" dirty="0"/>
              <a:t>Слегка горчу, но не беда, </a:t>
            </a:r>
          </a:p>
          <a:p>
            <a:r>
              <a:rPr lang="ru-RU" sz="2400" dirty="0"/>
              <a:t>Зато я помогу всегда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4" b="98505" l="6784" r="98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54" y="1916832"/>
            <a:ext cx="3367496" cy="237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2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FFC000"/>
            </a:gs>
            <a:gs pos="84000">
              <a:srgbClr val="FF5400"/>
            </a:gs>
            <a:gs pos="100000">
              <a:srgbClr val="FF0000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188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Шершавый</a:t>
            </a:r>
            <a:r>
              <a:rPr lang="ru-RU" sz="2400" dirty="0" smtClean="0">
                <a:solidFill>
                  <a:prstClr val="black"/>
                </a:solidFill>
              </a:rPr>
              <a:t>, мохнатый, зелёный </a:t>
            </a:r>
            <a:r>
              <a:rPr lang="ru-RU" sz="2400" dirty="0">
                <a:solidFill>
                  <a:prstClr val="black"/>
                </a:solidFill>
              </a:rPr>
              <a:t>внутри,</a:t>
            </a:r>
          </a:p>
          <a:p>
            <a:r>
              <a:rPr lang="ru-RU" sz="2400" dirty="0">
                <a:solidFill>
                  <a:prstClr val="black"/>
                </a:solidFill>
              </a:rPr>
              <a:t>Возьми его в руку</a:t>
            </a:r>
            <a:r>
              <a:rPr lang="ru-RU" sz="2400" dirty="0" smtClean="0">
                <a:solidFill>
                  <a:prstClr val="black"/>
                </a:solidFill>
              </a:rPr>
              <a:t>, каков </a:t>
            </a:r>
            <a:r>
              <a:rPr lang="ru-RU" sz="2400" dirty="0">
                <a:solidFill>
                  <a:prstClr val="black"/>
                </a:solidFill>
              </a:rPr>
              <a:t>посмотри!</a:t>
            </a:r>
          </a:p>
          <a:p>
            <a:r>
              <a:rPr lang="ru-RU" sz="2400" dirty="0">
                <a:solidFill>
                  <a:prstClr val="black"/>
                </a:solidFill>
              </a:rPr>
              <a:t>Клубничный на привкус и очень приятный,</a:t>
            </a:r>
          </a:p>
          <a:p>
            <a:r>
              <a:rPr lang="ru-RU" sz="2400" dirty="0">
                <a:solidFill>
                  <a:prstClr val="black"/>
                </a:solidFill>
              </a:rPr>
              <a:t>Тот КИВИ заморский</a:t>
            </a:r>
            <a:r>
              <a:rPr lang="ru-RU" sz="2400" dirty="0" smtClean="0">
                <a:solidFill>
                  <a:prstClr val="black"/>
                </a:solidFill>
              </a:rPr>
              <a:t>, вкусный </a:t>
            </a:r>
            <a:r>
              <a:rPr lang="ru-RU" sz="2400" dirty="0">
                <a:solidFill>
                  <a:prstClr val="black"/>
                </a:solidFill>
              </a:rPr>
              <a:t>и знатный!</a:t>
            </a: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12285" y="228561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Ну-ка, сосчитай приятель,</a:t>
            </a:r>
          </a:p>
          <a:p>
            <a:r>
              <a:rPr lang="ru-RU" sz="2400" dirty="0">
                <a:solidFill>
                  <a:prstClr val="black"/>
                </a:solidFill>
              </a:rPr>
              <a:t>Сколько всех семян в гранате?</a:t>
            </a:r>
          </a:p>
          <a:p>
            <a:r>
              <a:rPr lang="ru-RU" sz="2400" dirty="0">
                <a:solidFill>
                  <a:prstClr val="black"/>
                </a:solidFill>
              </a:rPr>
              <a:t>Как рубины, погляди,</a:t>
            </a:r>
          </a:p>
          <a:p>
            <a:r>
              <a:rPr lang="ru-RU" sz="2400" dirty="0">
                <a:solidFill>
                  <a:prstClr val="black"/>
                </a:solidFill>
              </a:rPr>
              <a:t>Тьма семян, а фрукт – один!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87"/>
            <a:ext cx="2651111" cy="198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85000" l="1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2" t="8445" b="15578"/>
          <a:stretch/>
        </p:blipFill>
        <p:spPr bwMode="auto">
          <a:xfrm>
            <a:off x="251520" y="2025488"/>
            <a:ext cx="2700808" cy="212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423687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Банан похож на месяц.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Давай посмотрим вместе: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И на скобку он похож,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И на вкус и цвет хорош.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Любят больше всех бананы,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Как известно, обезьяны.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79" y="4005064"/>
            <a:ext cx="3411125" cy="255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4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FFC000"/>
            </a:gs>
            <a:gs pos="84000">
              <a:srgbClr val="FF5400"/>
            </a:gs>
            <a:gs pos="100000">
              <a:srgbClr val="FF0000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960" y="1886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Цитрус, но не мандарин,</a:t>
            </a:r>
          </a:p>
          <a:p>
            <a:r>
              <a:rPr lang="ru-RU" sz="2400" dirty="0">
                <a:solidFill>
                  <a:prstClr val="black"/>
                </a:solidFill>
              </a:rPr>
              <a:t>Не грейпфрут, не апельсин,</a:t>
            </a:r>
          </a:p>
          <a:p>
            <a:r>
              <a:rPr lang="ru-RU" sz="2400" dirty="0">
                <a:solidFill>
                  <a:prstClr val="black"/>
                </a:solidFill>
              </a:rPr>
              <a:t>С чаем сладким дружит он,</a:t>
            </a:r>
          </a:p>
          <a:p>
            <a:r>
              <a:rPr lang="ru-RU" sz="2400" dirty="0">
                <a:solidFill>
                  <a:prstClr val="black"/>
                </a:solidFill>
              </a:rPr>
              <a:t>Желтый, кислый фрукт лимон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5573" l="6250" r="92285">
                        <a14:backgroundMark x1="8398" y1="59635" x2="42773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270"/>
            <a:ext cx="3419872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7089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Бархатистой нежной кожей</a:t>
            </a:r>
          </a:p>
          <a:p>
            <a:r>
              <a:rPr lang="ru-RU" sz="2400" dirty="0"/>
              <a:t>Персик лег ко мне в ладошку,</a:t>
            </a:r>
          </a:p>
          <a:p>
            <a:r>
              <a:rPr lang="ru-RU" sz="2400" dirty="0"/>
              <a:t>Боком розовым маня,</a:t>
            </a:r>
          </a:p>
          <a:p>
            <a:r>
              <a:rPr lang="ru-RU" sz="2400" dirty="0"/>
              <a:t>Улыбнулся – съешь меня!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9" b="98023" l="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971032"/>
            <a:ext cx="3352241" cy="25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8183" y="466895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Золотистый апельсин,</a:t>
            </a:r>
          </a:p>
          <a:p>
            <a:r>
              <a:rPr lang="ru-RU" sz="2400" dirty="0"/>
              <a:t>Словно солнца младший сын!</a:t>
            </a:r>
          </a:p>
          <a:p>
            <a:r>
              <a:rPr lang="ru-RU" sz="2400" dirty="0"/>
              <a:t>Посмотри, как разделён</a:t>
            </a:r>
          </a:p>
          <a:p>
            <a:r>
              <a:rPr lang="ru-RU" sz="2400" dirty="0"/>
              <a:t>Весь на доли солнцем он.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05">
                        <a14:foregroundMark x1="69336" y1="80469" x2="96289" y2="75781"/>
                        <a14:foregroundMark x1="82129" y1="79818" x2="80859" y2="72786"/>
                        <a14:foregroundMark x1="81738" y1="76953" x2="71094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4" y="4514544"/>
            <a:ext cx="2952328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6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rgbClr val="FF0000"/>
            </a:gs>
            <a:gs pos="100000">
              <a:srgbClr val="963400"/>
            </a:gs>
            <a:gs pos="20000">
              <a:srgbClr val="FFC000"/>
            </a:gs>
            <a:gs pos="2000">
              <a:srgbClr val="FFC000"/>
            </a:gs>
            <a:gs pos="100000">
              <a:srgbClr val="008000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69160"/>
            <a:ext cx="18526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48" y="1977954"/>
            <a:ext cx="18526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5" l="0" r="99609">
                        <a14:foregroundMark x1="75781" y1="76279" x2="97852" y2="81860"/>
                        <a14:foregroundMark x1="4102" y1="75349" x2="25391" y2="7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8" y="1869822"/>
            <a:ext cx="2202555" cy="18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45187"/>
            <a:ext cx="3106855" cy="21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11042"/>
            <a:ext cx="2736776" cy="219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latin typeface="Monotype Corsiva" pitchFamily="66" charset="0"/>
              </a:rPr>
              <a:t>Найди  фрукт </a:t>
            </a:r>
            <a:endParaRPr lang="ru-RU" sz="60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7" y="1801459"/>
            <a:ext cx="3031492" cy="227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9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rgbClr val="FF0000"/>
            </a:gs>
            <a:gs pos="100000">
              <a:srgbClr val="963400"/>
            </a:gs>
            <a:gs pos="20000">
              <a:srgbClr val="FFC000"/>
            </a:gs>
            <a:gs pos="2000">
              <a:srgbClr val="FFC000"/>
            </a:gs>
            <a:gs pos="100000">
              <a:srgbClr val="008000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77924"/>
            <a:ext cx="2066830" cy="182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9" y="1966798"/>
            <a:ext cx="2202555" cy="18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40260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latin typeface="Monotype Corsiva" pitchFamily="66" charset="0"/>
              </a:rPr>
              <a:t>Что растет на дереве?</a:t>
            </a:r>
            <a:endParaRPr lang="ru-RU" sz="60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1" y="2174325"/>
            <a:ext cx="22002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2" y="1812336"/>
            <a:ext cx="3129048" cy="232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26" y="4352150"/>
            <a:ext cx="3069235" cy="230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85" y="1966798"/>
            <a:ext cx="2888772" cy="216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6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FF0000"/>
            </a:gs>
            <a:gs pos="0">
              <a:srgbClr val="FFC000"/>
            </a:gs>
            <a:gs pos="25000">
              <a:srgbClr val="FFC0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44824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prstClr val="black"/>
                </a:solidFill>
                <a:latin typeface="Monotype Corsiva" pitchFamily="66" charset="0"/>
              </a:rPr>
              <a:t>Спасибо  за</a:t>
            </a:r>
          </a:p>
          <a:p>
            <a:pPr algn="ctr"/>
            <a:r>
              <a:rPr lang="ru-RU" sz="8000" dirty="0" smtClean="0">
                <a:solidFill>
                  <a:prstClr val="black"/>
                </a:solidFill>
                <a:latin typeface="Monotype Corsiva" pitchFamily="66" charset="0"/>
              </a:rPr>
              <a:t>  внимание!</a:t>
            </a:r>
            <a:endParaRPr lang="ru-RU" sz="8000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300</Words>
  <Application>Microsoft Office PowerPoint</Application>
  <PresentationFormat>Экран (4:3)</PresentationFormat>
  <Paragraphs>58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1_Тема Office</vt:lpstr>
      <vt:lpstr>Тема Office</vt:lpstr>
      <vt:lpstr>2_Тема Office</vt:lpstr>
      <vt:lpstr>4_Тема Office</vt:lpstr>
      <vt:lpstr>5_Тема Office</vt:lpstr>
      <vt:lpstr>7_Тема Office</vt:lpstr>
      <vt:lpstr>8_Тема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2018-10-23T03:43:59Z</dcterms:created>
  <dcterms:modified xsi:type="dcterms:W3CDTF">2018-10-23T04:31:11Z</dcterms:modified>
</cp:coreProperties>
</file>