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57" r:id="rId4"/>
    <p:sldId id="273" r:id="rId5"/>
    <p:sldId id="276" r:id="rId6"/>
    <p:sldId id="277" r:id="rId7"/>
    <p:sldId id="259" r:id="rId8"/>
    <p:sldId id="261" r:id="rId9"/>
    <p:sldId id="281" r:id="rId10"/>
    <p:sldId id="263" r:id="rId11"/>
    <p:sldId id="264" r:id="rId12"/>
    <p:sldId id="265" r:id="rId13"/>
    <p:sldId id="266" r:id="rId14"/>
    <p:sldId id="267" r:id="rId15"/>
    <p:sldId id="272" r:id="rId16"/>
    <p:sldId id="282" r:id="rId17"/>
    <p:sldId id="284" r:id="rId18"/>
    <p:sldId id="268" r:id="rId19"/>
    <p:sldId id="269" r:id="rId20"/>
    <p:sldId id="279" r:id="rId21"/>
    <p:sldId id="271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37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80C86-C3FD-4C82-9D42-0C6FACB705C2}" type="datetimeFigureOut">
              <a:rPr lang="ru-RU" smtClean="0"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A87D-70B9-4476-AD22-3CE70D046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90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80C86-C3FD-4C82-9D42-0C6FACB705C2}" type="datetimeFigureOut">
              <a:rPr lang="ru-RU" smtClean="0"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A87D-70B9-4476-AD22-3CE70D046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843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80C86-C3FD-4C82-9D42-0C6FACB705C2}" type="datetimeFigureOut">
              <a:rPr lang="ru-RU" smtClean="0"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A87D-70B9-4476-AD22-3CE70D046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730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80C86-C3FD-4C82-9D42-0C6FACB705C2}" type="datetimeFigureOut">
              <a:rPr lang="ru-RU" smtClean="0"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A87D-70B9-4476-AD22-3CE70D046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270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5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80C86-C3FD-4C82-9D42-0C6FACB705C2}" type="datetimeFigureOut">
              <a:rPr lang="ru-RU" smtClean="0"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A87D-70B9-4476-AD22-3CE70D046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496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80C86-C3FD-4C82-9D42-0C6FACB705C2}" type="datetimeFigureOut">
              <a:rPr lang="ru-RU" smtClean="0"/>
              <a:t>27.10.2017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A87D-70B9-4476-AD22-3CE70D046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005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80C86-C3FD-4C82-9D42-0C6FACB705C2}" type="datetimeFigureOut">
              <a:rPr lang="ru-RU" smtClean="0"/>
              <a:t>27.10.2017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A87D-70B9-4476-AD22-3CE70D046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92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80C86-C3FD-4C82-9D42-0C6FACB705C2}" type="datetimeFigureOut">
              <a:rPr lang="ru-RU" smtClean="0"/>
              <a:t>27.10.2017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A87D-70B9-4476-AD22-3CE70D046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56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80C86-C3FD-4C82-9D42-0C6FACB705C2}" type="datetimeFigureOut">
              <a:rPr lang="ru-RU" smtClean="0"/>
              <a:t>27.10.2017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A87D-70B9-4476-AD22-3CE70D046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119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3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80C86-C3FD-4C82-9D42-0C6FACB705C2}" type="datetimeFigureOut">
              <a:rPr lang="ru-RU" smtClean="0"/>
              <a:t>27.10.2017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A87D-70B9-4476-AD22-3CE70D046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136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3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80C86-C3FD-4C82-9D42-0C6FACB705C2}" type="datetimeFigureOut">
              <a:rPr lang="ru-RU" smtClean="0"/>
              <a:t>27.10.2017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A87D-70B9-4476-AD22-3CE70D046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117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26000">
              <a:schemeClr val="accent4">
                <a:lumMod val="45000"/>
                <a:lumOff val="55000"/>
              </a:schemeClr>
            </a:gs>
            <a:gs pos="53000">
              <a:srgbClr val="FFFF00"/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80C86-C3FD-4C82-9D42-0C6FACB705C2}" type="datetimeFigureOut">
              <a:rPr lang="ru-RU" smtClean="0"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3A87D-70B9-4476-AD22-3CE70D046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833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10" Type="http://schemas.openxmlformats.org/officeDocument/2006/relationships/image" Target="../media/image45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165" y="213417"/>
            <a:ext cx="5971083" cy="28895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3326" y="574766"/>
            <a:ext cx="48855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Monotype Corsiva" pitchFamily="66" charset="0"/>
              </a:rPr>
              <a:t>Комплексное занятие по теме «Почта»</a:t>
            </a:r>
            <a:endParaRPr lang="ru-RU" sz="60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5434" y="3437088"/>
            <a:ext cx="86868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Дать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элементарные сведения о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почте;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Способствовать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формированию образа звука и буквы «Ч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Способствовать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формированию умения выделять звук «Ч» из состава слова; 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Продолжать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развивать умение детей складывать четырехугольный лист бумаги, совмещая противоположные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углы;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Закреплять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навыки порядкового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счета;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умение выполнять движения в соответствие с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текстом.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642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00.yaplakal.com/pics/pics_original/0/4/9/19209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09" y="905566"/>
            <a:ext cx="8453491" cy="560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0297" y="216264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Monotype Corsiva" pitchFamily="66" charset="0"/>
              </a:rPr>
              <a:t>Я вагончик голубой,</a:t>
            </a:r>
          </a:p>
          <a:p>
            <a:r>
              <a:rPr lang="ru-RU" sz="3200" b="1" dirty="0">
                <a:solidFill>
                  <a:srgbClr val="0070C0"/>
                </a:solidFill>
                <a:latin typeface="Monotype Corsiva" pitchFamily="66" charset="0"/>
              </a:rPr>
              <a:t>Не угнаться вам за мной.</a:t>
            </a:r>
          </a:p>
          <a:p>
            <a:r>
              <a:rPr lang="ru-RU" sz="3200" b="1" dirty="0">
                <a:solidFill>
                  <a:srgbClr val="0070C0"/>
                </a:solidFill>
                <a:latin typeface="Monotype Corsiva" pitchFamily="66" charset="0"/>
              </a:rPr>
              <a:t>Бандеролей везу воз –</a:t>
            </a:r>
          </a:p>
          <a:p>
            <a:r>
              <a:rPr lang="ru-RU" sz="3200" b="1" dirty="0">
                <a:solidFill>
                  <a:srgbClr val="0070C0"/>
                </a:solidFill>
                <a:latin typeface="Monotype Corsiva" pitchFamily="66" charset="0"/>
              </a:rPr>
              <a:t>Заказал их Дед Мороз.</a:t>
            </a:r>
          </a:p>
        </p:txBody>
      </p:sp>
    </p:spTree>
    <p:extLst>
      <p:ext uri="{BB962C8B-B14F-4D97-AF65-F5344CB8AC3E}">
        <p14:creationId xmlns:p14="http://schemas.microsoft.com/office/powerpoint/2010/main" val="90586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opsop.ru/wp-content/uploads/2016/11/4431_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40" y="225451"/>
            <a:ext cx="5683365" cy="395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pavposgor.ru/userdata/foto/2012/12/12_/mail/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917" y="1828193"/>
            <a:ext cx="6129655" cy="408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89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3.infourok.ru/uploads/ex/0f2a/0001d061-a5a9f7da/hello_html_m3815489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97" y="221616"/>
            <a:ext cx="3781425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t03.kakprosto.ru/tumb/680/images/article/2011/10/18/1_525518938c006525518938c0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457" y="574778"/>
            <a:ext cx="7161807" cy="519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3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www.neboleem.net/images/stories1/slides/12-sposobov-zanjat-rebenka-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r="5668" b="17029"/>
          <a:stretch/>
        </p:blipFill>
        <p:spPr bwMode="auto">
          <a:xfrm>
            <a:off x="6103010" y="3017532"/>
            <a:ext cx="5692759" cy="343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im0-tub-ru.yandex.net/i?id=ef86bce17e57762ae9528594db3bb379&amp;n=33&amp;h=215&amp;w=3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35" y="336295"/>
            <a:ext cx="5989399" cy="397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56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m0-tub-ru.yandex.net/i?id=9ea650e28b3ccf5cf211348cae281c08&amp;n=33&amp;h=215&amp;w=3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05" y="441187"/>
            <a:ext cx="5320180" cy="2994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01257" y="441200"/>
            <a:ext cx="1371691" cy="2264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www.krestianin.ru/upload/medialibrary/2f5/IMG_23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669" y="2457198"/>
            <a:ext cx="5499462" cy="413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36423" y="441200"/>
            <a:ext cx="1818162" cy="4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57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unlib.ru/cimg/2014/101400/10274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24" y="352698"/>
            <a:ext cx="4598581" cy="483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s04.infourok.ru/uploads/ex/02d7/000029e6-07b727ec/hello_html_m41e1d22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527" y="2586457"/>
            <a:ext cx="7305832" cy="402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61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justclickit.ru/smiles/image/emotions/emotions%20(2852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96" y="1385973"/>
            <a:ext cx="5017317" cy="501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33303" y="108700"/>
            <a:ext cx="9548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0070C0"/>
                </a:solidFill>
                <a:latin typeface="Monotype Corsiva" pitchFamily="66" charset="0"/>
              </a:rPr>
              <a:t>Гимнастика  для глаз.</a:t>
            </a:r>
            <a:endParaRPr lang="ru-RU" sz="80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70171" y="1432139"/>
            <a:ext cx="46111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А сейчас посмотрим вдаль,</a:t>
            </a:r>
          </a:p>
          <a:p>
            <a:pPr algn="just"/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На это времени не жаль,</a:t>
            </a:r>
          </a:p>
          <a:p>
            <a:pPr algn="just"/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Что вблизи и что вдали </a:t>
            </a:r>
          </a:p>
          <a:p>
            <a:pPr algn="just"/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Глазки рассмотреть должны.</a:t>
            </a:r>
          </a:p>
          <a:p>
            <a:pPr algn="just"/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Чтобы мы не зевали</a:t>
            </a:r>
          </a:p>
          <a:p>
            <a:pPr algn="just"/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Глаза по кругу побежали.</a:t>
            </a:r>
          </a:p>
          <a:p>
            <a:pPr algn="just"/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Остановка, и опять</a:t>
            </a:r>
          </a:p>
          <a:p>
            <a:pPr algn="just"/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В другую сторону бежать. </a:t>
            </a:r>
            <a:endParaRPr lang="ru-RU" sz="24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9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931" y="1433685"/>
            <a:ext cx="7096534" cy="5187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486" y="235131"/>
            <a:ext cx="83602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Comic Sans MS" pitchFamily="66" charset="0"/>
              </a:rPr>
              <a:t>Поэтапное изготовление 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Comic Sans MS" pitchFamily="66" charset="0"/>
              </a:rPr>
              <a:t>конверта </a:t>
            </a:r>
            <a:endParaRPr lang="ru-RU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085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900igr.net/datas/chtenie/Slova-3.files/0019-019-Vagon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2" t="22597" r="15412" b="9086"/>
          <a:stretch/>
        </p:blipFill>
        <p:spPr bwMode="auto">
          <a:xfrm>
            <a:off x="0" y="189684"/>
            <a:ext cx="10189029" cy="6668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861" y="1319439"/>
            <a:ext cx="1682751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9" y="2695575"/>
            <a:ext cx="1755775" cy="147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574" y="3938588"/>
            <a:ext cx="1414463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069" y="5358721"/>
            <a:ext cx="1335087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023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900igr.net/datas/chtenie/Slova-3.files/0019-019-Vagon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9" t="33839" r="25682" b="13893"/>
          <a:stretch/>
        </p:blipFill>
        <p:spPr bwMode="auto">
          <a:xfrm>
            <a:off x="4111070" y="222069"/>
            <a:ext cx="6231367" cy="435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image.freepik.com/free-photo/blue-envelope_1101-75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332" y="4779761"/>
            <a:ext cx="1756411" cy="146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296" y="2399031"/>
            <a:ext cx="1755775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 descr="http://media.istockphoto.com/photos/red-envelope-isolated-on-white-picture-id172251551?k=6&amp;m=172251551&amp;s=170667a&amp;w=0&amp;h=eQwcPSSn2qWFcyEYtwfzGztMUSrW62oQOUmcEvBuG5I=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23" y="3923563"/>
            <a:ext cx="1907176" cy="137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23" y="222069"/>
            <a:ext cx="1681435" cy="1211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 descr="https://image.freepik.com/free-photo/green-envelope_23473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23" y="2399031"/>
            <a:ext cx="1408873" cy="100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730" y="5628633"/>
            <a:ext cx="14144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2" name="Picture 14" descr="http://myweddingcards.ru/thumb/FXu-S23154M-5-msyywP3w/280r300/770466/orangeenvelop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254" y="4884264"/>
            <a:ext cx="1333500" cy="93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034" y="1056258"/>
            <a:ext cx="1335088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226753" y="3871506"/>
            <a:ext cx="507274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Monotype Corsiva" pitchFamily="66" charset="0"/>
              </a:rPr>
              <a:t>Послушать историю этого вагончика.</a:t>
            </a:r>
          </a:p>
          <a:p>
            <a:r>
              <a:rPr lang="ru-RU" sz="3200" b="1" dirty="0">
                <a:solidFill>
                  <a:srgbClr val="0070C0"/>
                </a:solidFill>
                <a:latin typeface="Monotype Corsiva" pitchFamily="66" charset="0"/>
              </a:rPr>
              <a:t>Часто езжу я по свету,</a:t>
            </a:r>
          </a:p>
          <a:p>
            <a:r>
              <a:rPr lang="ru-RU" sz="3200" b="1" dirty="0">
                <a:solidFill>
                  <a:srgbClr val="0070C0"/>
                </a:solidFill>
                <a:latin typeface="Monotype Corsiva" pitchFamily="66" charset="0"/>
              </a:rPr>
              <a:t>Письма развожу, газеты.</a:t>
            </a:r>
          </a:p>
          <a:p>
            <a:r>
              <a:rPr lang="ru-RU" sz="3200" b="1" dirty="0">
                <a:solidFill>
                  <a:srgbClr val="0070C0"/>
                </a:solidFill>
                <a:latin typeface="Monotype Corsiva" pitchFamily="66" charset="0"/>
              </a:rPr>
              <a:t>Двери смело открывай,</a:t>
            </a:r>
          </a:p>
          <a:p>
            <a:r>
              <a:rPr lang="ru-RU" sz="3200" b="1" dirty="0">
                <a:solidFill>
                  <a:srgbClr val="0070C0"/>
                </a:solidFill>
                <a:latin typeface="Monotype Corsiva" pitchFamily="66" charset="0"/>
              </a:rPr>
              <a:t>И скорее посчитай!</a:t>
            </a:r>
          </a:p>
        </p:txBody>
      </p:sp>
    </p:spTree>
    <p:extLst>
      <p:ext uri="{BB962C8B-B14F-4D97-AF65-F5344CB8AC3E}">
        <p14:creationId xmlns:p14="http://schemas.microsoft.com/office/powerpoint/2010/main" val="106521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98844E-6 L 0.34284 0.063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35" y="316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36994E-6 L 0.20235 -2.36994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17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5.78035E-7 L 0.36432 -0.1965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16" y="-982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7121E-6 -4.44444E-6 L 0.36395 -0.2182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97" y="-1092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7009E-6 -3.7037E-6 L 0.49993 -0.4231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97" y="-2115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7242E-6 4.44444E-6 L 0.35001 -0.5004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94" y="-2502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9605E-6 -2.96296E-6 L 0.34128 -0.641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4" y="-3210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0608E-6 4.81481E-6 L 0.20816 -0.5333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8" y="-2666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32" y="3102964"/>
            <a:ext cx="11705953" cy="33445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165" y="213417"/>
            <a:ext cx="5971083" cy="28895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891" y="213417"/>
            <a:ext cx="44936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Monotype Corsiva" pitchFamily="66" charset="0"/>
              </a:rPr>
              <a:t>- Вот стоят вагоны в ряд</a:t>
            </a:r>
          </a:p>
          <a:p>
            <a:r>
              <a:rPr lang="ru-RU" sz="2800" b="1" dirty="0">
                <a:solidFill>
                  <a:srgbClr val="0070C0"/>
                </a:solidFill>
                <a:latin typeface="Monotype Corsiva" pitchFamily="66" charset="0"/>
              </a:rPr>
              <a:t>И все хором говорят:</a:t>
            </a:r>
          </a:p>
          <a:p>
            <a:r>
              <a:rPr lang="ru-RU" sz="2800" b="1" dirty="0">
                <a:solidFill>
                  <a:srgbClr val="0070C0"/>
                </a:solidFill>
                <a:latin typeface="Monotype Corsiva" pitchFamily="66" charset="0"/>
              </a:rPr>
              <a:t>- Едем, едем в детский сад,</a:t>
            </a:r>
          </a:p>
          <a:p>
            <a:r>
              <a:rPr lang="ru-RU" sz="2800" b="1" dirty="0">
                <a:solidFill>
                  <a:srgbClr val="0070C0"/>
                </a:solidFill>
                <a:latin typeface="Monotype Corsiva" pitchFamily="66" charset="0"/>
              </a:rPr>
              <a:t>Везем посылки для ребят.</a:t>
            </a:r>
          </a:p>
        </p:txBody>
      </p:sp>
    </p:spTree>
    <p:extLst>
      <p:ext uri="{BB962C8B-B14F-4D97-AF65-F5344CB8AC3E}">
        <p14:creationId xmlns:p14="http://schemas.microsoft.com/office/powerpoint/2010/main" val="415060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-fotki.yandex.ru/get/9650/65387414.5f1/0_107a6c_529b6a21_X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139" y="692696"/>
            <a:ext cx="245608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animashki.kak2z.org/pic/18/komputeri-69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8" y="4058556"/>
            <a:ext cx="2841817" cy="189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torg-kanc.ru/upload/iblock/82f/82ff29fa875b03300d280905e24eb6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4" y="2132859"/>
            <a:ext cx="6816759" cy="293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dogscard.ru/userfiles/images/150%20%D0%BB%D0%B5%D1%82%20%D0%BC%D0%B0%D1%80%D0%BA%D0%B0%20WE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313968"/>
            <a:ext cx="4462173" cy="219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xn----etbbfqa5awff.xn--p1ai/wp-content/uploads/2017/01/cifry_pochtovogo_indeks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139" y="5104348"/>
            <a:ext cx="5880728" cy="84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7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0-tub-ru.yandex.net/i?id=4e5aa8ddc1c50a41554233e2cd1027e2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90" y="228159"/>
            <a:ext cx="6238875" cy="62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9435827">
            <a:off x="6684479" y="1531653"/>
            <a:ext cx="5259636" cy="255454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за внимание! </a:t>
            </a:r>
            <a:endParaRPr lang="ru-RU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228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56" y="523999"/>
            <a:ext cx="5572125" cy="585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80" y="523998"/>
            <a:ext cx="5426075" cy="607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8046" y="523999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Monotype Corsiva" pitchFamily="66" charset="0"/>
              </a:rPr>
              <a:t>Он принес нам телеграмму:</a:t>
            </a:r>
          </a:p>
          <a:p>
            <a:r>
              <a:rPr lang="ru-RU" sz="3200" b="1" dirty="0">
                <a:solidFill>
                  <a:srgbClr val="0070C0"/>
                </a:solidFill>
                <a:latin typeface="Monotype Corsiva" pitchFamily="66" charset="0"/>
              </a:rPr>
              <a:t>Приезжаю. Ждите. Мама.</a:t>
            </a:r>
          </a:p>
          <a:p>
            <a:r>
              <a:rPr lang="ru-RU" sz="3200" b="1" dirty="0">
                <a:solidFill>
                  <a:srgbClr val="0070C0"/>
                </a:solidFill>
                <a:latin typeface="Monotype Corsiva" pitchFamily="66" charset="0"/>
              </a:rPr>
              <a:t>Деду пенсию принес,</a:t>
            </a:r>
          </a:p>
          <a:p>
            <a:r>
              <a:rPr lang="ru-RU" sz="3200" b="1" dirty="0">
                <a:solidFill>
                  <a:srgbClr val="0070C0"/>
                </a:solidFill>
                <a:latin typeface="Monotype Corsiva" pitchFamily="66" charset="0"/>
              </a:rPr>
              <a:t>Хоть совсем не Дед Мороз.</a:t>
            </a:r>
          </a:p>
          <a:p>
            <a:r>
              <a:rPr lang="ru-RU" sz="3200" b="1" dirty="0">
                <a:solidFill>
                  <a:srgbClr val="0070C0"/>
                </a:solidFill>
                <a:latin typeface="Monotype Corsiva" pitchFamily="66" charset="0"/>
              </a:rPr>
              <a:t>На ногах с рассвета он. </a:t>
            </a:r>
            <a:endParaRPr lang="ru-RU" sz="3200" b="1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Кто </a:t>
            </a:r>
            <a:r>
              <a:rPr lang="ru-RU" sz="3200" b="1" dirty="0">
                <a:solidFill>
                  <a:srgbClr val="0070C0"/>
                </a:solidFill>
                <a:latin typeface="Monotype Corsiva" pitchFamily="66" charset="0"/>
              </a:rPr>
              <a:t>же это?</a:t>
            </a:r>
          </a:p>
        </p:txBody>
      </p:sp>
    </p:spTree>
    <p:extLst>
      <p:ext uri="{BB962C8B-B14F-4D97-AF65-F5344CB8AC3E}">
        <p14:creationId xmlns:p14="http://schemas.microsoft.com/office/powerpoint/2010/main" val="148805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32" y="-1"/>
            <a:ext cx="9151529" cy="686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320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Собери посылку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</p:txBody>
      </p:sp>
      <p:pic>
        <p:nvPicPr>
          <p:cNvPr id="5122" name="Picture 2" descr="D:\Картинки для игр1\По звукам\Отдельные картинки\бочка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0963" y="1071559"/>
            <a:ext cx="2256628" cy="2362709"/>
          </a:xfrm>
          <a:prstGeom prst="rect">
            <a:avLst/>
          </a:prstGeom>
          <a:noFill/>
        </p:spPr>
      </p:pic>
      <p:pic>
        <p:nvPicPr>
          <p:cNvPr id="5123" name="Picture 3" descr="D:\Картинки для игр1\Картинки для игр 4 лишний по разным темам\4 лиш7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0" y="4643446"/>
            <a:ext cx="2281685" cy="1214446"/>
          </a:xfrm>
          <a:prstGeom prst="rect">
            <a:avLst/>
          </a:prstGeom>
          <a:noFill/>
        </p:spPr>
      </p:pic>
      <p:pic>
        <p:nvPicPr>
          <p:cNvPr id="5125" name="Picture 5" descr="http://www.mk.ru/upload/iblock_mk/475/dd/dd/a2/DETAIL_PICTURE_649378_95295526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63" y="3071810"/>
            <a:ext cx="2668892" cy="1500198"/>
          </a:xfrm>
          <a:prstGeom prst="rect">
            <a:avLst/>
          </a:prstGeom>
          <a:noFill/>
        </p:spPr>
      </p:pic>
      <p:pic>
        <p:nvPicPr>
          <p:cNvPr id="5126" name="Picture 6" descr="D:\Картинки для игр1\По звукам\Отдельные картинки\меч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76484" y="1285873"/>
            <a:ext cx="3183993" cy="1747639"/>
          </a:xfrm>
          <a:prstGeom prst="rect">
            <a:avLst/>
          </a:prstGeom>
          <a:noFill/>
        </p:spPr>
      </p:pic>
      <p:pic>
        <p:nvPicPr>
          <p:cNvPr id="5128" name="Picture 8" descr="http://assortu.ru/wp-content/uploads/2012/04/kulich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09984" y="3071810"/>
            <a:ext cx="1874061" cy="1571636"/>
          </a:xfrm>
          <a:prstGeom prst="rect">
            <a:avLst/>
          </a:prstGeom>
          <a:noFill/>
        </p:spPr>
      </p:pic>
      <p:pic>
        <p:nvPicPr>
          <p:cNvPr id="5130" name="Picture 10" descr="http://e-posud.com.ua/published/publicdata/EPOSUDCOSHOP/attachments/SC/products_pictures/202739428_enl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1998" y="4929211"/>
            <a:ext cx="1976937" cy="1482703"/>
          </a:xfrm>
          <a:prstGeom prst="rect">
            <a:avLst/>
          </a:prstGeom>
          <a:noFill/>
        </p:spPr>
      </p:pic>
      <p:pic>
        <p:nvPicPr>
          <p:cNvPr id="5132" name="Picture 12" descr="http://www.elephant.ru/images/toys/139/58942_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48509" y="4786322"/>
            <a:ext cx="2095515" cy="1571636"/>
          </a:xfrm>
          <a:prstGeom prst="rect">
            <a:avLst/>
          </a:prstGeom>
          <a:noFill/>
        </p:spPr>
      </p:pic>
      <p:pic>
        <p:nvPicPr>
          <p:cNvPr id="5136" name="Picture 16" descr="http://www.papirus-tomsk.ru/user_files/Image/1319018967.1df83d43675ad42f8a4bf7a0dae090c3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49" y="3214686"/>
            <a:ext cx="2000264" cy="1500198"/>
          </a:xfrm>
          <a:prstGeom prst="rect">
            <a:avLst/>
          </a:prstGeom>
          <a:noFill/>
        </p:spPr>
      </p:pic>
      <p:pic>
        <p:nvPicPr>
          <p:cNvPr id="5138" name="Picture 18" descr="https://lh4.ggpht.com/Gz_tZn--xHYE4R3DiFmLh1VLj4c1dTgeufcyrkIXB-pcf1jh5vvV6HC5PrEr4tcSY1BD=w30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239009" y="785794"/>
            <a:ext cx="4381531" cy="32861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235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6.47549E-6 C 0.03421 -0.09643 0.06841 -0.19241 0.14306 -0.22548 C 0.21771 -0.25855 0.39497 -0.23843 0.44757 -0.19888 C 0.50018 -0.15934 0.4573 -0.02798 0.45834 0.01226 C 0.45938 0.0525 0.45452 0.03817 0.45382 0.04302 " pathEditMode="relative" ptsTypes="aaaaA">
                                      <p:cBhvr>
                                        <p:cTn id="6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2.53469E-6 C 0.01423 -0.12951 0.02864 -0.25902 0.08767 -0.3402 C 0.1467 -0.42137 0.30642 -0.50856 0.35381 -0.48775 C 0.40121 -0.46693 0.36909 -0.26041 0.37222 -0.21508 " pathEditMode="relative" ptsTypes="aaaA">
                                      <p:cBhvr>
                                        <p:cTn id="11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80204E-6 C 0.01319 -0.08973 0.02639 -0.179 0.0908 -0.26433 C 0.15521 -0.3499 0.29687 -0.47779 0.38628 -0.51225 C 0.47569 -0.54671 0.58993 -0.52358 0.62778 -0.47132 C 0.66562 -0.41905 0.61614 -0.24653 0.61389 -0.19865 C 0.61163 -0.15078 0.61389 -0.1864 0.61389 -0.18432 " pathEditMode="relative" ptsTypes="aaaaaA">
                                      <p:cBhvr>
                                        <p:cTn id="16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0.00439 C -0.02982 -0.11075 -0.05833 -0.21665 -0.06576 -0.27884 C -0.07318 -0.34104 -0.06732 -0.3489 -0.04583 -0.37688 C -0.02422 -0.40509 0.02083 -0.42913 0.06341 -0.44855 C 0.10586 -0.46798 0.18958 -0.53248 0.2095 -0.49364 C 0.22943 -0.4548 0.20638 -0.33526 0.18333 -0.21526 " pathEditMode="relative" rAng="0" ptsTypes="aaaaaA">
                                      <p:cBhvr>
                                        <p:cTn id="21" dur="2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0" y="-264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Расшифруй слово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п    о       ч      т      а</a:t>
            </a:r>
            <a:endParaRPr lang="ru-RU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173" name="Picture 5" descr="D:\Картинки для игр1\По звукам\Отдельные картинки\пчела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50331">
            <a:off x="428452" y="2940807"/>
            <a:ext cx="2548076" cy="1270419"/>
          </a:xfrm>
          <a:prstGeom prst="rect">
            <a:avLst/>
          </a:prstGeom>
          <a:noFill/>
        </p:spPr>
      </p:pic>
      <p:pic>
        <p:nvPicPr>
          <p:cNvPr id="7175" name="Picture 7" descr="http://www.ferra.ru/images/263/263875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831" t="23738" r="16217" b="28804"/>
          <a:stretch/>
        </p:blipFill>
        <p:spPr bwMode="auto">
          <a:xfrm rot="3324702">
            <a:off x="2677362" y="2232348"/>
            <a:ext cx="2573305" cy="1815011"/>
          </a:xfrm>
          <a:prstGeom prst="rect">
            <a:avLst/>
          </a:prstGeom>
          <a:noFill/>
        </p:spPr>
      </p:pic>
      <p:pic>
        <p:nvPicPr>
          <p:cNvPr id="7177" name="Picture 9" descr="http://fotohomka.ru/images/Jan/08/2cac21d6b5973dce741debffc97e7083/mini_1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138" b="18304"/>
          <a:stretch/>
        </p:blipFill>
        <p:spPr bwMode="auto">
          <a:xfrm>
            <a:off x="4692191" y="2529132"/>
            <a:ext cx="3068075" cy="1728192"/>
          </a:xfrm>
          <a:prstGeom prst="rect">
            <a:avLst/>
          </a:prstGeom>
          <a:noFill/>
        </p:spPr>
      </p:pic>
      <p:pic>
        <p:nvPicPr>
          <p:cNvPr id="7178" name="Picture 10" descr="D:\Картинки для игр1\По звукам\Отдельные картинки\тачка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64744">
            <a:off x="7464586" y="2628573"/>
            <a:ext cx="2544055" cy="1529310"/>
          </a:xfrm>
          <a:prstGeom prst="rect">
            <a:avLst/>
          </a:prstGeom>
          <a:noFill/>
        </p:spPr>
      </p:pic>
      <p:pic>
        <p:nvPicPr>
          <p:cNvPr id="7182" name="Picture 14" descr="http://www.sts-med.ru/images/catalog/5490c0cd75e02.jpg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119" t="13973" r="12982"/>
          <a:stretch/>
        </p:blipFill>
        <p:spPr bwMode="auto">
          <a:xfrm>
            <a:off x="9353935" y="2694871"/>
            <a:ext cx="2592288" cy="17207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449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971" y="3151199"/>
            <a:ext cx="5398271" cy="3550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01" y="3195687"/>
            <a:ext cx="3342232" cy="3461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9600" y="196258"/>
            <a:ext cx="10972800" cy="5091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Monotype Corsiva" pitchFamily="66" charset="0"/>
              </a:rPr>
              <a:t>Физ. минутка</a:t>
            </a:r>
            <a:endParaRPr kumimoji="0" lang="ru-RU" sz="3600" b="1" i="0" u="none" strike="noStrike" kern="1200" cap="none" spc="0" normalizeH="0" baseline="0" noProof="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uLnTx/>
              <a:uFillTx/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2465" y="705391"/>
            <a:ext cx="46093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Calibri" pitchFamily="34" charset="0"/>
              </a:rPr>
              <a:t>Н</a:t>
            </a:r>
            <a:r>
              <a:rPr lang="ru-RU" sz="2000" b="1" dirty="0" smtClean="0">
                <a:solidFill>
                  <a:srgbClr val="0070C0"/>
                </a:solidFill>
                <a:latin typeface="Calibri" pitchFamily="34" charset="0"/>
              </a:rPr>
              <a:t>а скамейку я встаю,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Calibri" pitchFamily="34" charset="0"/>
              </a:rPr>
              <a:t>Если ящик достаю</a:t>
            </a:r>
          </a:p>
          <a:p>
            <a:endParaRPr lang="ru-RU" sz="2000" b="1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Calibri" pitchFamily="34" charset="0"/>
              </a:rPr>
              <a:t>Открываю ящик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Calibri" pitchFamily="34" charset="0"/>
              </a:rPr>
              <a:t>Голубой, блестящий.</a:t>
            </a:r>
          </a:p>
          <a:p>
            <a:endParaRPr lang="ru-RU" sz="2000" b="1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Calibri" pitchFamily="34" charset="0"/>
              </a:rPr>
              <a:t>Посыпались из ящика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Calibri" pitchFamily="34" charset="0"/>
              </a:rPr>
              <a:t>Письма настоящие.</a:t>
            </a:r>
          </a:p>
          <a:p>
            <a:endParaRPr lang="ru-RU" sz="20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0195" y="783776"/>
            <a:ext cx="61820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Calibri" pitchFamily="34" charset="0"/>
              </a:rPr>
              <a:t>поднимаются на носочки и тянутся </a:t>
            </a:r>
            <a:r>
              <a:rPr lang="ru-RU" sz="2000" b="1" dirty="0" smtClean="0">
                <a:solidFill>
                  <a:srgbClr val="0070C0"/>
                </a:solidFill>
                <a:latin typeface="Calibri" pitchFamily="34" charset="0"/>
              </a:rPr>
              <a:t>вверх</a:t>
            </a:r>
          </a:p>
          <a:p>
            <a:endParaRPr lang="ru-RU" sz="2000" b="1" dirty="0">
              <a:solidFill>
                <a:srgbClr val="0070C0"/>
              </a:solidFill>
              <a:latin typeface="Calibri" pitchFamily="34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ru-RU" sz="2000" b="1" dirty="0">
                <a:solidFill>
                  <a:srgbClr val="0070C0"/>
                </a:solidFill>
                <a:latin typeface="Calibri" pitchFamily="34" charset="0"/>
              </a:rPr>
              <a:t>«</a:t>
            </a:r>
            <a:r>
              <a:rPr lang="ru-RU" sz="2000" b="1" dirty="0" smtClean="0">
                <a:solidFill>
                  <a:srgbClr val="0070C0"/>
                </a:solidFill>
                <a:latin typeface="Calibri" pitchFamily="34" charset="0"/>
              </a:rPr>
              <a:t>открывают  ящик»</a:t>
            </a:r>
            <a:endParaRPr lang="ru-RU" sz="2000" b="1" dirty="0">
              <a:solidFill>
                <a:srgbClr val="0070C0"/>
              </a:solidFill>
              <a:latin typeface="Calibri" pitchFamily="34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Calibri" pitchFamily="34" charset="0"/>
            </a:endParaRPr>
          </a:p>
          <a:p>
            <a:endParaRPr lang="ru-RU" sz="2000" b="1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ru-RU" sz="2000" b="1" dirty="0">
                <a:solidFill>
                  <a:srgbClr val="0070C0"/>
                </a:solidFill>
                <a:latin typeface="Calibri" pitchFamily="34" charset="0"/>
              </a:rPr>
              <a:t>приседают – встают с вытянутыми руками.</a:t>
            </a:r>
          </a:p>
          <a:p>
            <a:endParaRPr lang="ru-RU" sz="2000" b="1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2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20686" y="1594103"/>
            <a:ext cx="9620851" cy="4930685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612" y="-1549744"/>
            <a:ext cx="4169008" cy="381047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8120" y="133425"/>
            <a:ext cx="3733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Monotype Corsiva" pitchFamily="66" charset="0"/>
              </a:rPr>
              <a:t>Я вагончик ярко-алый,</a:t>
            </a:r>
          </a:p>
          <a:p>
            <a:r>
              <a:rPr lang="ru-RU" sz="3200" b="1" dirty="0">
                <a:solidFill>
                  <a:srgbClr val="0070C0"/>
                </a:solidFill>
                <a:latin typeface="Monotype Corsiva" pitchFamily="66" charset="0"/>
              </a:rPr>
              <a:t>Аккуратный и нестарый.</a:t>
            </a:r>
          </a:p>
          <a:p>
            <a:r>
              <a:rPr lang="ru-RU" sz="3200" b="1" dirty="0">
                <a:solidFill>
                  <a:srgbClr val="0070C0"/>
                </a:solidFill>
                <a:latin typeface="Monotype Corsiva" pitchFamily="66" charset="0"/>
              </a:rPr>
              <a:t>Вот почтовое письмо,</a:t>
            </a:r>
          </a:p>
          <a:p>
            <a:r>
              <a:rPr lang="ru-RU" sz="3200" b="1" dirty="0">
                <a:solidFill>
                  <a:srgbClr val="0070C0"/>
                </a:solidFill>
                <a:latin typeface="Monotype Corsiva" pitchFamily="66" charset="0"/>
              </a:rPr>
              <a:t>Ване я везу его.</a:t>
            </a:r>
          </a:p>
        </p:txBody>
      </p:sp>
    </p:spTree>
    <p:extLst>
      <p:ext uri="{BB962C8B-B14F-4D97-AF65-F5344CB8AC3E}">
        <p14:creationId xmlns:p14="http://schemas.microsoft.com/office/powerpoint/2010/main" val="321790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12" y="1745967"/>
            <a:ext cx="2380805" cy="1638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282" y="1953675"/>
            <a:ext cx="2289704" cy="1576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813" y="4391945"/>
            <a:ext cx="2231231" cy="153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 descr="http://cod63.ru/wp-content/uploads/2016/08/v-samarskoj-oblasti-poezd-sbil-muzhchin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597" y="3931342"/>
            <a:ext cx="406717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im0-tub-ru.yandex.net/i?id=33c8fdba6a3b6334bd82d2985210f6dc&amp;n=33&amp;h=215&amp;w=2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623" y="1597960"/>
            <a:ext cx="3043021" cy="228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im0-tub-ru.yandex.net/i?id=49eae96f92d3d32ede6e8874517a08c5&amp;n=33&amp;h=215&amp;w=34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22" y="1495398"/>
            <a:ext cx="365759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76921" y="522514"/>
            <a:ext cx="40494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Monotype Corsiva" pitchFamily="66" charset="0"/>
              </a:rPr>
              <a:t>Как можно доставить письма?</a:t>
            </a:r>
            <a:endParaRPr lang="ru-RU" sz="60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15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758</TotalTime>
  <Words>281</Words>
  <Application>Microsoft Office PowerPoint</Application>
  <PresentationFormat>Произвольный</PresentationFormat>
  <Paragraphs>65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Собери посылку</vt:lpstr>
      <vt:lpstr>Расшифруй слово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46</cp:revision>
  <dcterms:created xsi:type="dcterms:W3CDTF">2017-04-12T07:43:09Z</dcterms:created>
  <dcterms:modified xsi:type="dcterms:W3CDTF">2017-10-27T09:17:13Z</dcterms:modified>
</cp:coreProperties>
</file>