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60" r:id="rId5"/>
    <p:sldId id="269" r:id="rId6"/>
    <p:sldId id="261" r:id="rId7"/>
    <p:sldId id="271" r:id="rId8"/>
    <p:sldId id="268" r:id="rId9"/>
    <p:sldId id="272" r:id="rId10"/>
    <p:sldId id="264" r:id="rId11"/>
    <p:sldId id="267" r:id="rId12"/>
    <p:sldId id="265" r:id="rId13"/>
    <p:sldId id="266" r:id="rId14"/>
    <p:sldId id="270"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3783" autoAdjust="0"/>
  </p:normalViewPr>
  <p:slideViewPr>
    <p:cSldViewPr>
      <p:cViewPr varScale="1">
        <p:scale>
          <a:sx n="69" d="100"/>
          <a:sy n="69" d="100"/>
        </p:scale>
        <p:origin x="-141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7BC3F-F018-4351-BF96-40BAE68D466B}" type="datetimeFigureOut">
              <a:rPr lang="ru-RU" smtClean="0"/>
              <a:t>13.03.2023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EC3300-6243-4B21-9322-FE0275BF5E98}" type="slidenum">
              <a:rPr lang="ru-RU" smtClean="0"/>
              <a:t>‹#›</a:t>
            </a:fld>
            <a:endParaRPr lang="ru-RU"/>
          </a:p>
        </p:txBody>
      </p:sp>
    </p:spTree>
    <p:extLst>
      <p:ext uri="{BB962C8B-B14F-4D97-AF65-F5344CB8AC3E}">
        <p14:creationId xmlns:p14="http://schemas.microsoft.com/office/powerpoint/2010/main" val="157731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49580" algn="just"/>
            <a:r>
              <a:rPr lang="ru-RU" sz="1200" b="0" i="0" u="none" strike="noStrike" dirty="0" smtClean="0">
                <a:solidFill>
                  <a:srgbClr val="000000"/>
                </a:solidFill>
                <a:effectLst/>
                <a:latin typeface="Times New Roman"/>
              </a:rPr>
              <a:t>Дети, начиная с дошкольного возраста, страдают дефицитом знаний о родном городе, стране, особенностях русских традиций, равнодушно относятся к близким людям, товарищам по группе. Испытывают недостаток сочувствия и сострадания к чужому горю. Нельзя быть патриотом, не чувствуя личной связи с Родиной, не зная, как любили и берегли её наши предки, наши отцы и деды.</a:t>
            </a:r>
            <a:endParaRPr lang="ru-RU" sz="900" b="0" i="0" dirty="0" smtClean="0">
              <a:solidFill>
                <a:srgbClr val="000000"/>
              </a:solidFill>
              <a:effectLst/>
              <a:latin typeface="Times New Roman"/>
            </a:endParaRPr>
          </a:p>
          <a:p>
            <a:pPr indent="449580" algn="just"/>
            <a:r>
              <a:rPr lang="ru-RU" sz="1200" b="0" i="0" u="none" strike="noStrike" dirty="0" smtClean="0">
                <a:solidFill>
                  <a:srgbClr val="000000"/>
                </a:solidFill>
                <a:effectLst/>
                <a:latin typeface="Times New Roman"/>
              </a:rPr>
              <a:t>Нам всем известно, что основы воспитания закладываются в дошкольном возрасте, а затем воспитание человека продолжается. Из детства ребёнок выносит то, что потом сохраняется на всю жизнь, т. к. детское восприятие самое точное, а детские впечатления самые яркие.</a:t>
            </a:r>
            <a:endParaRPr lang="ru-RU" sz="900" b="0" i="0" dirty="0" smtClean="0">
              <a:solidFill>
                <a:srgbClr val="000000"/>
              </a:solidFill>
              <a:effectLst/>
              <a:latin typeface="Times New Roman"/>
            </a:endParaRPr>
          </a:p>
          <a:p>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3</a:t>
            </a:fld>
            <a:endParaRPr lang="ru-RU"/>
          </a:p>
        </p:txBody>
      </p:sp>
    </p:spTree>
    <p:extLst>
      <p:ext uri="{BB962C8B-B14F-4D97-AF65-F5344CB8AC3E}">
        <p14:creationId xmlns:p14="http://schemas.microsoft.com/office/powerpoint/2010/main" val="298391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Очень важно привить детям чувство любви и уважения к культурным ценностям и традициям русского народа, знакомить детей с устным народным творчеством: сказками, былинами, </a:t>
            </a:r>
            <a:r>
              <a:rPr lang="ru-RU" dirty="0" err="1" smtClean="0"/>
              <a:t>потешками</a:t>
            </a:r>
            <a:r>
              <a:rPr lang="ru-RU" dirty="0" smtClean="0"/>
              <a:t>, праздниками и обрядами, народным декоративно-прикладным искусством. Формировать у детей общие представления о народной культуре, её богатстве и красоте.</a:t>
            </a:r>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12</a:t>
            </a:fld>
            <a:endParaRPr lang="ru-RU"/>
          </a:p>
        </p:txBody>
      </p:sp>
    </p:spTree>
    <p:extLst>
      <p:ext uri="{BB962C8B-B14F-4D97-AF65-F5344CB8AC3E}">
        <p14:creationId xmlns:p14="http://schemas.microsoft.com/office/powerpoint/2010/main" val="3973719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49580" algn="just"/>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13</a:t>
            </a:fld>
            <a:endParaRPr lang="ru-RU"/>
          </a:p>
        </p:txBody>
      </p:sp>
    </p:spTree>
    <p:extLst>
      <p:ext uri="{BB962C8B-B14F-4D97-AF65-F5344CB8AC3E}">
        <p14:creationId xmlns:p14="http://schemas.microsoft.com/office/powerpoint/2010/main" val="47935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Мир ребёнка начинается с его семьи, впервые он осознаёт себя человеком-членом семейного сообщества. У детей воспитываются гуманные отношения к своим близким, уточняются представления об именах близких людей, о семейных историях, традициях. Формируется понимание, что семья – это </a:t>
            </a:r>
            <a:r>
              <a:rPr lang="ru-RU" i="0" dirty="0" smtClean="0"/>
              <a:t>мама, папа, бабушка, дедушка, брат, сестра.</a:t>
            </a:r>
            <a:r>
              <a:rPr lang="ru-RU" i="0" baseline="0" dirty="0" smtClean="0"/>
              <a:t> </a:t>
            </a:r>
            <a:r>
              <a:rPr lang="ru-RU" dirty="0" smtClean="0"/>
              <a:t>В семье все друг друга любят: старшие заботятся о младших, младшие стараются помогать старшим. У каждого члена семьи есть свои обязанности.</a:t>
            </a:r>
            <a:r>
              <a:rPr lang="ru-RU" baseline="0" dirty="0" smtClean="0"/>
              <a:t> Родителям вместе с детьми было предложено поучаствовали в проекте «Моё генеалогическое древо», где нужно было рассказать о своей семье. Из 23 человек, в проекте приняли участие 6 семей. Родители подошли к заданию творчески, все работы были разные и по- своему интересные. </a:t>
            </a:r>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4</a:t>
            </a:fld>
            <a:endParaRPr lang="ru-RU"/>
          </a:p>
        </p:txBody>
      </p:sp>
    </p:spTree>
    <p:extLst>
      <p:ext uri="{BB962C8B-B14F-4D97-AF65-F5344CB8AC3E}">
        <p14:creationId xmlns:p14="http://schemas.microsoft.com/office/powerpoint/2010/main" val="202226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закрепления темы «Моя семья», мной были созданы игры на липучках и игры-</a:t>
            </a:r>
            <a:r>
              <a:rPr lang="ru-RU" baseline="0" dirty="0" smtClean="0"/>
              <a:t> вертушки, которыми дети играют с удовольствием и даже из деталей придумывают свои игры.</a:t>
            </a:r>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5</a:t>
            </a:fld>
            <a:endParaRPr lang="ru-RU"/>
          </a:p>
        </p:txBody>
      </p:sp>
    </p:spTree>
    <p:extLst>
      <p:ext uri="{BB962C8B-B14F-4D97-AF65-F5344CB8AC3E}">
        <p14:creationId xmlns:p14="http://schemas.microsoft.com/office/powerpoint/2010/main" val="236932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Одно из проявлений патриотизма – любовь к природе. Она определяется бережным отношением к ней, выражается в элементарной заботе о животных, в доступном труде по выращиванию растений. Большое значение имеют прогулки в лес, на реку, в поле. Они дают возможность познакомить детей с некоторыми правилами бережного отношения к природе. При ознакомлении с природой родной страны акцент делается на ее красоту и разнообразие, на ее особенности. Яркие впечатления о родной природе, об истории родного края, полученные в детстве, нередко остаются в памяти человека на всю жизнь и формируют у ребенка такие черты характера, которые помогут ему стать патриотом и гражданином своей страны.</a:t>
            </a:r>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6</a:t>
            </a:fld>
            <a:endParaRPr lang="ru-RU"/>
          </a:p>
        </p:txBody>
      </p:sp>
    </p:spTree>
    <p:extLst>
      <p:ext uri="{BB962C8B-B14F-4D97-AF65-F5344CB8AC3E}">
        <p14:creationId xmlns:p14="http://schemas.microsoft.com/office/powerpoint/2010/main" val="176021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При ознакомлении с родной природой дети средней группы получают сначала элементарные сведения о природе участка детского сада, затем краеведческие сведения о природе родного края.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У детей воспитывается умение эстетически воспринимать красоту окружающего мира, относится к природе поэтически, эмоционально, бережно, появляется  желание больше узнать о родной природе и делать поделки из природного материала.. </a:t>
            </a:r>
          </a:p>
          <a:p>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7</a:t>
            </a:fld>
            <a:endParaRPr lang="ru-RU"/>
          </a:p>
        </p:txBody>
      </p:sp>
    </p:spTree>
    <p:extLst>
      <p:ext uri="{BB962C8B-B14F-4D97-AF65-F5344CB8AC3E}">
        <p14:creationId xmlns:p14="http://schemas.microsoft.com/office/powerpoint/2010/main" val="170380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Знакомство дошкольников с родным городом является не простой задачей, потому что маленькому ребенку трудно представить устройство большого города, историю его возникновения, достопримечательности. Работа должна вестись последовательно, от более близкого, знакомого (семья, детский сад, микрорайон), к более сложному – город, страна.</a:t>
            </a:r>
          </a:p>
          <a:p>
            <a:r>
              <a:rPr lang="ru-RU" b="0" i="0" dirty="0" smtClean="0">
                <a:solidFill>
                  <a:srgbClr val="181818"/>
                </a:solidFill>
                <a:effectLst/>
                <a:latin typeface="Open Sans"/>
              </a:rPr>
              <a:t>Знакомство с двором, улицей, на которой живет ребенок, микрорайоном кладут начало формированию у детей представлений о родном городе, его устройстве, истории, достопримечательностях. Самым ярким событием являются походы, во время которых дети не только знакомятся с местностью, в которой расположен микрорайон, но и любуются самыми красивыми местами нашего города, его необычным разнообразным ландшафтом, замечательной природой.</a:t>
            </a:r>
            <a:endParaRPr lang="ru-RU" dirty="0" smtClean="0"/>
          </a:p>
        </p:txBody>
      </p:sp>
      <p:sp>
        <p:nvSpPr>
          <p:cNvPr id="4" name="Номер слайда 3"/>
          <p:cNvSpPr>
            <a:spLocks noGrp="1"/>
          </p:cNvSpPr>
          <p:nvPr>
            <p:ph type="sldNum" sz="quarter" idx="10"/>
          </p:nvPr>
        </p:nvSpPr>
        <p:spPr/>
        <p:txBody>
          <a:bodyPr/>
          <a:lstStyle/>
          <a:p>
            <a:fld id="{FCEC3300-6243-4B21-9322-FE0275BF5E98}" type="slidenum">
              <a:rPr lang="ru-RU" smtClean="0"/>
              <a:t>8</a:t>
            </a:fld>
            <a:endParaRPr lang="ru-RU"/>
          </a:p>
        </p:txBody>
      </p:sp>
    </p:spTree>
    <p:extLst>
      <p:ext uri="{BB962C8B-B14F-4D97-AF65-F5344CB8AC3E}">
        <p14:creationId xmlns:p14="http://schemas.microsoft.com/office/powerpoint/2010/main" val="397157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Воспитывая любовь к родному городу, рассказывая о достопримечательностях, о разных важных объектах нашего города, я решила предложить родителям поучаствовать в проекте « Мой город Арамиль. Арамиль глазами детей», где каждому ребенку нужно было посетить 1 из объектов города рассказать о нем и  сделать фото. Было предложено на выбор 22 объекта нашего города, родители сами выбирали, куда пойдут с детьми на экскурсию. Итогом проекта стало создание фотоальбома с достопримечательностями нашего города.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smtClean="0">
              <a:ln>
                <a:noFill/>
              </a:ln>
              <a:solidFill>
                <a:prstClr val="black"/>
              </a:solidFill>
              <a:effectLst/>
              <a:uLnTx/>
              <a:uFillTx/>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9</a:t>
            </a:fld>
            <a:endParaRPr lang="ru-RU"/>
          </a:p>
        </p:txBody>
      </p:sp>
    </p:spTree>
    <p:extLst>
      <p:ext uri="{BB962C8B-B14F-4D97-AF65-F5344CB8AC3E}">
        <p14:creationId xmlns:p14="http://schemas.microsoft.com/office/powerpoint/2010/main" val="7772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Основная задача в работе по знакомству детей средней группы с родной страной - вызвать у них чувство восхищения и восторга красотой своей Родины. Знакомить с государственными символами России: гербом, флагом, гимном. Рассказывать о государственных праздниках (день флага, день отца,</a:t>
            </a:r>
            <a:r>
              <a:rPr lang="ru-RU" baseline="0" dirty="0" smtClean="0"/>
              <a:t> день народного единства ,день матери,8 марта). </a:t>
            </a:r>
          </a:p>
        </p:txBody>
      </p:sp>
      <p:sp>
        <p:nvSpPr>
          <p:cNvPr id="4" name="Номер слайда 3"/>
          <p:cNvSpPr>
            <a:spLocks noGrp="1"/>
          </p:cNvSpPr>
          <p:nvPr>
            <p:ph type="sldNum" sz="quarter" idx="10"/>
          </p:nvPr>
        </p:nvSpPr>
        <p:spPr/>
        <p:txBody>
          <a:bodyPr/>
          <a:lstStyle/>
          <a:p>
            <a:fld id="{FCEC3300-6243-4B21-9322-FE0275BF5E98}" type="slidenum">
              <a:rPr lang="ru-RU" smtClean="0"/>
              <a:t>10</a:t>
            </a:fld>
            <a:endParaRPr lang="ru-RU"/>
          </a:p>
        </p:txBody>
      </p:sp>
    </p:spTree>
    <p:extLst>
      <p:ext uri="{BB962C8B-B14F-4D97-AF65-F5344CB8AC3E}">
        <p14:creationId xmlns:p14="http://schemas.microsoft.com/office/powerpoint/2010/main" val="3873251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Рассказать о Российской армии,  о воинах, которые охраняют нашу Родину (в средней группе праздника 23 февраля нет, но мы решили вместе с Марией Сергеевной приурочить спортивно- развлекательное мероприятие для наших пап к этому дню</a:t>
            </a:r>
            <a:r>
              <a:rPr lang="ru-RU" dirty="0" smtClean="0"/>
              <a:t>). В мероприятии участвовало 4</a:t>
            </a:r>
            <a:r>
              <a:rPr lang="ru-RU" baseline="0" dirty="0" smtClean="0"/>
              <a:t> папы и дети. Папы с большим азартом и удовольствием принимали участие в конкурсах, а дети с гордостью на них смотрели. </a:t>
            </a:r>
          </a:p>
          <a:p>
            <a:r>
              <a:rPr lang="ru-RU" baseline="0" dirty="0" smtClean="0"/>
              <a:t>  </a:t>
            </a:r>
            <a:r>
              <a:rPr lang="ru-RU" dirty="0" smtClean="0"/>
              <a:t>Так же  </a:t>
            </a:r>
            <a:r>
              <a:rPr lang="ru-RU" dirty="0" smtClean="0"/>
              <a:t>дети из моей </a:t>
            </a:r>
            <a:r>
              <a:rPr lang="ru-RU" dirty="0" smtClean="0"/>
              <a:t>группы</a:t>
            </a:r>
            <a:r>
              <a:rPr lang="ru-RU" baseline="0" dirty="0" smtClean="0"/>
              <a:t>, под руководством Елены Яковлевны</a:t>
            </a:r>
            <a:r>
              <a:rPr lang="ru-RU" dirty="0" smtClean="0"/>
              <a:t> </a:t>
            </a:r>
            <a:r>
              <a:rPr lang="ru-RU" dirty="0" smtClean="0"/>
              <a:t>участвовали в 10 патриотическом конкурсе «Время выбрало нас</a:t>
            </a:r>
            <a:r>
              <a:rPr lang="ru-RU" dirty="0" smtClean="0"/>
              <a:t>». </a:t>
            </a:r>
            <a:endParaRPr lang="ru-RU" dirty="0"/>
          </a:p>
        </p:txBody>
      </p:sp>
      <p:sp>
        <p:nvSpPr>
          <p:cNvPr id="4" name="Номер слайда 3"/>
          <p:cNvSpPr>
            <a:spLocks noGrp="1"/>
          </p:cNvSpPr>
          <p:nvPr>
            <p:ph type="sldNum" sz="quarter" idx="10"/>
          </p:nvPr>
        </p:nvSpPr>
        <p:spPr/>
        <p:txBody>
          <a:bodyPr/>
          <a:lstStyle/>
          <a:p>
            <a:fld id="{FCEC3300-6243-4B21-9322-FE0275BF5E98}" type="slidenum">
              <a:rPr lang="ru-RU" smtClean="0"/>
              <a:t>11</a:t>
            </a:fld>
            <a:endParaRPr lang="ru-RU"/>
          </a:p>
        </p:txBody>
      </p:sp>
    </p:spTree>
    <p:extLst>
      <p:ext uri="{BB962C8B-B14F-4D97-AF65-F5344CB8AC3E}">
        <p14:creationId xmlns:p14="http://schemas.microsoft.com/office/powerpoint/2010/main" val="162961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13.03.2023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13.03.2023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13.03.2023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13.03.2023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13.03.2023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13.03.2023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13.03.2023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87624" y="188640"/>
            <a:ext cx="7704856" cy="646331"/>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Муниципальное  автономное дошкольное образовательное учреждение «Детский сад комбинированного вида №4 «Солнышко»</a:t>
            </a:r>
            <a:endParaRPr lang="ru-RU" dirty="0">
              <a:latin typeface="Times New Roman" pitchFamily="18" charset="0"/>
              <a:cs typeface="Times New Roman" pitchFamily="18" charset="0"/>
            </a:endParaRPr>
          </a:p>
        </p:txBody>
      </p:sp>
      <p:sp>
        <p:nvSpPr>
          <p:cNvPr id="5" name="TextBox 4"/>
          <p:cNvSpPr txBox="1"/>
          <p:nvPr/>
        </p:nvSpPr>
        <p:spPr>
          <a:xfrm>
            <a:off x="971600" y="2060848"/>
            <a:ext cx="7704856" cy="1200329"/>
          </a:xfrm>
          <a:prstGeom prst="rect">
            <a:avLst/>
          </a:prstGeom>
          <a:noFill/>
        </p:spPr>
        <p:txBody>
          <a:bodyPr wrap="square" rtlCol="0">
            <a:spAutoFit/>
          </a:bodyPr>
          <a:lstStyle/>
          <a:p>
            <a:pPr algn="ctr"/>
            <a:r>
              <a:rPr lang="ru-RU" sz="3600" b="1" dirty="0" smtClean="0">
                <a:solidFill>
                  <a:srgbClr val="FF0000"/>
                </a:solidFill>
                <a:latin typeface="Times New Roman" pitchFamily="18" charset="0"/>
                <a:cs typeface="Times New Roman" pitchFamily="18" charset="0"/>
              </a:rPr>
              <a:t>«Нравственно- патриотическое воспитание детей  средней группы»</a:t>
            </a:r>
            <a:endParaRPr lang="ru-RU" sz="3600" b="1" dirty="0">
              <a:solidFill>
                <a:srgbClr val="FF0000"/>
              </a:solidFill>
              <a:latin typeface="Times New Roman" pitchFamily="18" charset="0"/>
              <a:cs typeface="Times New Roman" pitchFamily="18" charset="0"/>
            </a:endParaRPr>
          </a:p>
        </p:txBody>
      </p:sp>
      <p:sp>
        <p:nvSpPr>
          <p:cNvPr id="6" name="TextBox 5"/>
          <p:cNvSpPr txBox="1"/>
          <p:nvPr/>
        </p:nvSpPr>
        <p:spPr>
          <a:xfrm>
            <a:off x="6660232" y="3501008"/>
            <a:ext cx="2376264" cy="923330"/>
          </a:xfrm>
          <a:prstGeom prst="rect">
            <a:avLst/>
          </a:prstGeom>
          <a:noFill/>
        </p:spPr>
        <p:txBody>
          <a:bodyPr wrap="square" rtlCol="0">
            <a:spAutoFit/>
          </a:bodyPr>
          <a:lstStyle/>
          <a:p>
            <a:r>
              <a:rPr lang="ru-RU" dirty="0" smtClean="0">
                <a:latin typeface="Times New Roman" pitchFamily="18" charset="0"/>
                <a:cs typeface="Times New Roman" pitchFamily="18" charset="0"/>
              </a:rPr>
              <a:t>Выполнила: воспитатель 1 КК</a:t>
            </a:r>
          </a:p>
          <a:p>
            <a:r>
              <a:rPr lang="ru-RU" dirty="0" smtClean="0">
                <a:latin typeface="Times New Roman" pitchFamily="18" charset="0"/>
                <a:cs typeface="Times New Roman" pitchFamily="18" charset="0"/>
              </a:rPr>
              <a:t>Пономарёва Н.И.</a:t>
            </a:r>
            <a:endParaRPr lang="ru-RU" dirty="0">
              <a:latin typeface="Times New Roman" pitchFamily="18" charset="0"/>
              <a:cs typeface="Times New Roman" pitchFamily="18" charset="0"/>
            </a:endParaRPr>
          </a:p>
        </p:txBody>
      </p:sp>
      <p:sp>
        <p:nvSpPr>
          <p:cNvPr id="7" name="TextBox 6"/>
          <p:cNvSpPr txBox="1"/>
          <p:nvPr/>
        </p:nvSpPr>
        <p:spPr>
          <a:xfrm>
            <a:off x="3131840" y="6237312"/>
            <a:ext cx="2880320" cy="646331"/>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г. Арамиль</a:t>
            </a:r>
          </a:p>
          <a:p>
            <a:pPr algn="ctr"/>
            <a:r>
              <a:rPr lang="ru-RU" dirty="0" smtClean="0">
                <a:latin typeface="Times New Roman" pitchFamily="18" charset="0"/>
                <a:cs typeface="Times New Roman" pitchFamily="18" charset="0"/>
              </a:rPr>
              <a:t>2023 год</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125982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80975" y="903412"/>
            <a:ext cx="2016224" cy="646331"/>
          </a:xfrm>
          <a:prstGeom prst="rect">
            <a:avLst/>
          </a:prstGeom>
          <a:noFill/>
        </p:spPr>
        <p:txBody>
          <a:bodyPr wrap="square" rtlCol="0">
            <a:spAutoFit/>
          </a:bodyPr>
          <a:lstStyle/>
          <a:p>
            <a:r>
              <a:rPr lang="ru-RU" sz="3600" b="1" dirty="0" smtClean="0">
                <a:solidFill>
                  <a:srgbClr val="FF0000"/>
                </a:solidFill>
                <a:latin typeface="Times New Roman" pitchFamily="18" charset="0"/>
                <a:cs typeface="Times New Roman" pitchFamily="18" charset="0"/>
              </a:rPr>
              <a:t>Страна</a:t>
            </a:r>
            <a:endParaRPr lang="ru-RU" sz="3600" b="1" dirty="0">
              <a:solidFill>
                <a:srgbClr val="FF0000"/>
              </a:solidFill>
              <a:latin typeface="Times New Roman" pitchFamily="18" charset="0"/>
              <a:cs typeface="Times New Roman" pitchFamily="18" charset="0"/>
            </a:endParaRPr>
          </a:p>
        </p:txBody>
      </p:sp>
      <p:pic>
        <p:nvPicPr>
          <p:cNvPr id="9224" name="Picture 8" descr="D:\рабочий стол\Группа №1 Клубничка\Фотографии\photo_2023-03-12_12-45-48.jpg"/>
          <p:cNvPicPr>
            <a:picLocks noChangeAspect="1" noChangeArrowheads="1"/>
          </p:cNvPicPr>
          <p:nvPr/>
        </p:nvPicPr>
        <p:blipFill rotWithShape="1">
          <a:blip r:embed="rId4">
            <a:extLst>
              <a:ext uri="{28A0092B-C50C-407E-A947-70E740481C1C}">
                <a14:useLocalDpi xmlns:a14="http://schemas.microsoft.com/office/drawing/2010/main" val="0"/>
              </a:ext>
            </a:extLst>
          </a:blip>
          <a:srcRect t="23036"/>
          <a:stretch/>
        </p:blipFill>
        <p:spPr bwMode="auto">
          <a:xfrm>
            <a:off x="559319" y="1772816"/>
            <a:ext cx="3168352" cy="4235213"/>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D:\рабочий стол\Группа №1 Клубничка\Фотографии\photo_2022-12-25_20-11-20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527" y="4005064"/>
            <a:ext cx="3312368" cy="2262523"/>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D:\рабочий стол\Группа №1 Клубничка\Фотографии\IMG_009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386" b="12509"/>
          <a:stretch/>
        </p:blipFill>
        <p:spPr bwMode="auto">
          <a:xfrm>
            <a:off x="4370435" y="1549743"/>
            <a:ext cx="3362704" cy="2185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121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175"/>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605" y="3879287"/>
            <a:ext cx="3172745" cy="233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8330"/>
          <a:stretch/>
        </p:blipFill>
        <p:spPr bwMode="auto">
          <a:xfrm>
            <a:off x="683568" y="1163424"/>
            <a:ext cx="3210927" cy="226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descr="D:\рабочий стол\Группа №1 Клубничка\Фотографии\photo_2023-03-12_12-57-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1163424"/>
            <a:ext cx="3210927" cy="2410704"/>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D:\рабочий стол\Группа №1 Клубничка\Фотографии\photo_2022-11-24_00-04-3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348" b="8291"/>
          <a:stretch/>
        </p:blipFill>
        <p:spPr bwMode="auto">
          <a:xfrm>
            <a:off x="683568" y="3789357"/>
            <a:ext cx="3210926" cy="242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92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87624" y="1133413"/>
            <a:ext cx="7056784" cy="646331"/>
          </a:xfrm>
          <a:prstGeom prst="rect">
            <a:avLst/>
          </a:prstGeom>
          <a:noFill/>
        </p:spPr>
        <p:txBody>
          <a:bodyPr wrap="square" rtlCol="0">
            <a:spAutoFit/>
          </a:bodyPr>
          <a:lstStyle/>
          <a:p>
            <a:pPr algn="ctr"/>
            <a:r>
              <a:rPr lang="ru-RU" sz="3600" b="1" dirty="0" smtClean="0">
                <a:solidFill>
                  <a:srgbClr val="FF0000"/>
                </a:solidFill>
                <a:latin typeface="Times New Roman" pitchFamily="18" charset="0"/>
                <a:cs typeface="Times New Roman" pitchFamily="18" charset="0"/>
              </a:rPr>
              <a:t>Приобщение к русской культуре</a:t>
            </a:r>
            <a:endParaRPr lang="ru-RU" sz="3600" b="1" dirty="0">
              <a:solidFill>
                <a:srgbClr val="FF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64" y="1718188"/>
            <a:ext cx="3263320" cy="245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4096321"/>
            <a:ext cx="1981200" cy="245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D:\рабочий стол\Группа №1 Клубничка\Фотографии\photo_2023-03-12_12-46-33.jpg"/>
          <p:cNvPicPr>
            <a:picLocks noChangeAspect="1" noChangeArrowheads="1"/>
          </p:cNvPicPr>
          <p:nvPr/>
        </p:nvPicPr>
        <p:blipFill rotWithShape="1">
          <a:blip r:embed="rId6">
            <a:extLst>
              <a:ext uri="{28A0092B-C50C-407E-A947-70E740481C1C}">
                <a14:useLocalDpi xmlns:a14="http://schemas.microsoft.com/office/drawing/2010/main" val="0"/>
              </a:ext>
            </a:extLst>
          </a:blip>
          <a:srcRect l="8657" t="17153" r="13240" b="18904"/>
          <a:stretch/>
        </p:blipFill>
        <p:spPr bwMode="auto">
          <a:xfrm>
            <a:off x="4986709" y="1760513"/>
            <a:ext cx="3275856" cy="2335808"/>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984" r="5569" b="31510"/>
          <a:stretch/>
        </p:blipFill>
        <p:spPr bwMode="auto">
          <a:xfrm>
            <a:off x="5508104" y="4170305"/>
            <a:ext cx="2492757" cy="209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213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175"/>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517"/>
          <a:stretch/>
        </p:blipFill>
        <p:spPr bwMode="auto">
          <a:xfrm>
            <a:off x="3147053" y="3649092"/>
            <a:ext cx="3281941" cy="266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5616" y="1340768"/>
            <a:ext cx="7344816" cy="2308324"/>
          </a:xfrm>
          <a:prstGeom prst="rect">
            <a:avLst/>
          </a:prstGeom>
          <a:noFill/>
        </p:spPr>
        <p:txBody>
          <a:bodyPr wrap="square" rtlCol="0">
            <a:spAutoFit/>
          </a:bodyPr>
          <a:lstStyle/>
          <a:p>
            <a:pPr algn="ctr"/>
            <a:r>
              <a:rPr lang="ru-RU" dirty="0">
                <a:solidFill>
                  <a:srgbClr val="000000"/>
                </a:solidFill>
                <a:latin typeface="Times New Roman"/>
              </a:rPr>
              <a:t>Воспитать патриота своей Родины – это ответственная и сложная задача, решение которой в дошкольном детстве только начинается. Планомерная, систематическая работа, использование разнообразных средств воспитания, совместные усилия детского сада и семьи, ответственность взрослых за свои слова и поступки могут дать положительные результаты и стать основой для дальнейшей работы. </a:t>
            </a:r>
            <a:endParaRPr lang="ru-RU" dirty="0" smtClean="0">
              <a:solidFill>
                <a:srgbClr val="000000"/>
              </a:solidFill>
              <a:latin typeface="Times New Roman"/>
            </a:endParaRPr>
          </a:p>
          <a:p>
            <a:pPr algn="ctr"/>
            <a:r>
              <a:rPr lang="ru-RU" dirty="0" smtClean="0">
                <a:solidFill>
                  <a:srgbClr val="000000"/>
                </a:solidFill>
                <a:latin typeface="Times New Roman"/>
              </a:rPr>
              <a:t>И </a:t>
            </a:r>
            <a:r>
              <a:rPr lang="ru-RU" dirty="0">
                <a:solidFill>
                  <a:srgbClr val="000000"/>
                </a:solidFill>
                <a:latin typeface="Times New Roman"/>
              </a:rPr>
              <a:t>как сказал В.В. Путин: «От того, как мы воспитаем молодёжь, зависит то, сможет ли Россия </a:t>
            </a:r>
            <a:r>
              <a:rPr lang="ru-RU" dirty="0" smtClean="0">
                <a:solidFill>
                  <a:srgbClr val="000000"/>
                </a:solidFill>
                <a:latin typeface="Times New Roman"/>
              </a:rPr>
              <a:t>сберечь  и приумножить саму себя».</a:t>
            </a:r>
            <a:endParaRPr lang="ru-RU" sz="2800" dirty="0"/>
          </a:p>
        </p:txBody>
      </p:sp>
    </p:spTree>
    <p:extLst>
      <p:ext uri="{BB962C8B-B14F-4D97-AF65-F5344CB8AC3E}">
        <p14:creationId xmlns:p14="http://schemas.microsoft.com/office/powerpoint/2010/main" val="3105800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1600" y="1556792"/>
            <a:ext cx="7560840" cy="1015663"/>
          </a:xfrm>
          <a:prstGeom prst="rect">
            <a:avLst/>
          </a:prstGeom>
          <a:noFill/>
        </p:spPr>
        <p:txBody>
          <a:bodyPr wrap="square" rtlCol="0">
            <a:spAutoFit/>
          </a:bodyPr>
          <a:lstStyle/>
          <a:p>
            <a:pPr algn="ctr"/>
            <a:r>
              <a:rPr lang="ru-RU" sz="6000" b="1" dirty="0" smtClean="0">
                <a:solidFill>
                  <a:srgbClr val="FF0000"/>
                </a:solidFill>
                <a:latin typeface="Times New Roman" pitchFamily="18" charset="0"/>
                <a:cs typeface="Times New Roman" pitchFamily="18" charset="0"/>
              </a:rPr>
              <a:t>Спасибо за внимание</a:t>
            </a:r>
            <a:endParaRPr lang="ru-RU" sz="60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716" y="2708920"/>
            <a:ext cx="4447415" cy="333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679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28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30953" y="1340768"/>
            <a:ext cx="7272808" cy="2308324"/>
          </a:xfrm>
          <a:prstGeom prst="rect">
            <a:avLst/>
          </a:prstGeom>
        </p:spPr>
        <p:txBody>
          <a:bodyPr wrap="square">
            <a:spAutoFit/>
          </a:bodyPr>
          <a:lstStyle/>
          <a:p>
            <a:pPr algn="ctr"/>
            <a:r>
              <a:rPr lang="ru-RU" sz="2400" dirty="0" smtClean="0">
                <a:latin typeface="Times New Roman" pitchFamily="18" charset="0"/>
                <a:cs typeface="Times New Roman" pitchFamily="18" charset="0"/>
              </a:rPr>
              <a:t>«Как у маленького деревца, еле поднявшегося над землей, заботливый садовник укрепляет корень, от мощности которого зависит жизнь растения на протяжении нескольких десятилетий, так учитель должен заботиться  о воспитании у своих детей чувства безграничной любви к Родине».</a:t>
            </a:r>
            <a:endParaRPr lang="ru-RU" sz="2400" dirty="0">
              <a:latin typeface="Times New Roman" pitchFamily="18" charset="0"/>
              <a:cs typeface="Times New Roman" pitchFamily="18" charset="0"/>
            </a:endParaRPr>
          </a:p>
        </p:txBody>
      </p:sp>
      <p:sp>
        <p:nvSpPr>
          <p:cNvPr id="5" name="TextBox 4"/>
          <p:cNvSpPr txBox="1"/>
          <p:nvPr/>
        </p:nvSpPr>
        <p:spPr>
          <a:xfrm>
            <a:off x="3779912" y="3627223"/>
            <a:ext cx="4752528" cy="461665"/>
          </a:xfrm>
          <a:prstGeom prst="rect">
            <a:avLst/>
          </a:prstGeom>
          <a:noFill/>
        </p:spPr>
        <p:txBody>
          <a:bodyPr wrap="square" rtlCol="0">
            <a:spAutoFit/>
          </a:bodyPr>
          <a:lstStyle/>
          <a:p>
            <a:pPr algn="r"/>
            <a:r>
              <a:rPr lang="ru-RU" sz="2400" dirty="0" smtClean="0">
                <a:latin typeface="Times New Roman" pitchFamily="18" charset="0"/>
                <a:cs typeface="Times New Roman" pitchFamily="18" charset="0"/>
              </a:rPr>
              <a:t>В. А. Сухомлинский.</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3466478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1340768"/>
            <a:ext cx="8064896" cy="1569660"/>
          </a:xfrm>
          <a:prstGeom prst="rect">
            <a:avLst/>
          </a:prstGeom>
          <a:noFill/>
        </p:spPr>
        <p:txBody>
          <a:bodyPr wrap="square" rtlCol="0">
            <a:spAutoFit/>
          </a:bodyPr>
          <a:lstStyle/>
          <a:p>
            <a:pPr algn="ctr"/>
            <a:r>
              <a:rPr lang="ru-RU" sz="2400" dirty="0" smtClean="0">
                <a:latin typeface="Times New Roman" pitchFamily="18" charset="0"/>
                <a:cs typeface="Times New Roman" pitchFamily="18" charset="0"/>
              </a:rPr>
              <a:t>Воспитание патриотических чувств у детей дошкольного возраста- одна из задач нравственного воспитания, включающая в себя воспитание любви к близким людям, к детскому саду, родному городу и родной стране.</a:t>
            </a:r>
            <a:endParaRPr lang="ru-RU" sz="2400" dirty="0">
              <a:latin typeface="Times New Roman" pitchFamily="18" charset="0"/>
              <a:cs typeface="Times New Roman" pitchFamily="18" charset="0"/>
            </a:endParaRPr>
          </a:p>
        </p:txBody>
      </p:sp>
      <p:pic>
        <p:nvPicPr>
          <p:cNvPr id="3075" name="Picture 3" descr="D:\рабочий стол\Группа №1 Клубничка\Фотографии\photo_2023-03-12_12-47-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223316"/>
            <a:ext cx="3887755" cy="29158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рабочий стол\Группа №1 Клубничка\Фотографии\photo_2023-03-12_12-47-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990" y="3223316"/>
            <a:ext cx="3671731" cy="291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79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5"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29247" y="699502"/>
            <a:ext cx="1872208" cy="769441"/>
          </a:xfrm>
          <a:prstGeom prst="rect">
            <a:avLst/>
          </a:prstGeom>
          <a:noFill/>
        </p:spPr>
        <p:txBody>
          <a:bodyPr wrap="square" rtlCol="0">
            <a:spAutoFit/>
          </a:bodyPr>
          <a:lstStyle/>
          <a:p>
            <a:pPr algn="ctr"/>
            <a:r>
              <a:rPr lang="ru-RU" sz="4400" b="1" dirty="0" smtClean="0">
                <a:solidFill>
                  <a:srgbClr val="FF0000"/>
                </a:solidFill>
                <a:latin typeface="Times New Roman" pitchFamily="18" charset="0"/>
                <a:cs typeface="Times New Roman" pitchFamily="18" charset="0"/>
              </a:rPr>
              <a:t>Семья</a:t>
            </a:r>
            <a:endParaRPr lang="ru-RU" sz="4400" b="1" dirty="0">
              <a:solidFill>
                <a:srgbClr val="FF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43" y="1468943"/>
            <a:ext cx="2932113"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503048"/>
            <a:ext cx="1797332" cy="2180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1503048"/>
            <a:ext cx="1779587" cy="216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504" y="4005064"/>
            <a:ext cx="1908175"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280" y="4051698"/>
            <a:ext cx="1749425" cy="23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6196" y="4075471"/>
            <a:ext cx="2947305" cy="221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623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56700" cy="693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descr="D:\рабочий стол\Группа №1 Клубничка\Фотографии\photo_2023-03-12_12-47-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190"/>
          <a:stretch/>
        </p:blipFill>
        <p:spPr bwMode="auto">
          <a:xfrm>
            <a:off x="683568" y="1022212"/>
            <a:ext cx="2383297" cy="279037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рабочий стол\Группа №1 Клубничка\Фотографии\photo_2023-03-12_12-47-5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974" b="23627"/>
          <a:stretch/>
        </p:blipFill>
        <p:spPr bwMode="auto">
          <a:xfrm>
            <a:off x="615330" y="4005064"/>
            <a:ext cx="2519772" cy="223081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рабочий стол\Группа №1 Клубничка\Фотографии\photo_2023-03-12_12-47-4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753" b="23464"/>
          <a:stretch/>
        </p:blipFill>
        <p:spPr bwMode="auto">
          <a:xfrm>
            <a:off x="6023620" y="637460"/>
            <a:ext cx="2592288" cy="280684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рабочий стол\Группа №1 Клубничка\Фотографии\photo_2023-03-12_12-47-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896" y="3475134"/>
            <a:ext cx="2195736" cy="292764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D:\рабочий стол\Группа №1 Клубничка\Фотографии\photo_2023-03-12_12-48-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2160" y="1938109"/>
            <a:ext cx="2592379" cy="345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30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175"/>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60783" y="948041"/>
            <a:ext cx="4680520" cy="769441"/>
          </a:xfrm>
          <a:prstGeom prst="rect">
            <a:avLst/>
          </a:prstGeom>
          <a:noFill/>
        </p:spPr>
        <p:txBody>
          <a:bodyPr wrap="square" rtlCol="0">
            <a:spAutoFit/>
          </a:bodyPr>
          <a:lstStyle/>
          <a:p>
            <a:pPr algn="ctr"/>
            <a:r>
              <a:rPr lang="ru-RU" sz="4400" b="1" dirty="0" smtClean="0">
                <a:solidFill>
                  <a:srgbClr val="FF0000"/>
                </a:solidFill>
                <a:latin typeface="Times New Roman" pitchFamily="18" charset="0"/>
                <a:cs typeface="Times New Roman" pitchFamily="18" charset="0"/>
              </a:rPr>
              <a:t>Родная природа</a:t>
            </a:r>
            <a:endParaRPr lang="ru-RU" sz="4400" b="1" dirty="0">
              <a:solidFill>
                <a:srgbClr val="FF0000"/>
              </a:solidFill>
              <a:latin typeface="Times New Roman" pitchFamily="18" charset="0"/>
              <a:cs typeface="Times New Roman" pitchFamily="18" charset="0"/>
            </a:endParaRPr>
          </a:p>
        </p:txBody>
      </p:sp>
      <p:pic>
        <p:nvPicPr>
          <p:cNvPr id="6151" name="Picture 7" descr="D:\рабочий стол\Группа №1 Клубничка\Фотографии\photo_2023-03-12_12-46-3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810"/>
          <a:stretch/>
        </p:blipFill>
        <p:spPr bwMode="auto">
          <a:xfrm>
            <a:off x="6607332" y="3894060"/>
            <a:ext cx="1853099" cy="24975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502" y="1717482"/>
            <a:ext cx="2539535" cy="23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D:\рабочий стол\Группа №1 Клубничка\Фотографии\photo_2023-02-05_13-37-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821" b="16274"/>
          <a:stretch/>
        </p:blipFill>
        <p:spPr bwMode="auto">
          <a:xfrm>
            <a:off x="631449" y="4365563"/>
            <a:ext cx="2233640" cy="202233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5828" y="2357300"/>
            <a:ext cx="3184363" cy="269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36" t="19186" r="-536"/>
          <a:stretch/>
        </p:blipFill>
        <p:spPr bwMode="auto">
          <a:xfrm>
            <a:off x="6438582" y="1377168"/>
            <a:ext cx="2190597" cy="236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7131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8" y="-794"/>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642251"/>
            <a:ext cx="1974850"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059656"/>
            <a:ext cx="1788901" cy="238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1059656"/>
            <a:ext cx="2805113"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9671" y="1712645"/>
            <a:ext cx="243205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D:\рабочий стол\Группа №1 Клубничка\Фотографии\photo_2022-10-23_20-00-4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9478" y="3296388"/>
            <a:ext cx="2298427" cy="306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1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5"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794" y="1763281"/>
            <a:ext cx="1456596" cy="194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2105" y="1660836"/>
            <a:ext cx="1270544" cy="204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712" y="1831179"/>
            <a:ext cx="1622807" cy="195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6714" y="1916175"/>
            <a:ext cx="2476740" cy="156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729" y="3876516"/>
            <a:ext cx="2322992" cy="240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55166" y="891395"/>
            <a:ext cx="3528392" cy="769441"/>
          </a:xfrm>
          <a:prstGeom prst="rect">
            <a:avLst/>
          </a:prstGeom>
          <a:noFill/>
        </p:spPr>
        <p:txBody>
          <a:bodyPr wrap="square" rtlCol="0">
            <a:spAutoFit/>
          </a:bodyPr>
          <a:lstStyle/>
          <a:p>
            <a:pPr algn="ctr"/>
            <a:r>
              <a:rPr lang="ru-RU" sz="4400" b="1" dirty="0" smtClean="0">
                <a:solidFill>
                  <a:srgbClr val="FF0000"/>
                </a:solidFill>
                <a:latin typeface="Times New Roman" pitchFamily="18" charset="0"/>
                <a:cs typeface="Times New Roman" pitchFamily="18" charset="0"/>
              </a:rPr>
              <a:t>Мой город</a:t>
            </a:r>
            <a:endParaRPr lang="ru-RU" sz="4400" b="1" dirty="0">
              <a:solidFill>
                <a:srgbClr val="FF0000"/>
              </a:solidFill>
              <a:latin typeface="Times New Roman" pitchFamily="18" charset="0"/>
              <a:cs typeface="Times New Roman" pitchFamily="18" charset="0"/>
            </a:endParaRPr>
          </a:p>
        </p:txBody>
      </p:sp>
      <p:pic>
        <p:nvPicPr>
          <p:cNvPr id="4099"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7448" b="28244"/>
          <a:stretch/>
        </p:blipFill>
        <p:spPr bwMode="auto">
          <a:xfrm>
            <a:off x="2627784" y="4018958"/>
            <a:ext cx="2237502"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9069" b="19735"/>
          <a:stretch/>
        </p:blipFill>
        <p:spPr bwMode="auto">
          <a:xfrm>
            <a:off x="4965208" y="3760654"/>
            <a:ext cx="1850076" cy="244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1814" b="10083"/>
          <a:stretch/>
        </p:blipFill>
        <p:spPr bwMode="auto">
          <a:xfrm>
            <a:off x="6952104" y="4015191"/>
            <a:ext cx="1724351" cy="216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445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175"/>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268760"/>
            <a:ext cx="3168352" cy="421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718206"/>
            <a:ext cx="3936900" cy="34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501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1060</Words>
  <Application>Microsoft Office PowerPoint</Application>
  <PresentationFormat>Экран (4:3)</PresentationFormat>
  <Paragraphs>42</Paragraphs>
  <Slides>14</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42</cp:revision>
  <dcterms:created xsi:type="dcterms:W3CDTF">2023-03-12T06:19:17Z</dcterms:created>
  <dcterms:modified xsi:type="dcterms:W3CDTF">2023-03-13T15:47:38Z</dcterms:modified>
</cp:coreProperties>
</file>