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67" r:id="rId2"/>
    <p:sldId id="386" r:id="rId3"/>
    <p:sldId id="370" r:id="rId4"/>
    <p:sldId id="368" r:id="rId5"/>
    <p:sldId id="381" r:id="rId6"/>
    <p:sldId id="385" r:id="rId7"/>
    <p:sldId id="383" r:id="rId8"/>
    <p:sldId id="384" r:id="rId9"/>
    <p:sldId id="380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99"/>
    <a:srgbClr val="F193EA"/>
    <a:srgbClr val="FF33CC"/>
    <a:srgbClr val="FCE8FB"/>
    <a:srgbClr val="DCDBF5"/>
    <a:srgbClr val="FFFF66"/>
    <a:srgbClr val="FADA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01" autoAdjust="0"/>
  </p:normalViewPr>
  <p:slideViewPr>
    <p:cSldViewPr>
      <p:cViewPr>
        <p:scale>
          <a:sx n="100" d="100"/>
          <a:sy n="100" d="100"/>
        </p:scale>
        <p:origin x="-516" y="12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A9FD6-7217-4896-B435-D21E4F0C4F20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42C10-BBA1-42D7-A330-3CC9C9F46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886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42C10-BBA1-42D7-A330-3CC9C9F46CB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059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 userDrawn="1"/>
        </p:nvSpPr>
        <p:spPr>
          <a:xfrm>
            <a:off x="3923927" y="4195618"/>
            <a:ext cx="4896543" cy="2329725"/>
          </a:xfrm>
          <a:prstGeom prst="rect">
            <a:avLst/>
          </a:prstGeom>
          <a:solidFill>
            <a:schemeClr val="bg1">
              <a:alpha val="99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5" name="Прямоугольник 8"/>
          <p:cNvSpPr/>
          <p:nvPr userDrawn="1"/>
        </p:nvSpPr>
        <p:spPr>
          <a:xfrm>
            <a:off x="1763688" y="332656"/>
            <a:ext cx="7056783" cy="4032448"/>
          </a:xfrm>
          <a:prstGeom prst="rect">
            <a:avLst/>
          </a:prstGeom>
          <a:solidFill>
            <a:schemeClr val="bg1">
              <a:alpha val="94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pic>
        <p:nvPicPr>
          <p:cNvPr id="6" name="Picture 4" descr="http://img-fotki.yandex.ru/get/5647/134091466.65/0_aabb3_cd99640d_L.png"/>
          <p:cNvPicPr>
            <a:picLocks noChangeAspect="1" noChangeArrowheads="1"/>
          </p:cNvPicPr>
          <p:nvPr userDrawn="1"/>
        </p:nvPicPr>
        <p:blipFill>
          <a:blip r:embed="rId2"/>
          <a:srcRect b="1959"/>
          <a:stretch>
            <a:fillRect/>
          </a:stretch>
        </p:blipFill>
        <p:spPr bwMode="auto">
          <a:xfrm>
            <a:off x="307975" y="1735138"/>
            <a:ext cx="4408488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91C97-689A-40C0-A7D6-0F2E74E396CE}" type="datetimeFigureOut">
              <a:rPr lang="ru-RU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030A0-B84F-4B51-9E88-9969F53E5E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352B5-4C4A-457A-92CE-FC4633AD5373}" type="datetimeFigureOut">
              <a:rPr lang="ru-RU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99132-9507-4FFF-A8D3-DCD08F5B93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3AE62-AE78-4BF2-9A36-6B6107F61BFC}" type="datetimeFigureOut">
              <a:rPr lang="ru-RU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604D7-6FCB-492B-8C53-4183EE569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523FA-F596-45E7-8B58-7D24372EB589}" type="datetimeFigureOut">
              <a:rPr lang="ru-RU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81C36-E692-4618-B2FA-F80E66C6A5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38A99-2D9A-45E5-9FA0-ED74B8732CB5}" type="datetimeFigureOut">
              <a:rPr lang="ru-RU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DF2DF-BF6E-4729-B7BE-6FC424BD2D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9D31A-6638-4744-A562-87E6E1A37DFC}" type="datetimeFigureOut">
              <a:rPr lang="ru-RU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B3534-678E-4000-B1EC-DF165EE36F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8D44A-597A-4E7F-8D88-808D5D1733CE}" type="datetimeFigureOut">
              <a:rPr lang="ru-RU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59B09-AC11-4F3E-BE09-6AAE96288A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7"/>
          <p:cNvSpPr/>
          <p:nvPr userDrawn="1"/>
        </p:nvSpPr>
        <p:spPr>
          <a:xfrm>
            <a:off x="297534" y="332656"/>
            <a:ext cx="8522938" cy="6192688"/>
          </a:xfrm>
          <a:prstGeom prst="rect">
            <a:avLst/>
          </a:prstGeom>
          <a:solidFill>
            <a:schemeClr val="bg1">
              <a:alpha val="99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pic>
        <p:nvPicPr>
          <p:cNvPr id="4" name="Picture 4" descr="http://img-fotki.yandex.ru/get/5647/134091466.65/0_aabb3_cd99640d_L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07975" y="3475038"/>
            <a:ext cx="2849563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img-fotki.yandex.ru/get/5647/134091466.65/0_aabb3_cd99640d_L.png"/>
          <p:cNvPicPr>
            <a:picLocks noChangeAspect="1" noChangeArrowheads="1"/>
          </p:cNvPicPr>
          <p:nvPr userDrawn="1"/>
        </p:nvPicPr>
        <p:blipFill>
          <a:blip r:embed="rId3"/>
          <a:srcRect t="-208"/>
          <a:stretch>
            <a:fillRect/>
          </a:stretch>
        </p:blipFill>
        <p:spPr bwMode="auto">
          <a:xfrm>
            <a:off x="7050088" y="4679950"/>
            <a:ext cx="1770062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753A4-3EF9-4938-90E7-F68E1BF46D02}" type="datetimeFigureOut">
              <a:rPr lang="ru-RU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66D06-59A2-47CB-82AE-B7F68431B7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5"/>
          <p:cNvSpPr/>
          <p:nvPr userDrawn="1"/>
        </p:nvSpPr>
        <p:spPr>
          <a:xfrm>
            <a:off x="297534" y="332656"/>
            <a:ext cx="8522938" cy="6192688"/>
          </a:xfrm>
          <a:prstGeom prst="rect">
            <a:avLst/>
          </a:prstGeom>
          <a:solidFill>
            <a:schemeClr val="bg1">
              <a:alpha val="99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pic>
        <p:nvPicPr>
          <p:cNvPr id="3" name="Picture 4" descr="http://img-fotki.yandex.ru/get/5647/134091466.65/0_aabb3_cd99640d_L.png"/>
          <p:cNvPicPr>
            <a:picLocks noChangeAspect="1" noChangeArrowheads="1"/>
          </p:cNvPicPr>
          <p:nvPr userDrawn="1"/>
        </p:nvPicPr>
        <p:blipFill>
          <a:blip r:embed="rId2"/>
          <a:srcRect t="-208"/>
          <a:stretch>
            <a:fillRect/>
          </a:stretch>
        </p:blipFill>
        <p:spPr bwMode="auto">
          <a:xfrm>
            <a:off x="7050088" y="4679950"/>
            <a:ext cx="1770062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4B20A-A31D-4167-824D-2719F0C1C7A2}" type="datetimeFigureOut">
              <a:rPr lang="ru-RU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6516F-FCDF-4737-B4FC-5157B042B1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7F527-07BB-4057-B72D-C076C04172E1}" type="datetimeFigureOut">
              <a:rPr lang="ru-RU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9BFBC-0353-4EDD-A3E9-CE343738E1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B7E84-2656-43BC-853B-4693F40CF2C4}" type="datetimeFigureOut">
              <a:rPr lang="ru-RU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71D1A-8404-40B3-A33B-57F163363A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nsportal.ru/user/33485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193EA"/>
            </a:gs>
            <a:gs pos="17999">
              <a:srgbClr val="FFFF00"/>
            </a:gs>
            <a:gs pos="30000">
              <a:srgbClr val="9966FF"/>
            </a:gs>
            <a:gs pos="42000">
              <a:srgbClr val="FF3399"/>
            </a:gs>
            <a:gs pos="58000">
              <a:srgbClr val="FFFF00"/>
            </a:gs>
            <a:gs pos="67999">
              <a:srgbClr val="F193EA"/>
            </a:gs>
            <a:gs pos="82001">
              <a:srgbClr val="FFFF00"/>
            </a:gs>
            <a:gs pos="100000">
              <a:srgbClr val="F193EA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202" y="-1"/>
            <a:ext cx="9143798" cy="6851983"/>
          </a:xfrm>
          <a:prstGeom prst="frame">
            <a:avLst>
              <a:gd name="adj1" fmla="val 4397"/>
            </a:avLst>
          </a:prstGeom>
          <a:gradFill flip="none" rotWithShape="1">
            <a:gsLst>
              <a:gs pos="0">
                <a:srgbClr val="F193EA"/>
              </a:gs>
              <a:gs pos="17999">
                <a:srgbClr val="FFFF00"/>
              </a:gs>
              <a:gs pos="31000">
                <a:srgbClr val="9966FF"/>
              </a:gs>
              <a:gs pos="63000">
                <a:srgbClr val="CC99FF"/>
              </a:gs>
              <a:gs pos="44000">
                <a:srgbClr val="FF3399"/>
              </a:gs>
              <a:gs pos="82001">
                <a:srgbClr val="FFFF00"/>
              </a:gs>
              <a:gs pos="100000">
                <a:srgbClr val="F193EA"/>
              </a:gs>
            </a:gsLst>
            <a:lin ang="18900000" scaled="1"/>
            <a:tileRect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6988" y="6616700"/>
            <a:ext cx="3024187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FFC000"/>
                </a:solidFill>
                <a:latin typeface="Monotype Corsiva" pitchFamily="66" charset="0"/>
              </a:rPr>
              <a:t>Матюшкина А.В. </a:t>
            </a:r>
            <a:r>
              <a:rPr lang="en-US" sz="1000" dirty="0">
                <a:latin typeface="Monotype Corsiva" pitchFamily="66" charset="0"/>
                <a:hlinkClick r:id="rId13"/>
              </a:rPr>
              <a:t>http://nsportal.ru/user/33485</a:t>
            </a:r>
            <a:r>
              <a:rPr lang="ru-RU" sz="1000" dirty="0">
                <a:latin typeface="Monotype Corsiva" pitchFamily="66" charset="0"/>
              </a:rPr>
              <a:t>  </a:t>
            </a:r>
          </a:p>
        </p:txBody>
      </p:sp>
      <p:sp>
        <p:nvSpPr>
          <p:cNvPr id="103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E34409-E498-4780-89A0-1B3C572C2682}" type="datetimeFigureOut">
              <a:rPr lang="ru-RU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0D510F-04FB-44F0-9F12-B1CE6FB02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61" r:id="rId6"/>
    <p:sldLayoutId id="2147483662" r:id="rId7"/>
    <p:sldLayoutId id="2147483655" r:id="rId8"/>
    <p:sldLayoutId id="2147483654" r:id="rId9"/>
    <p:sldLayoutId id="2147483653" r:id="rId10"/>
    <p:sldLayoutId id="214748365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438" y="336550"/>
            <a:ext cx="8569325" cy="15795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«Мамочка моя».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438" y="336550"/>
            <a:ext cx="8569325" cy="1579563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sz="2200" b="1" i="1" u="sng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br>
              <a:rPr lang="ru-RU" sz="2200" b="1" i="1" u="sng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Углублять знания детей о культуре и традициях семейных взаимоотношений. Воспитывать чувство любви и уважения к женщине, маме, бабушке, желание помогать ей, заботиться о ней.</a:t>
            </a:r>
            <a:r>
              <a:rPr lang="ru-RU" sz="4000" dirty="0" smtClean="0"/>
              <a:t> </a:t>
            </a:r>
          </a:p>
        </p:txBody>
      </p:sp>
      <p:sp>
        <p:nvSpPr>
          <p:cNvPr id="14338" name="Объект 2"/>
          <p:cNvSpPr txBox="1">
            <a:spLocks/>
          </p:cNvSpPr>
          <p:nvPr/>
        </p:nvSpPr>
        <p:spPr bwMode="auto">
          <a:xfrm>
            <a:off x="495300" y="1412875"/>
            <a:ext cx="82296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2400" b="1" i="1">
              <a:solidFill>
                <a:srgbClr val="FF3399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850" y="1628775"/>
            <a:ext cx="8496300" cy="488156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000" b="1" i="1" dirty="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  <a:p>
            <a:r>
              <a:rPr lang="ru-RU" sz="2000" b="1" i="1" u="sng" dirty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Задачи проекта:</a:t>
            </a:r>
            <a:r>
              <a:rPr lang="ru-RU" u="sng" dirty="0">
                <a:cs typeface="Times New Roman" panose="02020603050405020304" pitchFamily="18" charset="0"/>
              </a:rPr>
              <a:t> </a:t>
            </a:r>
          </a:p>
          <a:p>
            <a:r>
              <a:rPr lang="ru-RU" dirty="0"/>
              <a:t>1. </a:t>
            </a:r>
            <a:r>
              <a:rPr lang="ru-RU" sz="1800" dirty="0"/>
              <a:t>Познакомить детей и способствовать развитию познавательного интереса к празднику 8 марта.</a:t>
            </a:r>
          </a:p>
          <a:p>
            <a:r>
              <a:rPr lang="en-US" sz="1800" dirty="0"/>
              <a:t>2</a:t>
            </a:r>
            <a:r>
              <a:rPr lang="ru-RU" sz="1800" dirty="0"/>
              <a:t>. Формировать представление о роли мамы в их жизни и воспитывать ценностное отношение к домашнему труду мамы, бабушки.</a:t>
            </a:r>
          </a:p>
          <a:p>
            <a:r>
              <a:rPr lang="ru-RU" sz="1800" dirty="0"/>
              <a:t>3. Способствовать развитию воображения, внимания, памяти и речи детей.</a:t>
            </a:r>
          </a:p>
          <a:p>
            <a:r>
              <a:rPr lang="ru-RU" sz="1800" dirty="0"/>
              <a:t>4. Укреплять связь дошкольного учреждения с семьей. Побуждать родителей к совместной творческой деятельности с детьми.</a:t>
            </a:r>
          </a:p>
          <a:p>
            <a:r>
              <a:rPr lang="ru-RU" sz="1800" dirty="0"/>
              <a:t>5.Способствовать развитию творческих способностей воспитанников: привлекать детей в подготовке к празднику, к изготовлению подарков для мам.</a:t>
            </a:r>
          </a:p>
          <a:p>
            <a:r>
              <a:rPr lang="ru-RU" sz="1800" b="1" u="sng" dirty="0"/>
              <a:t>Тип проекта</a:t>
            </a:r>
            <a:r>
              <a:rPr lang="ru-RU" sz="1800" dirty="0"/>
              <a:t>: краткосрочный ( </a:t>
            </a:r>
            <a:r>
              <a:rPr lang="ru-RU" sz="1800" dirty="0" smtClean="0"/>
              <a:t>25.02-07.03.19)</a:t>
            </a:r>
            <a:endParaRPr lang="ru-RU" sz="1800" dirty="0"/>
          </a:p>
          <a:p>
            <a:endParaRPr lang="ru-RU" sz="1800" dirty="0"/>
          </a:p>
          <a:p>
            <a:r>
              <a:rPr lang="ru-RU" sz="2000" b="1" u="sng" dirty="0"/>
              <a:t>Проблема проекта</a:t>
            </a:r>
            <a:r>
              <a:rPr lang="ru-RU" sz="2000" b="1" dirty="0"/>
              <a:t>:</a:t>
            </a:r>
            <a:endParaRPr lang="ru-RU" sz="2000" dirty="0"/>
          </a:p>
          <a:p>
            <a:r>
              <a:rPr lang="ru-RU" sz="2000" dirty="0"/>
              <a:t> </a:t>
            </a:r>
          </a:p>
          <a:p>
            <a:r>
              <a:rPr lang="ru-RU" sz="1800" dirty="0"/>
              <a:t>Дети недостаточно знают о своих мамах и бабушках, о весеннем празднике 8 марта.</a:t>
            </a:r>
          </a:p>
          <a:p>
            <a:endParaRPr lang="ru-RU" sz="1800" b="1" i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50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312" y="2349500"/>
            <a:ext cx="539983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u="sng" dirty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Участники:</a:t>
            </a:r>
          </a:p>
          <a:p>
            <a:r>
              <a:rPr lang="ru-RU" sz="1800" dirty="0"/>
              <a:t>- дети второй младшей </a:t>
            </a:r>
            <a:r>
              <a:rPr lang="ru-RU" sz="1800" dirty="0" smtClean="0"/>
              <a:t>группы «БАБОЧКИ»;</a:t>
            </a:r>
            <a:endParaRPr lang="ru-RU" sz="1800" dirty="0"/>
          </a:p>
          <a:p>
            <a:r>
              <a:rPr lang="ru-RU" sz="1800" dirty="0"/>
              <a:t>- родители;</a:t>
            </a:r>
          </a:p>
          <a:p>
            <a:r>
              <a:rPr lang="ru-RU" sz="1800" dirty="0"/>
              <a:t>- </a:t>
            </a:r>
            <a:r>
              <a:rPr lang="ru-RU" sz="1800" dirty="0" smtClean="0"/>
              <a:t>воспитатель;</a:t>
            </a:r>
            <a:endParaRPr lang="ru-RU" sz="1800" dirty="0"/>
          </a:p>
          <a:p>
            <a:r>
              <a:rPr lang="ru-RU" sz="1800" dirty="0"/>
              <a:t>- музыкальный руководитель.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6550" y="620713"/>
            <a:ext cx="8569325" cy="14954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u="sng" dirty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Актуальность:</a:t>
            </a:r>
            <a:r>
              <a:rPr lang="ru-RU" sz="2000" b="1" i="1" dirty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Каждый год в марте мы отмечаем праздник 8 марта. Мама- это источник жизни, основа семьи.</a:t>
            </a:r>
            <a:r>
              <a:rPr lang="ru-RU" sz="1800" dirty="0"/>
              <a:t> </a:t>
            </a:r>
            <a:r>
              <a:rPr lang="ru-RU" sz="1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Вряд ли найдется в мире человек, который бы не любил свою маму. Необходимость воспитывать у ребёнка любовь к родному дому, семье, маме, с первых лет жизни. Малыш должен понимать, что всё хорошее начинается с родного дома и матери.</a:t>
            </a:r>
            <a:r>
              <a:rPr lang="ru-RU" sz="1800" dirty="0"/>
              <a:t> 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187450" y="1446213"/>
            <a:ext cx="6599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2000" u="sng">
              <a:latin typeface="Arial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539750" y="4005263"/>
            <a:ext cx="6769100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800" b="1" i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Ожидаемые результаты проекта:</a:t>
            </a:r>
            <a:br>
              <a:rPr lang="ru-RU" sz="1800" b="1" i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1800" dirty="0"/>
              <a:t>1. Формирование у детей интереса к празднику 8 марта.</a:t>
            </a:r>
            <a:br>
              <a:rPr lang="ru-RU" sz="1800" dirty="0"/>
            </a:br>
            <a:r>
              <a:rPr lang="ru-RU" sz="1800" dirty="0"/>
              <a:t>2. В процессе бесед, рассматривание иллюстраций, чтение стихотворений, расширение представлений детей о празднике 8 марта,</a:t>
            </a:r>
            <a:br>
              <a:rPr lang="ru-RU" sz="1800" dirty="0"/>
            </a:br>
            <a:r>
              <a:rPr lang="ru-RU" sz="1800" dirty="0"/>
              <a:t>3. Раскрыть возможности и творческие способности детей через разнообразные виды деятельности.</a:t>
            </a:r>
            <a:br>
              <a:rPr lang="ru-RU" sz="1800" dirty="0"/>
            </a:br>
            <a:r>
              <a:rPr lang="ru-RU" sz="1800" dirty="0"/>
              <a:t>4. Вовлечение родителей в совместную с детьми познавательно-творческую деятельность.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ъект 2"/>
          <p:cNvSpPr txBox="1">
            <a:spLocks/>
          </p:cNvSpPr>
          <p:nvPr/>
        </p:nvSpPr>
        <p:spPr bwMode="auto">
          <a:xfrm>
            <a:off x="1014413" y="3644900"/>
            <a:ext cx="742791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2400" b="1">
                <a:solidFill>
                  <a:srgbClr val="0000CC"/>
                </a:solidFill>
                <a:latin typeface="Monotype Corsiva" pitchFamily="66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850" y="404813"/>
            <a:ext cx="856932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Этапы реализации проекта:</a:t>
            </a:r>
          </a:p>
        </p:txBody>
      </p:sp>
      <p:sp>
        <p:nvSpPr>
          <p:cNvPr id="16387" name="Прямоугольник 1"/>
          <p:cNvSpPr>
            <a:spLocks noChangeArrowheads="1"/>
          </p:cNvSpPr>
          <p:nvPr/>
        </p:nvSpPr>
        <p:spPr bwMode="auto">
          <a:xfrm>
            <a:off x="323850" y="917575"/>
            <a:ext cx="84963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/>
            <a:r>
              <a:rPr lang="ru-RU" sz="1800" b="1" u="sng" dirty="0">
                <a:cs typeface="Times New Roman" panose="02020603050405020304" pitchFamily="18" charset="0"/>
              </a:rPr>
              <a:t>1 этап: Подготовительный.</a:t>
            </a:r>
          </a:p>
          <a:p>
            <a:pPr marL="266700" indent="-266700"/>
            <a:r>
              <a:rPr lang="ru-RU" sz="1800" dirty="0">
                <a:latin typeface="Calibri" pitchFamily="34" charset="0"/>
              </a:rPr>
              <a:t>Беседа с родителями о предстоящей деятельности, консультация для родителей. Создать развивающую среду: подобрать материалы, игрушки, атрибуты для игровой деятельности, дидактические игры, иллюстрированный материал, художественную литературу по теме.</a:t>
            </a:r>
          </a:p>
          <a:p>
            <a:pPr marL="266700" indent="-266700"/>
            <a:r>
              <a:rPr lang="ru-RU" sz="1800" dirty="0">
                <a:latin typeface="Calibri" pitchFamily="34" charset="0"/>
              </a:rPr>
              <a:t>Подобрать материал для продуктивной деятельности.</a:t>
            </a:r>
          </a:p>
          <a:p>
            <a:pPr marL="266700" indent="-266700"/>
            <a:r>
              <a:rPr lang="ru-RU" sz="1800" b="1" dirty="0"/>
              <a:t>2 этап- основной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Создание проблемной ситуации. Что за праздник « 8 </a:t>
            </a:r>
            <a:r>
              <a:rPr lang="ru-RU" sz="1800" dirty="0" smtClean="0"/>
              <a:t>Марта.»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Чтение и разучивание стихотворений, песен, </a:t>
            </a:r>
            <a:r>
              <a:rPr lang="ru-RU" sz="1800" dirty="0" smtClean="0"/>
              <a:t>рассматривание </a:t>
            </a:r>
            <a:r>
              <a:rPr lang="ru-RU" sz="1800" dirty="0"/>
              <a:t>иллюстраций. Беседы: «Я и мама», «Как я помогаю маме», « Моя бабушка</a:t>
            </a:r>
            <a:r>
              <a:rPr lang="ru-RU" sz="1800" dirty="0" smtClean="0"/>
              <a:t>..».</a:t>
            </a:r>
          </a:p>
          <a:p>
            <a:pPr marL="266700" indent="-266700"/>
            <a:r>
              <a:rPr lang="ru-RU" sz="1800" dirty="0" smtClean="0"/>
              <a:t>Репетиция  к утреннику 8 марта. Оформление уголка для книги.</a:t>
            </a:r>
            <a:endParaRPr lang="ru-RU" sz="1800" dirty="0"/>
          </a:p>
          <a:p>
            <a:pPr marL="266700" indent="-266700"/>
            <a:endParaRPr lang="ru-RU" sz="1800" dirty="0">
              <a:latin typeface="Calibri" pitchFamily="34" charset="0"/>
            </a:endParaRPr>
          </a:p>
          <a:p>
            <a:pPr marL="266700" indent="-266700"/>
            <a:endParaRPr lang="ru-RU" sz="1800" dirty="0">
              <a:latin typeface="Calibri" pitchFamily="34" charset="0"/>
            </a:endParaRPr>
          </a:p>
          <a:p>
            <a:pPr marL="266700" indent="-266700"/>
            <a:endParaRPr lang="ru-RU" sz="1800" dirty="0">
              <a:latin typeface="Calibri" pitchFamily="34" charset="0"/>
            </a:endParaRPr>
          </a:p>
        </p:txBody>
      </p:sp>
      <p:pic>
        <p:nvPicPr>
          <p:cNvPr id="5122" name="Picture 2" descr="C:\Users\Ольга\Desktop\проект 8 марта\DSC004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42898"/>
            <a:ext cx="3888432" cy="275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</a:t>
            </a:r>
            <a:r>
              <a:rPr lang="ru-RU" sz="18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4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i="1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0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981075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1800" dirty="0" smtClean="0">
                <a:latin typeface="Times New Roman" pitchFamily="18" charset="0"/>
              </a:rPr>
              <a:t>Изготовление подарка для мамы в виде аппликации «Тарелочка для мамы».</a:t>
            </a:r>
            <a:br>
              <a:rPr lang="ru-RU" sz="1800" dirty="0" smtClean="0">
                <a:latin typeface="Times New Roman" pitchFamily="18" charset="0"/>
              </a:rPr>
            </a:br>
            <a:endParaRPr lang="ru-RU" sz="1800" dirty="0" smtClean="0">
              <a:latin typeface="Times New Roman" pitchFamily="18" charset="0"/>
            </a:endParaRPr>
          </a:p>
        </p:txBody>
      </p:sp>
      <p:pic>
        <p:nvPicPr>
          <p:cNvPr id="3074" name="Picture 2" descr="C:\Users\Ольга\Desktop\проект 8 марта\DSC004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10" y="1412776"/>
            <a:ext cx="385323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Ольга\Desktop\проект 8 марта\DSC003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760"/>
            <a:ext cx="393659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Ольга\Desktop\проект 8 марта\DSC003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311098"/>
            <a:ext cx="3240359" cy="248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Ольга\Desktop\проект 8 марта\DSC005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346606"/>
            <a:ext cx="3216484" cy="241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</a:t>
            </a:r>
            <a:r>
              <a:rPr lang="ru-RU" sz="18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4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i="1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0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981075"/>
            <a:ext cx="8229600" cy="4525963"/>
          </a:xfrm>
        </p:spPr>
        <p:txBody>
          <a:bodyPr/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1800" dirty="0" smtClean="0">
                <a:latin typeface="Times New Roman" pitchFamily="18" charset="0"/>
              </a:rPr>
              <a:t>Репетиция к утреннику 8 марта.</a:t>
            </a:r>
          </a:p>
        </p:txBody>
      </p:sp>
      <p:pic>
        <p:nvPicPr>
          <p:cNvPr id="4098" name="Picture 2" descr="C:\Users\Ольга\Desktop\проект 8 марта\DSC003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23639"/>
            <a:ext cx="3312368" cy="248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Ольга\Desktop\проект 8 марта\DSC003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9080"/>
            <a:ext cx="345638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Ольга\Desktop\проект 8 марта\DSC003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015" y="3717032"/>
            <a:ext cx="3531948" cy="264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Ольга\Desktop\проект 8 марта\DSC003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989" y="1323638"/>
            <a:ext cx="3473981" cy="239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861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реализации: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выставки. Рисование   «Подарю я мамочке букет цветов».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pPr>
              <a:buFont typeface="Arial" charset="0"/>
              <a:buNone/>
            </a:pPr>
            <a:endParaRPr lang="ru-RU" sz="1800" dirty="0" smtClean="0"/>
          </a:p>
          <a:p>
            <a:pPr>
              <a:buFont typeface="Arial" charset="0"/>
              <a:buNone/>
            </a:pPr>
            <a:endParaRPr lang="ru-RU" sz="1800" dirty="0" smtClean="0"/>
          </a:p>
        </p:txBody>
      </p:sp>
      <p:pic>
        <p:nvPicPr>
          <p:cNvPr id="2050" name="Picture 2" descr="C:\Users\Ольга\Desktop\проект 8 марта\DSC005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679894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проекта: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4294967295"/>
          </p:nvPr>
        </p:nvSpPr>
        <p:spPr>
          <a:xfrm>
            <a:off x="323850" y="1125538"/>
            <a:ext cx="8229600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000" b="1" u="sng" dirty="0" smtClean="0">
                <a:latin typeface="Times New Roman" pitchFamily="18" charset="0"/>
              </a:rPr>
              <a:t>3.Презентационный ( итоговый)</a:t>
            </a:r>
          </a:p>
          <a:p>
            <a:pPr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</a:rPr>
              <a:t>-Проведение утренника 8 марта</a:t>
            </a:r>
          </a:p>
        </p:txBody>
      </p:sp>
      <p:pic>
        <p:nvPicPr>
          <p:cNvPr id="1026" name="Picture 2" descr="C:\Users\Ольга\Desktop\проект 8 марта\DSC004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20" y="1901034"/>
            <a:ext cx="3072462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Ольга\Desktop\проект 8 марта\DSC004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956" y="1921068"/>
            <a:ext cx="2795539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Ольга\Desktop\проект 8 марта\DSC004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49" y="4365104"/>
            <a:ext cx="3019253" cy="245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Ольга\Desktop\проект 8 марта\DSC004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498" y="1921068"/>
            <a:ext cx="2944840" cy="228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Ольга\Desktop\проект 8 марта\DSC0045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176" y="4365104"/>
            <a:ext cx="2976448" cy="245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Ольга\Desktop\проект 8 марта\DSC0046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956" y="4365104"/>
            <a:ext cx="2880433" cy="245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ctrTitle"/>
          </p:nvPr>
        </p:nvSpPr>
        <p:spPr>
          <a:xfrm>
            <a:off x="323850" y="549275"/>
            <a:ext cx="8424614" cy="4824413"/>
          </a:xfrm>
        </p:spPr>
        <p:txBody>
          <a:bodyPr/>
          <a:lstStyle/>
          <a:p>
            <a:pPr algn="l" eaLnBrk="1" hangingPunct="1"/>
            <a:r>
              <a:rPr lang="ru-RU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проекта:</a:t>
            </a:r>
            <a:br>
              <a:rPr lang="ru-RU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дети проявили интерес, большую активность . 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выполнены индивидуальные работы. В конце проекта было проведено мероприятие, посвященное 8 марта, на котором каждый ребенок поздравил свою мамочку с праздником. 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результат.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 кругозор детей о празднике 8 марта.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сформировались творческие способности, познавательная активность, любознательность, коммуникативные навыки.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Воспитанники и их родители приняли активное участие в подготовке к празднику 8 марта.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b="1" u="sng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0" y="6021388"/>
            <a:ext cx="1439863" cy="215900"/>
          </a:xfrm>
        </p:spPr>
        <p:txBody>
          <a:bodyPr rtlCol="0">
            <a:normAutofit fontScale="3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8 марта - коп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 марта - копия</Template>
  <TotalTime>563</TotalTime>
  <Words>238</Words>
  <Application>Microsoft Office PowerPoint</Application>
  <PresentationFormat>Экран (4:3)</PresentationFormat>
  <Paragraphs>42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8 марта - копия</vt:lpstr>
      <vt:lpstr>Проект   «Мамочка моя».</vt:lpstr>
      <vt:lpstr>Цель проекта: Углублять знания детей о культуре и традициях семейных взаимоотношений. Воспитывать чувство любви и уважения к женщине, маме, бабушке, желание помогать ей, заботиться о ней. </vt:lpstr>
      <vt:lpstr>Презентация PowerPoint</vt:lpstr>
      <vt:lpstr>Презентация PowerPoint</vt:lpstr>
      <vt:lpstr>Этапы реализации проекта: </vt:lpstr>
      <vt:lpstr>Этапы реализации проекта: </vt:lpstr>
      <vt:lpstr>Этапы реализации:</vt:lpstr>
      <vt:lpstr>Этапы реализации проекта:</vt:lpstr>
      <vt:lpstr>Итоги проекта: - дети проявили интерес, большую активность .  Были выполнены индивидуальные работы. В конце проекта было проведено мероприятие, посвященное 8 марта, на котором каждый ребенок поздравил свою мамочку с праздником.  Ожидаемый результат. Расширен кругозор детей о празднике 8 марта.   У детей сформировались творческие способности, познавательная активность, любознательность, коммуникативные навыки.   Воспитанники и их родители приняли активное участие в подготовке к празднику 8 марта.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Анжелика</dc:creator>
  <cp:lastModifiedBy>Ольга</cp:lastModifiedBy>
  <cp:revision>46</cp:revision>
  <dcterms:created xsi:type="dcterms:W3CDTF">2014-02-22T14:42:46Z</dcterms:created>
  <dcterms:modified xsi:type="dcterms:W3CDTF">2019-03-24T09:34:10Z</dcterms:modified>
</cp:coreProperties>
</file>