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3" r:id="rId3"/>
    <p:sldId id="256" r:id="rId4"/>
    <p:sldId id="266" r:id="rId5"/>
    <p:sldId id="268" r:id="rId6"/>
    <p:sldId id="257" r:id="rId7"/>
    <p:sldId id="269" r:id="rId8"/>
    <p:sldId id="258" r:id="rId9"/>
    <p:sldId id="264" r:id="rId10"/>
    <p:sldId id="265" r:id="rId11"/>
    <p:sldId id="261" r:id="rId12"/>
    <p:sldId id="270" r:id="rId13"/>
    <p:sldId id="259" r:id="rId14"/>
    <p:sldId id="267" r:id="rId15"/>
    <p:sldId id="262"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90" y="-3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20.04.2021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20.04.2021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20.04.2021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20.04.2021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Ольга\Desktop\49226_8c301cd65448688e87c20c6d9c268c1f.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437" y="1362075"/>
            <a:ext cx="5953125" cy="4133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2076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32656"/>
            <a:ext cx="9144000" cy="5632311"/>
          </a:xfrm>
          <a:prstGeom prst="rect">
            <a:avLst/>
          </a:prstGeom>
        </p:spPr>
        <p:txBody>
          <a:bodyPr wrap="square">
            <a:spAutoFit/>
          </a:bodyPr>
          <a:lstStyle/>
          <a:p>
            <a:r>
              <a:rPr lang="ru-RU" b="1" dirty="0">
                <a:solidFill>
                  <a:srgbClr val="676A6C"/>
                </a:solidFill>
                <a:latin typeface="Times New Roman" panose="02020603050405020304" pitchFamily="18" charset="0"/>
                <a:cs typeface="Times New Roman" panose="02020603050405020304" pitchFamily="18" charset="0"/>
              </a:rPr>
              <a:t>Воспитатель.</a:t>
            </a:r>
            <a:r>
              <a:rPr lang="ru-RU" dirty="0">
                <a:solidFill>
                  <a:srgbClr val="676A6C"/>
                </a:solidFill>
                <a:latin typeface="Times New Roman" panose="02020603050405020304" pitchFamily="18" charset="0"/>
                <a:cs typeface="Times New Roman" panose="02020603050405020304" pitchFamily="18" charset="0"/>
              </a:rPr>
              <a:t> Молодцы, ребята! А сейчас мы с вами отгадаем загадки!</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Бородою: шу-шу-шу,</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Ух, как сор не выношу!</a:t>
            </a:r>
            <a:br>
              <a:rPr lang="ru-RU" dirty="0">
                <a:solidFill>
                  <a:srgbClr val="676A6C"/>
                </a:solidFill>
                <a:latin typeface="Times New Roman" panose="02020603050405020304" pitchFamily="18" charset="0"/>
                <a:cs typeface="Times New Roman" panose="02020603050405020304" pitchFamily="18" charset="0"/>
              </a:rPr>
            </a:br>
            <a:r>
              <a:rPr lang="ru-RU" dirty="0" err="1">
                <a:solidFill>
                  <a:srgbClr val="676A6C"/>
                </a:solidFill>
                <a:latin typeface="Times New Roman" panose="02020603050405020304" pitchFamily="18" charset="0"/>
                <a:cs typeface="Times New Roman" panose="02020603050405020304" pitchFamily="18" charset="0"/>
              </a:rPr>
              <a:t>Пошуршал</a:t>
            </a:r>
            <a:r>
              <a:rPr lang="ru-RU" dirty="0">
                <a:solidFill>
                  <a:srgbClr val="676A6C"/>
                </a:solidFill>
                <a:latin typeface="Times New Roman" panose="02020603050405020304" pitchFamily="18" charset="0"/>
                <a:cs typeface="Times New Roman" panose="02020603050405020304" pitchFamily="18" charset="0"/>
              </a:rPr>
              <a:t> немножко</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И чиста дорожка! </a:t>
            </a:r>
            <a:r>
              <a:rPr lang="ru-RU" i="1" dirty="0">
                <a:solidFill>
                  <a:srgbClr val="676A6C"/>
                </a:solidFill>
                <a:latin typeface="Times New Roman" panose="02020603050405020304" pitchFamily="18" charset="0"/>
                <a:cs typeface="Times New Roman" panose="02020603050405020304" pitchFamily="18" charset="0"/>
              </a:rPr>
              <a:t>Веник</a:t>
            </a:r>
            <a:r>
              <a:rPr lang="ru-RU" dirty="0">
                <a:solidFill>
                  <a:srgbClr val="676A6C"/>
                </a:solidFill>
                <a:latin typeface="Times New Roman" panose="02020603050405020304" pitchFamily="18" charset="0"/>
                <a:cs typeface="Times New Roman" panose="02020603050405020304" pitchFamily="18" charset="0"/>
              </a:rPr>
              <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Из ковра чистюля-робот тянет пыль и грязь в свой хобот. </a:t>
            </a:r>
            <a:r>
              <a:rPr lang="ru-RU" i="1" dirty="0">
                <a:solidFill>
                  <a:srgbClr val="676A6C"/>
                </a:solidFill>
                <a:latin typeface="Times New Roman" panose="02020603050405020304" pitchFamily="18" charset="0"/>
                <a:cs typeface="Times New Roman" panose="02020603050405020304" pitchFamily="18" charset="0"/>
              </a:rPr>
              <a:t>Пылесос</a:t>
            </a:r>
            <a:r>
              <a:rPr lang="ru-RU" dirty="0">
                <a:solidFill>
                  <a:srgbClr val="676A6C"/>
                </a:solidFill>
                <a:latin typeface="Times New Roman" panose="02020603050405020304" pitchFamily="18" charset="0"/>
                <a:cs typeface="Times New Roman" panose="02020603050405020304" pitchFamily="18" charset="0"/>
              </a:rPr>
              <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Скручена, связана, лыком подпоясана. Под окошком шуршу, по двору кружу, шаркаю, шаркаю за работой жаркою! </a:t>
            </a:r>
            <a:r>
              <a:rPr lang="ru-RU" i="1" dirty="0">
                <a:solidFill>
                  <a:srgbClr val="676A6C"/>
                </a:solidFill>
                <a:latin typeface="Times New Roman" panose="02020603050405020304" pitchFamily="18" charset="0"/>
                <a:cs typeface="Times New Roman" panose="02020603050405020304" pitchFamily="18" charset="0"/>
              </a:rPr>
              <a:t>Метла</a:t>
            </a:r>
            <a:r>
              <a:rPr lang="ru-RU" dirty="0">
                <a:solidFill>
                  <a:srgbClr val="676A6C"/>
                </a:solidFill>
                <a:latin typeface="Times New Roman" panose="02020603050405020304" pitchFamily="18" charset="0"/>
                <a:cs typeface="Times New Roman" panose="02020603050405020304" pitchFamily="18" charset="0"/>
              </a:rPr>
              <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Букву "Т" переверну</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и в водичку окуну.</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И такой теперь она</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танцевать со мной должна.</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А станцуем с нею танец -</a:t>
            </a:r>
            <a:br>
              <a:rPr lang="ru-RU" dirty="0">
                <a:solidFill>
                  <a:srgbClr val="676A6C"/>
                </a:solidFill>
                <a:latin typeface="Times New Roman" panose="02020603050405020304" pitchFamily="18" charset="0"/>
                <a:cs typeface="Times New Roman" panose="02020603050405020304" pitchFamily="18" charset="0"/>
              </a:rPr>
            </a:br>
            <a:r>
              <a:rPr lang="ru-RU" dirty="0">
                <a:solidFill>
                  <a:srgbClr val="676A6C"/>
                </a:solidFill>
                <a:latin typeface="Times New Roman" panose="02020603050405020304" pitchFamily="18" charset="0"/>
                <a:cs typeface="Times New Roman" panose="02020603050405020304" pitchFamily="18" charset="0"/>
              </a:rPr>
              <a:t>заблестят полы, что глянец! </a:t>
            </a:r>
            <a:r>
              <a:rPr lang="ru-RU" i="1" dirty="0">
                <a:solidFill>
                  <a:srgbClr val="676A6C"/>
                </a:solidFill>
                <a:latin typeface="Times New Roman" panose="02020603050405020304" pitchFamily="18" charset="0"/>
                <a:cs typeface="Times New Roman" panose="02020603050405020304" pitchFamily="18" charset="0"/>
              </a:rPr>
              <a:t>Швабра</a:t>
            </a:r>
            <a:endParaRPr lang="ru-RU" dirty="0">
              <a:solidFill>
                <a:srgbClr val="676A6C"/>
              </a:solidFill>
              <a:latin typeface="Times New Roman" panose="02020603050405020304" pitchFamily="18" charset="0"/>
              <a:cs typeface="Times New Roman" panose="02020603050405020304" pitchFamily="18" charset="0"/>
            </a:endParaRPr>
          </a:p>
          <a:p>
            <a:r>
              <a:rPr lang="ru-RU" dirty="0">
                <a:solidFill>
                  <a:srgbClr val="676A6C"/>
                </a:solidFill>
                <a:latin typeface="Times New Roman" panose="02020603050405020304" pitchFamily="18" charset="0"/>
                <a:cs typeface="Times New Roman" panose="02020603050405020304" pitchFamily="18" charset="0"/>
              </a:rPr>
              <a:t>Коммуникативная деятельность</a:t>
            </a:r>
          </a:p>
          <a:p>
            <a:r>
              <a:rPr lang="ru-RU" i="1" dirty="0">
                <a:solidFill>
                  <a:srgbClr val="676A6C"/>
                </a:solidFill>
                <a:latin typeface="Times New Roman" panose="02020603050405020304" pitchFamily="18" charset="0"/>
                <a:cs typeface="Times New Roman" panose="02020603050405020304" pitchFamily="18" charset="0"/>
              </a:rPr>
              <a:t>Воспитатель на доске размещает иллюстрацию современных моделей пылесоса.</a:t>
            </a:r>
            <a:endParaRPr lang="ru-RU" b="0" i="0" dirty="0">
              <a:solidFill>
                <a:srgbClr val="676A6C"/>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9207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Ольга\Desktop\49226_08d60b925044c6ed9f2aa7558e07467b.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68" y="0"/>
            <a:ext cx="917188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1084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4928" y="476672"/>
            <a:ext cx="8352928" cy="5816977"/>
          </a:xfrm>
          <a:prstGeom prst="rect">
            <a:avLst/>
          </a:prstGeom>
        </p:spPr>
        <p:txBody>
          <a:bodyPr wrap="square">
            <a:spAutoFit/>
          </a:bodyPr>
          <a:lstStyle/>
          <a:p>
            <a:r>
              <a:rPr lang="ru-RU" sz="2800" b="1" dirty="0">
                <a:solidFill>
                  <a:srgbClr val="676A6C"/>
                </a:solidFill>
                <a:latin typeface="Times New Roman" panose="02020603050405020304" pitchFamily="18" charset="0"/>
                <a:cs typeface="Times New Roman" panose="02020603050405020304" pitchFamily="18" charset="0"/>
              </a:rPr>
              <a:t>Воспитатель.</a:t>
            </a:r>
            <a:r>
              <a:rPr lang="ru-RU" sz="2800" dirty="0">
                <a:solidFill>
                  <a:srgbClr val="676A6C"/>
                </a:solidFill>
                <a:latin typeface="Times New Roman" panose="02020603050405020304" pitchFamily="18" charset="0"/>
                <a:cs typeface="Times New Roman" panose="02020603050405020304" pitchFamily="18" charset="0"/>
              </a:rPr>
              <a:t> Ребята, а мы с вами и не заметили, как вернулись в наше время! Посмотрите, уже появились современные пылесосы. Кто знает, для чего еще используются эти пылесосы?</a:t>
            </a:r>
            <a:br>
              <a:rPr lang="ru-RU" sz="2800" dirty="0">
                <a:solidFill>
                  <a:srgbClr val="676A6C"/>
                </a:solidFill>
                <a:latin typeface="Times New Roman" panose="02020603050405020304" pitchFamily="18" charset="0"/>
                <a:cs typeface="Times New Roman" panose="02020603050405020304" pitchFamily="18" charset="0"/>
              </a:rPr>
            </a:br>
            <a:r>
              <a:rPr lang="ru-RU" sz="2800" i="1" dirty="0">
                <a:solidFill>
                  <a:srgbClr val="676A6C"/>
                </a:solidFill>
                <a:latin typeface="Times New Roman" panose="02020603050405020304" pitchFamily="18" charset="0"/>
                <a:cs typeface="Times New Roman" panose="02020603050405020304" pitchFamily="18" charset="0"/>
              </a:rPr>
              <a:t>Ответы детей.</a:t>
            </a:r>
            <a:r>
              <a:rPr lang="ru-RU" sz="2800" dirty="0">
                <a:solidFill>
                  <a:srgbClr val="676A6C"/>
                </a:solidFill>
                <a:latin typeface="Times New Roman" panose="02020603050405020304" pitchFamily="18" charset="0"/>
                <a:cs typeface="Times New Roman" panose="02020603050405020304" pitchFamily="18" charset="0"/>
              </a:rPr>
              <a:t/>
            </a:r>
            <a:br>
              <a:rPr lang="ru-RU" sz="2800" dirty="0">
                <a:solidFill>
                  <a:srgbClr val="676A6C"/>
                </a:solidFill>
                <a:latin typeface="Times New Roman" panose="02020603050405020304" pitchFamily="18" charset="0"/>
                <a:cs typeface="Times New Roman" panose="02020603050405020304" pitchFamily="18" charset="0"/>
              </a:rPr>
            </a:br>
            <a:r>
              <a:rPr lang="ru-RU" sz="2800" b="1" dirty="0">
                <a:solidFill>
                  <a:srgbClr val="676A6C"/>
                </a:solidFill>
                <a:latin typeface="Times New Roman" panose="02020603050405020304" pitchFamily="18" charset="0"/>
                <a:cs typeface="Times New Roman" panose="02020603050405020304" pitchFamily="18" charset="0"/>
              </a:rPr>
              <a:t>Воспитатель.</a:t>
            </a:r>
            <a:r>
              <a:rPr lang="ru-RU" sz="2800" dirty="0">
                <a:solidFill>
                  <a:srgbClr val="676A6C"/>
                </a:solidFill>
                <a:latin typeface="Times New Roman" panose="02020603050405020304" pitchFamily="18" charset="0"/>
                <a:cs typeface="Times New Roman" panose="02020603050405020304" pitchFamily="18" charset="0"/>
              </a:rPr>
              <a:t> Современные пылесосы могут не только убирать пыль, но и мыть полы, их можно применять как для уборки в салоне автомобиля, так и для уборки мягкой мебели. А еще ими можно белить и красить стены!</a:t>
            </a:r>
            <a:br>
              <a:rPr lang="ru-RU" sz="2800" dirty="0">
                <a:solidFill>
                  <a:srgbClr val="676A6C"/>
                </a:solidFill>
                <a:latin typeface="Times New Roman" panose="02020603050405020304" pitchFamily="18" charset="0"/>
                <a:cs typeface="Times New Roman" panose="02020603050405020304" pitchFamily="18" charset="0"/>
              </a:rPr>
            </a:br>
            <a:r>
              <a:rPr lang="ru-RU" sz="2800" i="1" dirty="0">
                <a:solidFill>
                  <a:srgbClr val="676A6C"/>
                </a:solidFill>
                <a:latin typeface="Times New Roman" panose="02020603050405020304" pitchFamily="18" charset="0"/>
                <a:cs typeface="Times New Roman" panose="02020603050405020304" pitchFamily="18" charset="0"/>
              </a:rPr>
              <a:t>Воспитатель на доске размещает иллюстрацию робота-пылесоса.</a:t>
            </a:r>
            <a:endParaRPr lang="ru-RU" sz="2800" dirty="0">
              <a:solidFill>
                <a:srgbClr val="676A6C"/>
              </a:solidFill>
              <a:latin typeface="Times New Roman" panose="02020603050405020304" pitchFamily="18" charset="0"/>
              <a:cs typeface="Times New Roman" panose="02020603050405020304" pitchFamily="18" charset="0"/>
            </a:endParaRPr>
          </a:p>
          <a:p>
            <a:r>
              <a:rPr lang="ru-RU" dirty="0"/>
              <a:t/>
            </a:r>
            <a:br>
              <a:rPr lang="ru-RU" dirty="0"/>
            </a:br>
            <a:endParaRPr lang="ru-RU" dirty="0"/>
          </a:p>
        </p:txBody>
      </p:sp>
    </p:spTree>
    <p:extLst>
      <p:ext uri="{BB962C8B-B14F-4D97-AF65-F5344CB8AC3E}">
        <p14:creationId xmlns:p14="http://schemas.microsoft.com/office/powerpoint/2010/main" val="335392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Ольга\Desktop\49226_bf8aeb37359fadc40fed335b64ec3e79.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70" y="0"/>
            <a:ext cx="921258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8151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7693"/>
            <a:ext cx="8784976" cy="6740307"/>
          </a:xfrm>
          <a:prstGeom prst="rect">
            <a:avLst/>
          </a:prstGeom>
        </p:spPr>
        <p:txBody>
          <a:bodyPr wrap="square">
            <a:spAutoFit/>
          </a:bodyPr>
          <a:lstStyle/>
          <a:p>
            <a:r>
              <a:rPr lang="ru-RU" sz="3600" b="1" dirty="0">
                <a:solidFill>
                  <a:srgbClr val="676A6C"/>
                </a:solidFill>
                <a:latin typeface="Times New Roman" panose="02020603050405020304" pitchFamily="18" charset="0"/>
                <a:cs typeface="Times New Roman" panose="02020603050405020304" pitchFamily="18" charset="0"/>
              </a:rPr>
              <a:t>Воспитатель.</a:t>
            </a:r>
            <a:r>
              <a:rPr lang="ru-RU" sz="3600" dirty="0">
                <a:solidFill>
                  <a:srgbClr val="676A6C"/>
                </a:solidFill>
                <a:latin typeface="Times New Roman" panose="02020603050405020304" pitchFamily="18" charset="0"/>
                <a:cs typeface="Times New Roman" panose="02020603050405020304" pitchFamily="18" charset="0"/>
              </a:rPr>
              <a:t> А кто знает, что это такое?</a:t>
            </a:r>
            <a:br>
              <a:rPr lang="ru-RU" sz="3600" dirty="0">
                <a:solidFill>
                  <a:srgbClr val="676A6C"/>
                </a:solidFill>
                <a:latin typeface="Times New Roman" panose="02020603050405020304" pitchFamily="18" charset="0"/>
                <a:cs typeface="Times New Roman" panose="02020603050405020304" pitchFamily="18" charset="0"/>
              </a:rPr>
            </a:br>
            <a:r>
              <a:rPr lang="ru-RU" sz="3600" i="1" dirty="0">
                <a:solidFill>
                  <a:srgbClr val="676A6C"/>
                </a:solidFill>
                <a:latin typeface="Times New Roman" panose="02020603050405020304" pitchFamily="18" charset="0"/>
                <a:cs typeface="Times New Roman" panose="02020603050405020304" pitchFamily="18" charset="0"/>
              </a:rPr>
              <a:t>Ответы и предположения детей.</a:t>
            </a:r>
            <a:r>
              <a:rPr lang="ru-RU" sz="3600" dirty="0">
                <a:solidFill>
                  <a:srgbClr val="676A6C"/>
                </a:solidFill>
                <a:latin typeface="Times New Roman" panose="02020603050405020304" pitchFamily="18" charset="0"/>
                <a:cs typeface="Times New Roman" panose="02020603050405020304" pitchFamily="18" charset="0"/>
              </a:rPr>
              <a:t/>
            </a:r>
            <a:br>
              <a:rPr lang="ru-RU" sz="3600" dirty="0">
                <a:solidFill>
                  <a:srgbClr val="676A6C"/>
                </a:solidFill>
                <a:latin typeface="Times New Roman" panose="02020603050405020304" pitchFamily="18" charset="0"/>
                <a:cs typeface="Times New Roman" panose="02020603050405020304" pitchFamily="18" charset="0"/>
              </a:rPr>
            </a:br>
            <a:r>
              <a:rPr lang="ru-RU" sz="3600" b="1" dirty="0">
                <a:solidFill>
                  <a:srgbClr val="676A6C"/>
                </a:solidFill>
                <a:latin typeface="Times New Roman" panose="02020603050405020304" pitchFamily="18" charset="0"/>
                <a:cs typeface="Times New Roman" panose="02020603050405020304" pitchFamily="18" charset="0"/>
              </a:rPr>
              <a:t>Воспитатель.</a:t>
            </a:r>
            <a:r>
              <a:rPr lang="ru-RU" sz="3600" dirty="0">
                <a:solidFill>
                  <a:srgbClr val="676A6C"/>
                </a:solidFill>
                <a:latin typeface="Times New Roman" panose="02020603050405020304" pitchFamily="18" charset="0"/>
                <a:cs typeface="Times New Roman" panose="02020603050405020304" pitchFamily="18" charset="0"/>
              </a:rPr>
              <a:t> Ребята, это робот-пылесос! Он сам ездит по дому и убирает пыль! Правда, здорово?</a:t>
            </a:r>
          </a:p>
          <a:p>
            <a:r>
              <a:rPr lang="ru-RU" sz="3600" dirty="0">
                <a:solidFill>
                  <a:srgbClr val="676A6C"/>
                </a:solidFill>
                <a:latin typeface="Times New Roman" panose="02020603050405020304" pitchFamily="18" charset="0"/>
                <a:cs typeface="Times New Roman" panose="02020603050405020304" pitchFamily="18" charset="0"/>
              </a:rPr>
              <a:t>Рефлексия</a:t>
            </a:r>
          </a:p>
          <a:p>
            <a:r>
              <a:rPr lang="ru-RU" sz="3600" b="1" dirty="0">
                <a:solidFill>
                  <a:srgbClr val="676A6C"/>
                </a:solidFill>
                <a:latin typeface="Times New Roman" panose="02020603050405020304" pitchFamily="18" charset="0"/>
                <a:cs typeface="Times New Roman" panose="02020603050405020304" pitchFamily="18" charset="0"/>
              </a:rPr>
              <a:t>Воспитатель. </a:t>
            </a:r>
            <a:r>
              <a:rPr lang="ru-RU" sz="3600" dirty="0">
                <a:solidFill>
                  <a:srgbClr val="676A6C"/>
                </a:solidFill>
                <a:latin typeface="Times New Roman" panose="02020603050405020304" pitchFamily="18" charset="0"/>
                <a:cs typeface="Times New Roman" panose="02020603050405020304" pitchFamily="18" charset="0"/>
              </a:rPr>
              <a:t>Итак, мы с вами сегодня познакомились с историей создания и развития пылесоса. Что вы узнали сегодня нового?</a:t>
            </a:r>
            <a:br>
              <a:rPr lang="ru-RU" sz="3600" dirty="0">
                <a:solidFill>
                  <a:srgbClr val="676A6C"/>
                </a:solidFill>
                <a:latin typeface="Times New Roman" panose="02020603050405020304" pitchFamily="18" charset="0"/>
                <a:cs typeface="Times New Roman" panose="02020603050405020304" pitchFamily="18" charset="0"/>
              </a:rPr>
            </a:br>
            <a:r>
              <a:rPr lang="ru-RU" sz="3600" dirty="0">
                <a:solidFill>
                  <a:srgbClr val="676A6C"/>
                </a:solidFill>
                <a:latin typeface="Times New Roman" panose="02020603050405020304" pitchFamily="18" charset="0"/>
                <a:cs typeface="Times New Roman" panose="02020603050405020304" pitchFamily="18" charset="0"/>
              </a:rPr>
              <a:t>Какой пылесос вам больше всего понравился?</a:t>
            </a:r>
            <a:endParaRPr lang="ru-RU" sz="3600" b="0" i="0" dirty="0">
              <a:solidFill>
                <a:srgbClr val="676A6C"/>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119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Ольга\Desktop\pilesos-evolutio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0"/>
            <a:ext cx="9144000" cy="6851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436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0050" y="260648"/>
            <a:ext cx="8764438" cy="6186309"/>
          </a:xfrm>
          <a:prstGeom prst="rect">
            <a:avLst/>
          </a:prstGeom>
        </p:spPr>
        <p:txBody>
          <a:bodyPr wrap="square">
            <a:spAutoFit/>
          </a:bodyPr>
          <a:lstStyle/>
          <a:p>
            <a:r>
              <a:rPr lang="ru-RU" b="1" dirty="0">
                <a:latin typeface="Times New Roman" panose="02020603050405020304" pitchFamily="18" charset="0"/>
                <a:cs typeface="Times New Roman" panose="02020603050405020304" pitchFamily="18" charset="0"/>
              </a:rPr>
              <a:t>Воспитатель. </a:t>
            </a:r>
            <a:r>
              <a:rPr lang="ru-RU" dirty="0">
                <a:latin typeface="Times New Roman" panose="02020603050405020304" pitchFamily="18" charset="0"/>
                <a:cs typeface="Times New Roman" panose="02020603050405020304" pitchFamily="18" charset="0"/>
              </a:rPr>
              <a:t>Ребята, посмотрите на картинку. Рассмотрите все эти предметы. Что общего у этих предметов?</a:t>
            </a:r>
          </a:p>
          <a:p>
            <a:r>
              <a:rPr lang="ru-RU" b="1" dirty="0" smtClean="0">
                <a:latin typeface="Times New Roman" panose="02020603050405020304" pitchFamily="18" charset="0"/>
                <a:cs typeface="Times New Roman" panose="02020603050405020304" pitchFamily="18" charset="0"/>
              </a:rPr>
              <a:t>Ответы детей.</a:t>
            </a:r>
          </a:p>
          <a:p>
            <a:r>
              <a:rPr lang="ru-RU" b="1" dirty="0" smtClean="0">
                <a:latin typeface="Times New Roman" panose="02020603050405020304" pitchFamily="18" charset="0"/>
                <a:cs typeface="Times New Roman" panose="02020603050405020304" pitchFamily="18" charset="0"/>
              </a:rPr>
              <a:t>Воспитатель</a:t>
            </a:r>
            <a:r>
              <a:rPr lang="ru-RU" dirty="0">
                <a:latin typeface="Times New Roman" panose="02020603050405020304" pitchFamily="18" charset="0"/>
                <a:cs typeface="Times New Roman" panose="02020603050405020304" pitchFamily="18" charset="0"/>
              </a:rPr>
              <a:t>. Правильно. Все эти предметы нужны для уборки пыли. А про какой из этих предметов эта загадка?</a:t>
            </a:r>
          </a:p>
          <a:p>
            <a:r>
              <a:rPr lang="ru-RU" dirty="0">
                <a:latin typeface="Times New Roman" panose="02020603050405020304" pitchFamily="18" charset="0"/>
                <a:cs typeface="Times New Roman" panose="02020603050405020304" pitchFamily="18" charset="0"/>
              </a:rPr>
              <a:t>Он работник хоть куда!</a:t>
            </a:r>
          </a:p>
          <a:p>
            <a:r>
              <a:rPr lang="ru-RU" dirty="0">
                <a:latin typeface="Times New Roman" panose="02020603050405020304" pitchFamily="18" charset="0"/>
                <a:cs typeface="Times New Roman" panose="02020603050405020304" pitchFamily="18" charset="0"/>
              </a:rPr>
              <a:t>Только пыль его еда!</a:t>
            </a:r>
          </a:p>
          <a:p>
            <a:r>
              <a:rPr lang="ru-RU" dirty="0">
                <a:latin typeface="Times New Roman" panose="02020603050405020304" pitchFamily="18" charset="0"/>
                <a:cs typeface="Times New Roman" panose="02020603050405020304" pitchFamily="18" charset="0"/>
              </a:rPr>
              <a:t>Засосет к себе в живот,</a:t>
            </a:r>
          </a:p>
          <a:p>
            <a:r>
              <a:rPr lang="ru-RU" dirty="0">
                <a:latin typeface="Times New Roman" panose="02020603050405020304" pitchFamily="18" charset="0"/>
                <a:cs typeface="Times New Roman" panose="02020603050405020304" pitchFamily="18" charset="0"/>
              </a:rPr>
              <a:t>И на улицу вернет.</a:t>
            </a:r>
          </a:p>
          <a:p>
            <a:r>
              <a:rPr lang="ru-RU" dirty="0">
                <a:latin typeface="Times New Roman" panose="02020603050405020304" pitchFamily="18" charset="0"/>
                <a:cs typeface="Times New Roman" panose="02020603050405020304" pitchFamily="18" charset="0"/>
              </a:rPr>
              <a:t>Этот комнатный насос</a:t>
            </a:r>
          </a:p>
          <a:p>
            <a:r>
              <a:rPr lang="ru-RU" dirty="0">
                <a:latin typeface="Times New Roman" panose="02020603050405020304" pitchFamily="18" charset="0"/>
                <a:cs typeface="Times New Roman" panose="02020603050405020304" pitchFamily="18" charset="0"/>
              </a:rPr>
              <a:t>Называют …(Пылесос)</a:t>
            </a:r>
          </a:p>
          <a:p>
            <a:r>
              <a:rPr lang="ru-RU" b="1" dirty="0">
                <a:latin typeface="Times New Roman" panose="02020603050405020304" pitchFamily="18" charset="0"/>
                <a:cs typeface="Times New Roman" panose="02020603050405020304" pitchFamily="18" charset="0"/>
              </a:rPr>
              <a:t>Ответы детей.</a:t>
            </a:r>
          </a:p>
          <a:p>
            <a:r>
              <a:rPr lang="ru-RU" b="1" dirty="0">
                <a:latin typeface="Times New Roman" panose="02020603050405020304" pitchFamily="18" charset="0"/>
                <a:cs typeface="Times New Roman" panose="02020603050405020304" pitchFamily="18" charset="0"/>
              </a:rPr>
              <a:t>Воспитатель</a:t>
            </a:r>
            <a:r>
              <a:rPr lang="ru-RU" dirty="0">
                <a:latin typeface="Times New Roman" panose="02020603050405020304" pitchFamily="18" charset="0"/>
                <a:cs typeface="Times New Roman" panose="02020603050405020304" pitchFamily="18" charset="0"/>
              </a:rPr>
              <a:t>. Правильно, это пылесос. Ребята, а вы знаете, откуда взялся пылесос? Он всегда был у человека?</a:t>
            </a:r>
          </a:p>
          <a:p>
            <a:r>
              <a:rPr lang="ru-RU" b="1" dirty="0">
                <a:latin typeface="Times New Roman" panose="02020603050405020304" pitchFamily="18" charset="0"/>
                <a:cs typeface="Times New Roman" panose="02020603050405020304" pitchFamily="18" charset="0"/>
              </a:rPr>
              <a:t>Ответы детей.</a:t>
            </a:r>
          </a:p>
          <a:p>
            <a:r>
              <a:rPr lang="ru-RU" b="1" dirty="0">
                <a:latin typeface="Times New Roman" panose="02020603050405020304" pitchFamily="18" charset="0"/>
                <a:cs typeface="Times New Roman" panose="02020603050405020304" pitchFamily="18" charset="0"/>
              </a:rPr>
              <a:t>Воспитатель</a:t>
            </a:r>
            <a:r>
              <a:rPr lang="ru-RU" dirty="0">
                <a:latin typeface="Times New Roman" panose="02020603050405020304" pitchFamily="18" charset="0"/>
                <a:cs typeface="Times New Roman" panose="02020603050405020304" pitchFamily="18" charset="0"/>
              </a:rPr>
              <a:t>. Хорошо, действительно, пылесос у людей был не всегда. Давайте с вами отправимся в путешествие в прошлое, чтобы узнать, как же был изобретен этот предмет. Ребята, а как же мы вернемся на много лет назад, ведь время-то идет вперед?</a:t>
            </a:r>
          </a:p>
          <a:p>
            <a:r>
              <a:rPr lang="ru-RU" b="1" dirty="0">
                <a:latin typeface="Times New Roman" panose="02020603050405020304" pitchFamily="18" charset="0"/>
                <a:cs typeface="Times New Roman" panose="02020603050405020304" pitchFamily="18" charset="0"/>
              </a:rPr>
              <a:t>Предположения детей.</a:t>
            </a:r>
          </a:p>
          <a:p>
            <a:r>
              <a:rPr lang="ru-RU" b="1" dirty="0">
                <a:latin typeface="Times New Roman" panose="02020603050405020304" pitchFamily="18" charset="0"/>
                <a:cs typeface="Times New Roman" panose="02020603050405020304" pitchFamily="18" charset="0"/>
              </a:rPr>
              <a:t>Воспитатель</a:t>
            </a:r>
            <a:r>
              <a:rPr lang="ru-RU" dirty="0">
                <a:latin typeface="Times New Roman" panose="02020603050405020304" pitchFamily="18" charset="0"/>
                <a:cs typeface="Times New Roman" panose="02020603050405020304" pitchFamily="18" charset="0"/>
              </a:rPr>
              <a:t>. Ребята, действительно мы по-настоящему не сможем вернуться на 150 или 200 лет назад, но мы же с вами умеем фантазировать и сможем себе это представить. </a:t>
            </a:r>
          </a:p>
        </p:txBody>
      </p:sp>
    </p:spTree>
    <p:extLst>
      <p:ext uri="{BB962C8B-B14F-4D97-AF65-F5344CB8AC3E}">
        <p14:creationId xmlns:p14="http://schemas.microsoft.com/office/powerpoint/2010/main" val="3342920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Ольга\Desktop\49226_5371824942924fb9751ded177f708a79.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97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2512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04664"/>
            <a:ext cx="8640960" cy="4524315"/>
          </a:xfrm>
          <a:prstGeom prst="rect">
            <a:avLst/>
          </a:prstGeom>
        </p:spPr>
        <p:txBody>
          <a:bodyPr wrap="square">
            <a:spAutoFit/>
          </a:bodyPr>
          <a:lstStyle/>
          <a:p>
            <a:r>
              <a:rPr lang="ru-RU" sz="3600" b="1" dirty="0">
                <a:latin typeface="Times New Roman" panose="02020603050405020304" pitchFamily="18" charset="0"/>
                <a:cs typeface="Times New Roman" panose="02020603050405020304" pitchFamily="18" charset="0"/>
              </a:rPr>
              <a:t>Воспитатель</a:t>
            </a:r>
            <a:r>
              <a:rPr lang="ru-RU" sz="3600" dirty="0">
                <a:latin typeface="Times New Roman" panose="02020603050405020304" pitchFamily="18" charset="0"/>
                <a:cs typeface="Times New Roman" panose="02020603050405020304" pitchFamily="18" charset="0"/>
              </a:rPr>
              <a:t>. Ребята, посмотрите, мы уже в прошлом и вернулись на 130 лет назад. Но мы с вами не в нашей стране! Мы в Англии. Посмотрите, куда мы с вами забрели!</a:t>
            </a:r>
          </a:p>
          <a:p>
            <a:r>
              <a:rPr lang="ru-RU" sz="3600" dirty="0">
                <a:latin typeface="Times New Roman" panose="02020603050405020304" pitchFamily="18" charset="0"/>
                <a:cs typeface="Times New Roman" panose="02020603050405020304" pitchFamily="18" charset="0"/>
              </a:rPr>
              <a:t>Дети рассматривают изображение первого пылесоса, изобретенного </a:t>
            </a:r>
            <a:r>
              <a:rPr lang="ru-RU" sz="3600" dirty="0" err="1">
                <a:latin typeface="Times New Roman" panose="02020603050405020304" pitchFamily="18" charset="0"/>
                <a:cs typeface="Times New Roman" panose="02020603050405020304" pitchFamily="18" charset="0"/>
              </a:rPr>
              <a:t>Хьюбертом</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Сесилом</a:t>
            </a:r>
            <a:r>
              <a:rPr lang="ru-RU" sz="3600" dirty="0">
                <a:latin typeface="Times New Roman" panose="02020603050405020304" pitchFamily="18" charset="0"/>
                <a:cs typeface="Times New Roman" panose="02020603050405020304" pitchFamily="18" charset="0"/>
              </a:rPr>
              <a:t> Бутом.</a:t>
            </a:r>
          </a:p>
        </p:txBody>
      </p:sp>
    </p:spTree>
    <p:extLst>
      <p:ext uri="{BB962C8B-B14F-4D97-AF65-F5344CB8AC3E}">
        <p14:creationId xmlns:p14="http://schemas.microsoft.com/office/powerpoint/2010/main" val="502909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97346"/>
            <a:ext cx="8568952" cy="6001643"/>
          </a:xfrm>
          <a:prstGeom prst="rect">
            <a:avLst/>
          </a:prstGeom>
        </p:spPr>
        <p:txBody>
          <a:bodyPr wrap="square">
            <a:spAutoFit/>
          </a:bodyPr>
          <a:lstStyle/>
          <a:p>
            <a:r>
              <a:rPr lang="ru-RU" sz="2400" b="1" dirty="0">
                <a:solidFill>
                  <a:srgbClr val="676A6C"/>
                </a:solidFill>
                <a:latin typeface="Times New Roman" panose="02020603050405020304" pitchFamily="18" charset="0"/>
                <a:cs typeface="Times New Roman" panose="02020603050405020304" pitchFamily="18" charset="0"/>
              </a:rPr>
              <a:t>Воспитатель.</a:t>
            </a:r>
            <a:r>
              <a:rPr lang="ru-RU" sz="2400" dirty="0">
                <a:solidFill>
                  <a:srgbClr val="676A6C"/>
                </a:solidFill>
                <a:latin typeface="Times New Roman" panose="02020603050405020304" pitchFamily="18" charset="0"/>
                <a:cs typeface="Times New Roman" panose="02020603050405020304" pitchFamily="18" charset="0"/>
              </a:rPr>
              <a:t> Ребята, посмотрите, это человек, который изобрел первый пылесос. А рядом собственно его изобретение. Посмотрите, первый пылесос был практически как автомобиль, да и работал он на бензине. Он был до-вольно громоздким и издавал много шума, и поэтому пылесос во время работы, как правило, оставался на улице, внутрь через окно подавался только шланг, который должен был всасывать пыль. Скажите, как вы думаете, было ли удобно пользоваться таким пылесосом?</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b="1" i="1" dirty="0">
                <a:solidFill>
                  <a:srgbClr val="676A6C"/>
                </a:solidFill>
                <a:latin typeface="Times New Roman" panose="02020603050405020304" pitchFamily="18" charset="0"/>
                <a:cs typeface="Times New Roman" panose="02020603050405020304" pitchFamily="18" charset="0"/>
              </a:rPr>
              <a:t>Ответы детей</a:t>
            </a:r>
            <a:r>
              <a:rPr lang="ru-RU" sz="2400" i="1" dirty="0">
                <a:solidFill>
                  <a:srgbClr val="676A6C"/>
                </a:solidFill>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b="1" dirty="0">
                <a:solidFill>
                  <a:srgbClr val="676A6C"/>
                </a:solidFill>
                <a:latin typeface="Times New Roman" panose="02020603050405020304" pitchFamily="18" charset="0"/>
                <a:cs typeface="Times New Roman" panose="02020603050405020304" pitchFamily="18" charset="0"/>
              </a:rPr>
              <a:t>Воспитатель.</a:t>
            </a:r>
            <a:r>
              <a:rPr lang="ru-RU" sz="2400" dirty="0">
                <a:solidFill>
                  <a:srgbClr val="676A6C"/>
                </a:solidFill>
                <a:latin typeface="Times New Roman" panose="02020603050405020304" pitchFamily="18" charset="0"/>
                <a:cs typeface="Times New Roman" panose="02020603050405020304" pitchFamily="18" charset="0"/>
              </a:rPr>
              <a:t> Правильно, это было совсем неудобно. Нужно было вызывать на дом бригаду, открывать окна в любое время года, да и одному с таким прибором совсем не справиться. Нужна была помощь нескольких людей.</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i="1" dirty="0">
                <a:solidFill>
                  <a:srgbClr val="676A6C"/>
                </a:solidFill>
                <a:latin typeface="Times New Roman" panose="02020603050405020304" pitchFamily="18" charset="0"/>
                <a:cs typeface="Times New Roman" panose="02020603050405020304" pitchFamily="18" charset="0"/>
              </a:rPr>
              <a:t>Воспитатель показывает изображение первого пылесоса в работе.</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5372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Ольга\Desktop\49226_8737bcc1e860268041816505ee05c1f6.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66" y="-26918"/>
            <a:ext cx="9167149" cy="6884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0270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20688"/>
            <a:ext cx="8208912" cy="6186309"/>
          </a:xfrm>
          <a:prstGeom prst="rect">
            <a:avLst/>
          </a:prstGeom>
        </p:spPr>
        <p:txBody>
          <a:bodyPr wrap="square">
            <a:spAutoFit/>
          </a:bodyPr>
          <a:lstStyle/>
          <a:p>
            <a:r>
              <a:rPr lang="ru-RU" sz="3600" b="1" dirty="0">
                <a:solidFill>
                  <a:srgbClr val="676A6C"/>
                </a:solidFill>
                <a:latin typeface="Times New Roman" panose="02020603050405020304" pitchFamily="18" charset="0"/>
                <a:cs typeface="Times New Roman" panose="02020603050405020304" pitchFamily="18" charset="0"/>
              </a:rPr>
              <a:t>Воспитатель.</a:t>
            </a:r>
            <a:r>
              <a:rPr lang="ru-RU" sz="3600" dirty="0">
                <a:solidFill>
                  <a:srgbClr val="676A6C"/>
                </a:solidFill>
                <a:latin typeface="Times New Roman" panose="02020603050405020304" pitchFamily="18" charset="0"/>
                <a:cs typeface="Times New Roman" panose="02020603050405020304" pitchFamily="18" charset="0"/>
              </a:rPr>
              <a:t> Посмотрите, какой огромный был пылесос. Его и хранить в доме было нельзя, он бы занимал целую комнату. Поэтому через несколько лет новые изобретатели придумали более компактную модель пылесоса. Давайте посмотрим на нее.</a:t>
            </a:r>
            <a:br>
              <a:rPr lang="ru-RU" sz="3600" dirty="0">
                <a:solidFill>
                  <a:srgbClr val="676A6C"/>
                </a:solidFill>
                <a:latin typeface="Times New Roman" panose="02020603050405020304" pitchFamily="18" charset="0"/>
                <a:cs typeface="Times New Roman" panose="02020603050405020304" pitchFamily="18" charset="0"/>
              </a:rPr>
            </a:br>
            <a:r>
              <a:rPr lang="ru-RU" sz="3600" i="1" dirty="0">
                <a:solidFill>
                  <a:srgbClr val="676A6C"/>
                </a:solidFill>
                <a:latin typeface="Times New Roman" panose="02020603050405020304" pitchFamily="18" charset="0"/>
                <a:cs typeface="Times New Roman" panose="02020603050405020304" pitchFamily="18" charset="0"/>
              </a:rPr>
              <a:t>Воспитатель на доске размещает иллюстрацию следующих моделей пылесоса.</a:t>
            </a:r>
            <a:endParaRPr lang="ru-RU" sz="3600" dirty="0">
              <a:solidFill>
                <a:srgbClr val="676A6C"/>
              </a:solidFill>
              <a:latin typeface="Times New Roman" panose="02020603050405020304" pitchFamily="18" charset="0"/>
              <a:cs typeface="Times New Roman" panose="02020603050405020304" pitchFamily="18" charset="0"/>
            </a:endParaRPr>
          </a:p>
          <a:p>
            <a:r>
              <a:rPr lang="ru-RU" dirty="0"/>
              <a:t/>
            </a:r>
            <a:br>
              <a:rPr lang="ru-RU" dirty="0"/>
            </a:br>
            <a:endParaRPr lang="ru-RU" dirty="0"/>
          </a:p>
        </p:txBody>
      </p:sp>
    </p:spTree>
    <p:extLst>
      <p:ext uri="{BB962C8B-B14F-4D97-AF65-F5344CB8AC3E}">
        <p14:creationId xmlns:p14="http://schemas.microsoft.com/office/powerpoint/2010/main" val="349571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Ольга\Desktop\49226_ec05f9a1369fd8422d966e75b829c3d2.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9" y="0"/>
            <a:ext cx="91919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2180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620688"/>
            <a:ext cx="8784976" cy="4832092"/>
          </a:xfrm>
          <a:prstGeom prst="rect">
            <a:avLst/>
          </a:prstGeom>
        </p:spPr>
        <p:txBody>
          <a:bodyPr wrap="square">
            <a:spAutoFit/>
          </a:bodyPr>
          <a:lstStyle/>
          <a:p>
            <a:r>
              <a:rPr lang="ru-RU" sz="2800" b="1" dirty="0">
                <a:solidFill>
                  <a:srgbClr val="676A6C"/>
                </a:solidFill>
                <a:latin typeface="Times New Roman" panose="02020603050405020304" pitchFamily="18" charset="0"/>
                <a:cs typeface="Times New Roman" panose="02020603050405020304" pitchFamily="18" charset="0"/>
              </a:rPr>
              <a:t>Воспитатель.</a:t>
            </a:r>
            <a:r>
              <a:rPr lang="ru-RU" sz="2800" dirty="0">
                <a:solidFill>
                  <a:srgbClr val="676A6C"/>
                </a:solidFill>
                <a:latin typeface="Times New Roman" panose="02020603050405020304" pitchFamily="18" charset="0"/>
                <a:cs typeface="Times New Roman" panose="02020603050405020304" pitchFamily="18" charset="0"/>
              </a:rPr>
              <a:t> Посмотрите, эти пылесосы уже больше похожи на те, которыми мы сейчас пользуемся, но каждый из них весил около 20 кг, то есть примерно, как вы сейчас! Эти пылесосы были придуманы через 20 лет после изобретения первого, но стали пользоваться большей популярностью у людей. Как вы думаете, почему?</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i="1" dirty="0">
                <a:solidFill>
                  <a:srgbClr val="676A6C"/>
                </a:solidFill>
                <a:latin typeface="Times New Roman" panose="02020603050405020304" pitchFamily="18" charset="0"/>
                <a:cs typeface="Times New Roman" panose="02020603050405020304" pitchFamily="18" charset="0"/>
              </a:rPr>
              <a:t>Ответы детей.</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b="1" dirty="0">
                <a:solidFill>
                  <a:srgbClr val="676A6C"/>
                </a:solidFill>
                <a:latin typeface="Times New Roman" panose="02020603050405020304" pitchFamily="18" charset="0"/>
                <a:cs typeface="Times New Roman" panose="02020603050405020304" pitchFamily="18" charset="0"/>
              </a:rPr>
              <a:t>Воспитатель.</a:t>
            </a:r>
            <a:r>
              <a:rPr lang="ru-RU" sz="2800" dirty="0">
                <a:solidFill>
                  <a:srgbClr val="676A6C"/>
                </a:solidFill>
                <a:latin typeface="Times New Roman" panose="02020603050405020304" pitchFamily="18" charset="0"/>
                <a:cs typeface="Times New Roman" panose="02020603050405020304" pitchFamily="18" charset="0"/>
              </a:rPr>
              <a:t> Правильно, потому что они меньше, легче и удобнее в использовании. А сейчас мы с вами превратимся в пылесосы!</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772441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243</Words>
  <Application>Microsoft Office PowerPoint</Application>
  <PresentationFormat>Экран (4:3)</PresentationFormat>
  <Paragraphs>29</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Ольга</dc:creator>
  <cp:lastModifiedBy>Ольга</cp:lastModifiedBy>
  <cp:revision>4</cp:revision>
  <dcterms:created xsi:type="dcterms:W3CDTF">2021-04-20T16:36:39Z</dcterms:created>
  <dcterms:modified xsi:type="dcterms:W3CDTF">2021-04-20T17:07:30Z</dcterms:modified>
</cp:coreProperties>
</file>