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19.xml"/>
  <Override ContentType="application/vnd.openxmlformats-officedocument.theme+xml" PartName="/ppt/theme/theme3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  <p:sldMasterId id="2147483666" r:id="rId4"/>
    <p:sldMasterId id="2147483667" r:id="rId5"/>
    <p:sldMasterId id="2147483668" r:id="rId6"/>
    <p:sldMasterId id="2147483669" r:id="rId7"/>
    <p:sldMasterId id="2147483670" r:id="rId8"/>
    <p:sldMasterId id="2147483671" r:id="rId9"/>
    <p:sldMasterId id="2147483672" r:id="rId10"/>
    <p:sldMasterId id="2147483673" r:id="rId11"/>
    <p:sldMasterId id="2147483674" r:id="rId12"/>
    <p:sldMasterId id="2147483675" r:id="rId13"/>
    <p:sldMasterId id="2147483676" r:id="rId14"/>
    <p:sldMasterId id="2147483677" r:id="rId15"/>
    <p:sldMasterId id="2147483678" r:id="rId16"/>
    <p:sldMasterId id="2147483679" r:id="rId17"/>
    <p:sldMasterId id="2147483680" r:id="rId18"/>
    <p:sldMasterId id="2147483681" r:id="rId19"/>
    <p:sldMasterId id="2147483682" r:id="rId20"/>
  </p:sldMasterIdLst>
  <p:notesMasterIdLst>
    <p:notesMasterId r:id="rId21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</p:sldIdLst>
  <p:sldSz cy="6858000" cx="12192000"/>
  <p:notesSz cx="6858000" cy="9144000"/>
  <p:embeddedFontLst>
    <p:embeddedFont>
      <p:font typeface="Droid Sans Mono"/>
      <p:regular r:id="rId39"/>
    </p:embeddedFont>
    <p:embeddedFont>
      <p:font typeface="Questrial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estrial-regular.fntdata"/><Relationship Id="rId20" Type="http://schemas.openxmlformats.org/officeDocument/2006/relationships/slideMaster" Target="slideMasters/slideMaster18.xml"/><Relationship Id="rId22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24" Type="http://schemas.openxmlformats.org/officeDocument/2006/relationships/slide" Target="slides/slide3.xml"/><Relationship Id="rId23" Type="http://schemas.openxmlformats.org/officeDocument/2006/relationships/slide" Target="slides/slide2.xml"/><Relationship Id="rId1" Type="http://schemas.openxmlformats.org/officeDocument/2006/relationships/theme" Target="theme/theme9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6" Type="http://schemas.openxmlformats.org/officeDocument/2006/relationships/slide" Target="slides/slide5.xml"/><Relationship Id="rId25" Type="http://schemas.openxmlformats.org/officeDocument/2006/relationships/slide" Target="slides/slide4.xml"/><Relationship Id="rId28" Type="http://schemas.openxmlformats.org/officeDocument/2006/relationships/slide" Target="slides/slide7.xml"/><Relationship Id="rId27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8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10.xml"/><Relationship Id="rId30" Type="http://schemas.openxmlformats.org/officeDocument/2006/relationships/slide" Target="slides/slide9.xml"/><Relationship Id="rId11" Type="http://schemas.openxmlformats.org/officeDocument/2006/relationships/slideMaster" Target="slideMasters/slideMaster9.xml"/><Relationship Id="rId33" Type="http://schemas.openxmlformats.org/officeDocument/2006/relationships/slide" Target="slides/slide12.xml"/><Relationship Id="rId10" Type="http://schemas.openxmlformats.org/officeDocument/2006/relationships/slideMaster" Target="slideMasters/slideMaster8.xml"/><Relationship Id="rId32" Type="http://schemas.openxmlformats.org/officeDocument/2006/relationships/slide" Target="slides/slide11.xml"/><Relationship Id="rId13" Type="http://schemas.openxmlformats.org/officeDocument/2006/relationships/slideMaster" Target="slideMasters/slideMaster11.xml"/><Relationship Id="rId35" Type="http://schemas.openxmlformats.org/officeDocument/2006/relationships/slide" Target="slides/slide14.xml"/><Relationship Id="rId12" Type="http://schemas.openxmlformats.org/officeDocument/2006/relationships/slideMaster" Target="slideMasters/slideMaster10.xml"/><Relationship Id="rId34" Type="http://schemas.openxmlformats.org/officeDocument/2006/relationships/slide" Target="slides/slide13.xml"/><Relationship Id="rId15" Type="http://schemas.openxmlformats.org/officeDocument/2006/relationships/slideMaster" Target="slideMasters/slideMaster13.xml"/><Relationship Id="rId37" Type="http://schemas.openxmlformats.org/officeDocument/2006/relationships/slide" Target="slides/slide16.xml"/><Relationship Id="rId14" Type="http://schemas.openxmlformats.org/officeDocument/2006/relationships/slideMaster" Target="slideMasters/slideMaster12.xml"/><Relationship Id="rId36" Type="http://schemas.openxmlformats.org/officeDocument/2006/relationships/slide" Target="slides/slide15.xml"/><Relationship Id="rId17" Type="http://schemas.openxmlformats.org/officeDocument/2006/relationships/slideMaster" Target="slideMasters/slideMaster15.xml"/><Relationship Id="rId39" Type="http://schemas.openxmlformats.org/officeDocument/2006/relationships/font" Target="fonts/DroidSansMono-regular.fntdata"/><Relationship Id="rId16" Type="http://schemas.openxmlformats.org/officeDocument/2006/relationships/slideMaster" Target="slideMasters/slideMaster14.xml"/><Relationship Id="rId38" Type="http://schemas.openxmlformats.org/officeDocument/2006/relationships/slide" Target="slides/slide17.xml"/><Relationship Id="rId19" Type="http://schemas.openxmlformats.org/officeDocument/2006/relationships/slideMaster" Target="slideMasters/slideMaster17.xml"/><Relationship Id="rId18" Type="http://schemas.openxmlformats.org/officeDocument/2006/relationships/slideMaster" Target="slideMasters/slideMaster1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idx="1" type="body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idx="1" type="body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>
            <p:ph idx="1" type="body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4812" cy="41132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0" y="695325"/>
            <a:ext cx="0" cy="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000" y="695325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Панорамная фотография с подписью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913794" y="4289373"/>
            <a:ext cx="10364431" cy="81160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1" name="Shape 151"/>
          <p:cNvSpPr/>
          <p:nvPr>
            <p:ph idx="2" type="pic"/>
          </p:nvPr>
        </p:nvSpPr>
        <p:spPr>
          <a:xfrm>
            <a:off x="1184744" y="698260"/>
            <a:ext cx="9822531" cy="3214136"/>
          </a:xfrm>
          <a:prstGeom prst="roundRect">
            <a:avLst>
              <a:gd fmla="val 4944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913774" y="5108728"/>
            <a:ext cx="10364451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Заголовок и подпись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913774" y="609599"/>
            <a:ext cx="10364451" cy="34272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913775" y="4204821"/>
            <a:ext cx="10364451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Цитата с подписью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1446212" y="609600"/>
            <a:ext cx="9302752" cy="2992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1720643" y="3610032"/>
            <a:ext cx="8752299" cy="5947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2" type="body"/>
          </p:nvPr>
        </p:nvSpPr>
        <p:spPr>
          <a:xfrm>
            <a:off x="913774" y="4372796"/>
            <a:ext cx="10364451" cy="1421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Карточка имени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913775" y="2138721"/>
            <a:ext cx="10364451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913775" y="4662335"/>
            <a:ext cx="10364451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Три колонки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913774" y="609600"/>
            <a:ext cx="10364451" cy="1605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913774" y="2367092"/>
            <a:ext cx="329897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x="913774" y="2943355"/>
            <a:ext cx="3298975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3" type="body"/>
          </p:nvPr>
        </p:nvSpPr>
        <p:spPr>
          <a:xfrm>
            <a:off x="4452389" y="2367092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4" type="body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5" name="Shape 215"/>
          <p:cNvSpPr txBox="1"/>
          <p:nvPr>
            <p:ph idx="5" type="body"/>
          </p:nvPr>
        </p:nvSpPr>
        <p:spPr>
          <a:xfrm>
            <a:off x="7973297" y="2367092"/>
            <a:ext cx="330492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6" type="body"/>
          </p:nvPr>
        </p:nvSpPr>
        <p:spPr>
          <a:xfrm>
            <a:off x="7973297" y="2943355"/>
            <a:ext cx="3304927" cy="28478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Столбец с тремя рисунками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913774" y="610772"/>
            <a:ext cx="10364451" cy="1603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913774" y="4204819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1" name="Shape 231"/>
          <p:cNvSpPr/>
          <p:nvPr>
            <p:ph idx="2" type="pic"/>
          </p:nvPr>
        </p:nvSpPr>
        <p:spPr>
          <a:xfrm>
            <a:off x="913774" y="2367092"/>
            <a:ext cx="3296409" cy="1524000"/>
          </a:xfrm>
          <a:prstGeom prst="roundRect">
            <a:avLst>
              <a:gd fmla="val 9363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3" type="body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4" type="body"/>
          </p:nvPr>
        </p:nvSpPr>
        <p:spPr>
          <a:xfrm>
            <a:off x="4442758" y="4204819"/>
            <a:ext cx="330182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4" name="Shape 234"/>
          <p:cNvSpPr/>
          <p:nvPr>
            <p:ph idx="5" type="pic"/>
          </p:nvPr>
        </p:nvSpPr>
        <p:spPr>
          <a:xfrm>
            <a:off x="4441348" y="2367092"/>
            <a:ext cx="3303352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6" type="body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7" type="body"/>
          </p:nvPr>
        </p:nvSpPr>
        <p:spPr>
          <a:xfrm>
            <a:off x="7973297" y="4204819"/>
            <a:ext cx="33006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7" name="Shape 237"/>
          <p:cNvSpPr/>
          <p:nvPr>
            <p:ph idx="8" type="pic"/>
          </p:nvPr>
        </p:nvSpPr>
        <p:spPr>
          <a:xfrm>
            <a:off x="7973297" y="2367092"/>
            <a:ext cx="3304927" cy="1524000"/>
          </a:xfrm>
          <a:prstGeom prst="roundRect">
            <a:avLst>
              <a:gd fmla="val 8841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9" type="body"/>
          </p:nvPr>
        </p:nvSpPr>
        <p:spPr>
          <a:xfrm>
            <a:off x="7973172" y="4781078"/>
            <a:ext cx="3305052" cy="10101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Shape 240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 rot="5400000">
            <a:off x="4383947" y="-1103079"/>
            <a:ext cx="3424106" cy="10364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 rot="5400000">
            <a:off x="2152337" y="-628961"/>
            <a:ext cx="5181599" cy="7658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x="1751011" y="1300784"/>
            <a:ext cx="8689975" cy="25092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4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x="1751011" y="3886200"/>
            <a:ext cx="8689975" cy="13715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2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913774" y="828562"/>
            <a:ext cx="10351751" cy="273681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4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913774" y="3657457"/>
            <a:ext cx="10351751" cy="13681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913774" y="2367091"/>
            <a:ext cx="5106026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6172200" y="2367091"/>
            <a:ext cx="5105399" cy="3424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1146328" y="2371017"/>
            <a:ext cx="4873474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913774" y="3051011"/>
            <a:ext cx="5106026" cy="2740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3" type="body"/>
          </p:nvPr>
        </p:nvSpPr>
        <p:spPr>
          <a:xfrm>
            <a:off x="6396423" y="2371017"/>
            <a:ext cx="4881803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4" type="body"/>
          </p:nvPr>
        </p:nvSpPr>
        <p:spPr>
          <a:xfrm>
            <a:off x="6172200" y="3051011"/>
            <a:ext cx="5105401" cy="2740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913775" y="609600"/>
            <a:ext cx="3935687" cy="20232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5078062" y="609600"/>
            <a:ext cx="6200162" cy="518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913774" y="2632851"/>
            <a:ext cx="3935688" cy="31583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913774" y="609600"/>
            <a:ext cx="5934968" cy="20232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6" name="Shape 136"/>
          <p:cNvSpPr/>
          <p:nvPr>
            <p:ph idx="2" type="pic"/>
          </p:nvPr>
        </p:nvSpPr>
        <p:spPr>
          <a:xfrm>
            <a:off x="7424803" y="609600"/>
            <a:ext cx="3255358" cy="5181600"/>
          </a:xfrm>
          <a:prstGeom prst="roundRect">
            <a:avLst>
              <a:gd fmla="val 4943" name="adj"/>
            </a:avLst>
          </a:prstGeom>
          <a:noFill/>
          <a:ln cap="sq" cmpd="sng" w="82550">
            <a:solidFill>
              <a:srgbClr val="CBD7E6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913794" y="2632851"/>
            <a:ext cx="5934948" cy="31583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9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5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7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6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6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3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theme" Target="../theme/theme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4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1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1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1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3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" name="Shape 6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7" name="Shape 7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Shape 8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27" name="Shape 127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128" name="Shape 128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9" name="Shape 129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42" name="Shape 142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143" name="Shape 143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4" name="Shape 144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57" name="Shape 157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158" name="Shape 158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59" name="Shape 159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71" name="Shape 171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172" name="Shape 172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1001712" y="754062"/>
            <a:ext cx="609599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8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0556875" y="2994025"/>
            <a:ext cx="609599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ru-RU" sz="8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75" name="Shape 175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88" name="Shape 188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189" name="Shape 189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0" name="Shape 190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202" name="Shape 202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203" name="Shape 203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4" name="Shape 204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06" name="Shape 206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Shape 207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221" name="Shape 221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222" name="Shape 222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23" name="Shape 223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243" name="Shape 243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244" name="Shape 244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45" name="Shape 245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Shape 248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257" name="Shape 257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258" name="Shape 258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59" name="Shape 259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8" name="Shape 18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9" name="Shape 19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25" name="Shape 25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Title-R1d.png" id="26" name="Shape 26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7" name="Shape 27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39" name="Shape 39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40" name="Shape 40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1" name="Shape 41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53" name="Shape 53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54" name="Shape 54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5" name="Shape 55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67" name="Shape 67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68" name="Shape 68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9" name="Shape 69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82" name="Shape 82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83" name="Shape 83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4" name="Shape 84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99" name="Shape 99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100" name="Shape 100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1" name="Shape 101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DROBO-FS\QuickDrops\JB\PPTX NG\Droplets\LightingOverlay.png" id="112" name="Shape 112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Droplets-HD-Content-R1d.png" id="113" name="Shape 113"/>
          <p:cNvPicPr preferRelativeResize="0"/>
          <p:nvPr/>
        </p:nvPicPr>
        <p:blipFill/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4" name="Shape 114"/>
          <p:cNvSpPr txBox="1"/>
          <p:nvPr>
            <p:ph type="title"/>
          </p:nvPr>
        </p:nvSpPr>
        <p:spPr>
          <a:xfrm>
            <a:off x="914400" y="619125"/>
            <a:ext cx="10363200" cy="1595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b="0" i="0" sz="3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914400" y="2366961"/>
            <a:ext cx="10363200" cy="34242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1600" lvl="0" marL="228600" marR="0" rtl="0" algn="l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114300" lvl="1" marL="685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127000" lvl="2" marL="1143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139700" lvl="3" marL="1600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139700" lvl="4" marL="20574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139700" lvl="5" marL="25146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139700" lvl="6" marL="29718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139700" lvl="7" marL="34290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139700" lvl="8" marL="3886200" marR="0" rtl="0" algn="l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914400" y="5883275"/>
            <a:ext cx="66722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10514011" y="5883275"/>
            <a:ext cx="76358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ru-RU" sz="1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oshvozrast.ru/" TargetMode="External"/><Relationship Id="rId4" Type="http://schemas.openxmlformats.org/officeDocument/2006/relationships/hyperlink" Target="http://pochemu4ka.ru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png"/><Relationship Id="rId4" Type="http://schemas.openxmlformats.org/officeDocument/2006/relationships/hyperlink" Target="http://www.bibliotekar.ru/al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oshkolnik.ru/" TargetMode="External"/><Relationship Id="rId4" Type="http://schemas.openxmlformats.org/officeDocument/2006/relationships/image" Target="../media/image03.png"/><Relationship Id="rId5" Type="http://schemas.openxmlformats.org/officeDocument/2006/relationships/hyperlink" Target="http://www.maam.ru/" TargetMode="External"/><Relationship Id="rId6" Type="http://schemas.openxmlformats.org/officeDocument/2006/relationships/hyperlink" Target="http://www.maam.ru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ohcolonoc.ru/" TargetMode="External"/><Relationship Id="rId4" Type="http://schemas.openxmlformats.org/officeDocument/2006/relationships/hyperlink" Target="http://forchel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/>
        </p:nvSpPr>
        <p:spPr>
          <a:xfrm>
            <a:off x="2209800" y="188911"/>
            <a:ext cx="9317037" cy="79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1600" u="none" cap="none" strike="noStrik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Муниципальное  автономное бюджетное дошкольное образовательное учреждение 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1600" u="none" cap="none" strike="noStrik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«Детский сад № 4 «Солнышко»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250" y="1212850"/>
            <a:ext cx="4213225" cy="925988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276" name="Shape 276"/>
          <p:cNvSpPr txBox="1"/>
          <p:nvPr/>
        </p:nvSpPr>
        <p:spPr>
          <a:xfrm>
            <a:off x="4800600" y="1768475"/>
            <a:ext cx="7199312" cy="18176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Droid Sans Mono"/>
              <a:buNone/>
            </a:pPr>
            <a:r>
              <a:rPr b="1" i="0" lang="ru-RU" sz="2800" u="none" cap="none" strike="noStrike">
                <a:solidFill>
                  <a:srgbClr val="0066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«</a:t>
            </a:r>
            <a:r>
              <a:rPr b="1" i="1" lang="ru-RU" sz="2800" u="none" cap="none" strike="noStrike">
                <a:solidFill>
                  <a:srgbClr val="0066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Использование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Droid Sans Mono"/>
              <a:buNone/>
            </a:pPr>
            <a:r>
              <a:rPr b="1" i="1" lang="ru-RU" sz="2800" u="none" cap="none" strike="noStrike">
                <a:solidFill>
                  <a:srgbClr val="0066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Электронных технологий и ресурсов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FF"/>
              </a:buClr>
              <a:buSzPct val="25000"/>
              <a:buFont typeface="Droid Sans Mono"/>
              <a:buNone/>
            </a:pPr>
            <a:r>
              <a:rPr b="1" i="1" lang="ru-RU" sz="2800" u="none" cap="none" strike="noStrike">
                <a:solidFill>
                  <a:srgbClr val="0066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в образовательном процессе ДОУ</a:t>
            </a:r>
            <a:r>
              <a:rPr b="1" i="0" lang="ru-RU" sz="2800" u="none" cap="none" strike="noStrike">
                <a:solidFill>
                  <a:srgbClr val="0066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»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8543925" y="5013325"/>
            <a:ext cx="3021012" cy="83343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1600" u="none" cap="none" strike="noStrik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Выполнила: Реутова А.Ю.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1600" u="none" cap="none" strike="noStrik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Воспитатель 1 кв.кат.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2782886" y="6381750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3794125" y="6381750"/>
            <a:ext cx="261936" cy="37147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25000"/>
              <a:buFont typeface="Verdana"/>
              <a:buNone/>
            </a:pPr>
            <a:r>
              <a:rPr b="0" i="0" lang="ru-RU" sz="1800" u="none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5087937" y="6011862"/>
            <a:ext cx="241617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18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Арамиль 2016 г. </a:t>
            </a:r>
          </a:p>
        </p:txBody>
      </p:sp>
      <p:pic>
        <p:nvPicPr>
          <p:cNvPr id="281" name="Shape 281"/>
          <p:cNvPicPr preferRelativeResize="0"/>
          <p:nvPr/>
        </p:nvPicPr>
        <p:blipFill/>
        <p:spPr>
          <a:xfrm>
            <a:off x="-96836" y="-42861"/>
            <a:ext cx="2392361" cy="25130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Shape 375"/>
          <p:cNvPicPr preferRelativeResize="0"/>
          <p:nvPr/>
        </p:nvPicPr>
        <p:blipFill/>
        <p:spPr>
          <a:xfrm>
            <a:off x="334962" y="260350"/>
            <a:ext cx="5400675" cy="576103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76" name="Shape 376"/>
          <p:cNvSpPr/>
          <p:nvPr/>
        </p:nvSpPr>
        <p:spPr>
          <a:xfrm>
            <a:off x="1414462" y="6235700"/>
            <a:ext cx="3419474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ru-RU" sz="2000" u="sng" cap="none" strike="noStrike">
                <a:solidFill>
                  <a:schemeClr val="hlink"/>
                </a:solidFill>
                <a:latin typeface="Droid Sans Mono"/>
                <a:ea typeface="Droid Sans Mono"/>
                <a:cs typeface="Droid Sans Mono"/>
                <a:sym typeface="Droid Sans Mono"/>
                <a:hlinkClick r:id="rId3"/>
              </a:rPr>
              <a:t>http://doshvozrast.ru</a:t>
            </a:r>
          </a:p>
        </p:txBody>
      </p:sp>
      <p:pic>
        <p:nvPicPr>
          <p:cNvPr id="377" name="Shape 377"/>
          <p:cNvPicPr preferRelativeResize="0"/>
          <p:nvPr/>
        </p:nvPicPr>
        <p:blipFill/>
        <p:spPr>
          <a:xfrm>
            <a:off x="6311900" y="631825"/>
            <a:ext cx="5616575" cy="19288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6024562" y="2924175"/>
            <a:ext cx="6408737" cy="178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E52"/>
              </a:buClr>
              <a:buSzPct val="25000"/>
              <a:buFont typeface="Droid Sans Mono"/>
              <a:buNone/>
            </a:pPr>
            <a:r>
              <a:rPr b="0" i="0" lang="ru-RU" sz="2000" u="none">
                <a:solidFill>
                  <a:srgbClr val="C41E52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Содержит: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18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потешки, стихи, рассказы, сказки для детей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18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пальчиковые игры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18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раскраски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18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атрибуты для сюжетно-ролевых игр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18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и многое другое</a:t>
            </a:r>
          </a:p>
        </p:txBody>
      </p:sp>
      <p:sp>
        <p:nvSpPr>
          <p:cNvPr id="379" name="Shape 379"/>
          <p:cNvSpPr/>
          <p:nvPr/>
        </p:nvSpPr>
        <p:spPr>
          <a:xfrm>
            <a:off x="7534275" y="5084762"/>
            <a:ext cx="3262312" cy="40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ru-RU" sz="2000" u="sng" cap="none" strike="noStrike">
                <a:solidFill>
                  <a:schemeClr val="hlink"/>
                </a:solidFill>
                <a:latin typeface="Droid Sans Mono"/>
                <a:ea typeface="Droid Sans Mono"/>
                <a:cs typeface="Droid Sans Mono"/>
                <a:sym typeface="Droid Sans Mono"/>
                <a:hlinkClick r:id="rId4"/>
              </a:rPr>
              <a:t>http://pochemu4ka.ru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Shape 384"/>
          <p:cNvGrpSpPr/>
          <p:nvPr/>
        </p:nvGrpSpPr>
        <p:grpSpPr>
          <a:xfrm>
            <a:off x="1631950" y="188911"/>
            <a:ext cx="9361487" cy="4392611"/>
            <a:chOff x="179386" y="620712"/>
            <a:chExt cx="8386761" cy="4049711"/>
          </a:xfrm>
        </p:grpSpPr>
        <p:pic>
          <p:nvPicPr>
            <p:cNvPr id="385" name="Shape 385"/>
            <p:cNvPicPr preferRelativeResize="0"/>
            <p:nvPr/>
          </p:nvPicPr>
          <p:blipFill rotWithShape="1">
            <a:blip r:embed="rId3">
              <a:alphaModFix/>
            </a:blip>
            <a:srcRect b="4975" l="0" r="1492" t="15639"/>
            <a:stretch/>
          </p:blipFill>
          <p:spPr>
            <a:xfrm>
              <a:off x="179386" y="620712"/>
              <a:ext cx="8386761" cy="40497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Shape 386"/>
            <p:cNvSpPr txBox="1"/>
            <p:nvPr/>
          </p:nvSpPr>
          <p:spPr>
            <a:xfrm>
              <a:off x="179386" y="620712"/>
              <a:ext cx="8386761" cy="4049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Shape 387"/>
          <p:cNvSpPr txBox="1"/>
          <p:nvPr/>
        </p:nvSpPr>
        <p:spPr>
          <a:xfrm>
            <a:off x="282575" y="4594225"/>
            <a:ext cx="11882436" cy="2270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rIns="90000" tIns="468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Droid Sans Mono"/>
              <a:buNone/>
            </a:pPr>
            <a:r>
              <a:rPr b="1" i="0" lang="ru-RU" sz="1600" u="none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Фестиваль стал самым массовым и представительным открытым педагогическим форумом. 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Droid Sans Mono"/>
              <a:buNone/>
            </a:pPr>
            <a:r>
              <a:rPr b="1" i="0" lang="ru-RU" sz="1600" u="none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Материалы всех участников публикуются.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Droid Sans Mono"/>
              <a:buNone/>
            </a:pPr>
            <a:r>
              <a:rPr b="1" i="0" lang="ru-RU" sz="1600" u="none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Каждый участник получает полный комплект итоговых материалов, включающий:  персональный диплом; сертификат, подтверждающий факт публикации материалов;  компакт-диски (DVD) с полнотекстовыми версиями всех материалов; 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Droid Sans Mono"/>
              <a:buNone/>
            </a:pPr>
            <a:r>
              <a:rPr b="1" i="0" lang="ru-RU" sz="1600" u="none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книги — сборники тезисов всех статей*. 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/>
        </p:nvSpPr>
        <p:spPr>
          <a:xfrm>
            <a:off x="1847850" y="276225"/>
            <a:ext cx="5759449" cy="4635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24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3. Сайты – электронные альбомы</a:t>
            </a:r>
          </a:p>
        </p:txBody>
      </p:sp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 b="5856" l="9417" r="10558" t="12547"/>
          <a:stretch/>
        </p:blipFill>
        <p:spPr>
          <a:xfrm>
            <a:off x="192086" y="981075"/>
            <a:ext cx="8335962" cy="47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/>
          <p:nvPr/>
        </p:nvSpPr>
        <p:spPr>
          <a:xfrm>
            <a:off x="1487487" y="6003925"/>
            <a:ext cx="4645024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ru-RU" sz="2000" u="sng" cap="none" strike="noStrike">
                <a:solidFill>
                  <a:schemeClr val="hlink"/>
                </a:solidFill>
                <a:latin typeface="Droid Sans Mono"/>
                <a:ea typeface="Droid Sans Mono"/>
                <a:cs typeface="Droid Sans Mono"/>
                <a:sym typeface="Droid Sans Mono"/>
                <a:hlinkClick r:id="rId4"/>
              </a:rPr>
              <a:t>http://www.bibliotekar.ru/al/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6600825" y="2276475"/>
            <a:ext cx="5362575" cy="42497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18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Сайтов для педагогов очень много и все они призваны помочь </a:t>
            </a: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18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в организации образовательного процесса. </a:t>
            </a: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18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 помощью их мы можем разнообразить свою деятельность,</a:t>
            </a: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18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повысить свою компетентность, </a:t>
            </a: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18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сделать жизнь детей </a:t>
            </a: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18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в детском саду более яркой и запоминающейся. 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/>
        </p:nvSpPr>
        <p:spPr>
          <a:xfrm>
            <a:off x="1416050" y="476250"/>
            <a:ext cx="7780337" cy="998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0" i="0" lang="ru-RU" sz="24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4. Владеть различными программами для создания мультимедийных презентаций</a:t>
            </a:r>
          </a:p>
        </p:txBody>
      </p:sp>
      <p:pic>
        <p:nvPicPr>
          <p:cNvPr descr="http://ru.convdocs.org/pars_docs/refs/403/402015/402015_html_mc9aa9a0.png" id="401" name="Shape 401"/>
          <p:cNvPicPr preferRelativeResize="0"/>
          <p:nvPr/>
        </p:nvPicPr>
        <p:blipFill/>
        <p:spPr>
          <a:xfrm>
            <a:off x="3895725" y="4889500"/>
            <a:ext cx="3552825" cy="343217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http://i.ytimg.com/vi/q6xEw47Oe-E/hqdefault.jpg" id="402" name="Shape 402"/>
          <p:cNvPicPr preferRelativeResize="0"/>
          <p:nvPr/>
        </p:nvPicPr>
        <p:blipFill/>
        <p:spPr>
          <a:xfrm>
            <a:off x="7437436" y="1633537"/>
            <a:ext cx="4175125" cy="622458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http://2.bp.blogspot.com/_amr2KTGnD0Q/SYowiBUpEXI/AAAAAAAAAAY/Uo_sJG5_9vE/s320/kmilo.gif" id="403" name="Shape 403"/>
          <p:cNvPicPr preferRelativeResize="0"/>
          <p:nvPr/>
        </p:nvPicPr>
        <p:blipFill/>
        <p:spPr>
          <a:xfrm>
            <a:off x="530225" y="1712911"/>
            <a:ext cx="4206874" cy="589438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5951537" y="908050"/>
            <a:ext cx="6045199" cy="3724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Droid Sans Mono"/>
              <a:buNone/>
            </a:pPr>
            <a:r>
              <a:rPr b="0" i="0" lang="ru-RU" sz="2800" u="none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"Расскажи мне - и я забуду.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Droid Sans Mono"/>
              <a:buNone/>
            </a:pPr>
            <a:r>
              <a:rPr b="0" i="0" lang="ru-RU" sz="2800" u="none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Покажи мне - и я запомню.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Droid Sans Mono"/>
              <a:buNone/>
            </a:pPr>
            <a:r>
              <a:rPr b="0" i="0" lang="ru-RU" sz="2800" u="none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Вовлеки меня – и я пойму"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2800" u="none">
              <a:solidFill>
                <a:srgbClr val="C000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-342900" lvl="0" marL="3429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Droid Sans Mono"/>
              <a:buNone/>
            </a:pPr>
            <a:r>
              <a:rPr b="0" i="1" lang="ru-RU" sz="2800" u="none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(Древняя китайская мудрость)</a:t>
            </a:r>
          </a:p>
        </p:txBody>
      </p:sp>
      <p:pic>
        <p:nvPicPr>
          <p:cNvPr descr="http://www.zaapa.es/wp-content/uploads/2012/10/Back_YoungsSch1.jpg" id="409" name="Shape 409"/>
          <p:cNvPicPr preferRelativeResize="0"/>
          <p:nvPr/>
        </p:nvPicPr>
        <p:blipFill/>
        <p:spPr>
          <a:xfrm>
            <a:off x="212725" y="695325"/>
            <a:ext cx="5754686" cy="765016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/>
        </p:nvSpPr>
        <p:spPr>
          <a:xfrm>
            <a:off x="623887" y="404812"/>
            <a:ext cx="11233150" cy="180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Droid Sans Mono"/>
              <a:buNone/>
            </a:pPr>
            <a:r>
              <a:rPr b="1" i="0" lang="ru-RU" sz="36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«Даже если я не могу и не хочу – 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Droid Sans Mono"/>
              <a:buNone/>
            </a:pPr>
            <a:r>
              <a:rPr b="1" i="0" lang="ru-RU" sz="36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то все равно НАДО!»</a:t>
            </a:r>
          </a:p>
        </p:txBody>
      </p:sp>
      <p:pic>
        <p:nvPicPr>
          <p:cNvPr id="415" name="Shape 415"/>
          <p:cNvPicPr preferRelativeResize="0"/>
          <p:nvPr/>
        </p:nvPicPr>
        <p:blipFill/>
        <p:spPr>
          <a:xfrm>
            <a:off x="244475" y="1987550"/>
            <a:ext cx="3876675" cy="462597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http://remont.mozgoprav.su/image/7.png" id="416" name="Shape 416"/>
          <p:cNvPicPr preferRelativeResize="0"/>
          <p:nvPr/>
        </p:nvPicPr>
        <p:blipFill/>
        <p:spPr>
          <a:xfrm>
            <a:off x="5089525" y="1987550"/>
            <a:ext cx="5791200" cy="43576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4479925" y="836612"/>
            <a:ext cx="7488236" cy="286384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20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Применяя ИКТ в образовательном процессе нельзя также забывать о том, что мы общаемся с детьми, и для них нужно ЖИВОЕ общение!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0" sz="2000" u="none">
              <a:solidFill>
                <a:srgbClr val="003300"/>
              </a:solidFill>
              <a:latin typeface="Droid Sans Mono"/>
              <a:ea typeface="Droid Sans Mono"/>
              <a:cs typeface="Droid Sans Mono"/>
              <a:sym typeface="Droid Sans Mono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20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ВАЖНО не подменить его общением с компьютером и не превратить его в технический практикум.</a:t>
            </a:r>
          </a:p>
        </p:txBody>
      </p:sp>
      <p:pic>
        <p:nvPicPr>
          <p:cNvPr descr="http://cs629215.vk.me/v629215644/11720/nSu7bo2Ph0A.jpg" id="422" name="Shape 422"/>
          <p:cNvPicPr preferRelativeResize="0"/>
          <p:nvPr/>
        </p:nvPicPr>
        <p:blipFill/>
        <p:spPr>
          <a:xfrm>
            <a:off x="347662" y="476250"/>
            <a:ext cx="4132261" cy="575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http://www.koipkro.kostroma.ru/koiro/CROS/foi/KiiIKTvo/testoktyabr/SiteAssets/SitePages/%D0%BA%D0%B0%D0%B1%D0%B8%D0%BD%D0%B5%D1%82_%D0%A0%D0%BE%D0%BC%D0%B0%D0%BD%D0%BE%D0%B2%D0%B0_%D0%92%D0%92/%D0%B2%D0%BE%D1%81%D0%BF%D0%B8%D1%82%D0%B0%D1%82%D0%B5%D0%BB%D1%8C%202.jpg" id="423" name="Shape 423"/>
          <p:cNvPicPr preferRelativeResize="0"/>
          <p:nvPr/>
        </p:nvPicPr>
        <p:blipFill/>
        <p:spPr>
          <a:xfrm>
            <a:off x="5657850" y="3859212"/>
            <a:ext cx="5132386" cy="28590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/>
          <p:nvPr/>
        </p:nvSpPr>
        <p:spPr>
          <a:xfrm>
            <a:off x="2246311" y="981075"/>
            <a:ext cx="7623174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Droid Sans Mono"/>
              <a:buNone/>
            </a:pPr>
            <a:r>
              <a:rPr b="1" i="0" lang="ru-RU" sz="4800" u="non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СПАСИБО ЗА ВНИМАНИЕ!</a:t>
            </a:r>
          </a:p>
        </p:txBody>
      </p:sp>
      <p:pic>
        <p:nvPicPr>
          <p:cNvPr descr="http://natalijastun.com/wp-content/uploads/2013/04/0010772717K-1920x1280.jpg" id="429" name="Shape 429"/>
          <p:cNvPicPr preferRelativeResize="0"/>
          <p:nvPr/>
        </p:nvPicPr>
        <p:blipFill/>
        <p:spPr>
          <a:xfrm>
            <a:off x="2786061" y="2206625"/>
            <a:ext cx="6156324" cy="410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4656137" y="260350"/>
            <a:ext cx="7386636" cy="11112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E52"/>
              </a:buClr>
              <a:buSzPct val="25000"/>
              <a:buFont typeface="Droid Sans Mono"/>
              <a:buNone/>
            </a:pPr>
            <a:r>
              <a:rPr b="0" i="0" lang="ru-RU" sz="2400" u="none">
                <a:solidFill>
                  <a:srgbClr val="C41E52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«Человек образованный это тот -  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E52"/>
              </a:buClr>
              <a:buSzPct val="25000"/>
              <a:buFont typeface="Droid Sans Mono"/>
              <a:buNone/>
            </a:pPr>
            <a:r>
              <a:rPr b="0" i="0" lang="ru-RU" sz="2400" u="none">
                <a:solidFill>
                  <a:srgbClr val="C41E52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кто знает, где найти то, чего не знает</a:t>
            </a:r>
            <a:r>
              <a:rPr b="0" i="0" lang="ru-RU" sz="1800" u="none">
                <a:solidFill>
                  <a:srgbClr val="C41E52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»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E52"/>
              </a:buClr>
              <a:buSzPct val="25000"/>
              <a:buFont typeface="Droid Sans Mono"/>
              <a:buNone/>
            </a:pPr>
            <a:r>
              <a:rPr b="0" i="0" lang="ru-RU" sz="1800" u="none">
                <a:solidFill>
                  <a:srgbClr val="C41E52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Георге Зиммель (немецкий философ, социолог ) </a:t>
            </a:r>
          </a:p>
        </p:txBody>
      </p:sp>
      <p:sp>
        <p:nvSpPr>
          <p:cNvPr id="287" name="Shape 287"/>
          <p:cNvSpPr/>
          <p:nvPr/>
        </p:nvSpPr>
        <p:spPr>
          <a:xfrm>
            <a:off x="-23811" y="1176337"/>
            <a:ext cx="6673849" cy="1852612"/>
          </a:xfrm>
          <a:prstGeom prst="cloud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1" i="0" lang="ru-RU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1" i="1" lang="ru-RU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«ФГОС к условиям реализации основной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1" i="1" lang="ru-RU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общеобразовательной программы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b="1" i="1" lang="ru-RU" sz="1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дошкольного образования»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1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479425" y="3141661"/>
            <a:ext cx="11088686" cy="300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Droid Sans Mono"/>
              <a:buNone/>
            </a:pPr>
            <a:r>
              <a:rPr b="1" i="0" lang="ru-RU" sz="1800" u="none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Педагог должен уметь: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rgbClr val="003300"/>
                </a:solidFill>
                <a:latin typeface="Arial"/>
                <a:ea typeface="Arial"/>
                <a:cs typeface="Arial"/>
                <a:sym typeface="Arial"/>
              </a:rPr>
              <a:t>1.создавать графические и текстовые документы (т.е. самостоятельно оформлять групповую документацию, диагностику и т.д);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18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2.активно использовать информационные технологии в образовательном процессе;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18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3.познакомиться с информационными сайтами для педагогов и владеть навыками поиска информации в Интернете;</a:t>
            </a: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18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4.владеть различными программами для создания мультимедийных презентаций </a:t>
            </a:r>
          </a:p>
        </p:txBody>
      </p:sp>
      <p:sp>
        <p:nvSpPr>
          <p:cNvPr id="289" name="Shape 289"/>
          <p:cNvSpPr/>
          <p:nvPr/>
        </p:nvSpPr>
        <p:spPr>
          <a:xfrm>
            <a:off x="4656137" y="4076700"/>
            <a:ext cx="404811" cy="360362"/>
          </a:xfrm>
          <a:prstGeom prst="ellipse">
            <a:avLst/>
          </a:prstGeom>
          <a:solidFill>
            <a:schemeClr val="lt1"/>
          </a:solidFill>
          <a:ln cap="flat" cmpd="sng" w="15875">
            <a:solidFill>
              <a:srgbClr val="43AFD6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11064875" y="4452937"/>
            <a:ext cx="503236" cy="442912"/>
          </a:xfrm>
          <a:prstGeom prst="ellipse">
            <a:avLst/>
          </a:prstGeom>
          <a:solidFill>
            <a:schemeClr val="lt1"/>
          </a:solidFill>
          <a:ln cap="flat" cmpd="sng" w="15875">
            <a:solidFill>
              <a:srgbClr val="1D7EA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4972050" y="5373687"/>
            <a:ext cx="517524" cy="295275"/>
          </a:xfrm>
          <a:prstGeom prst="ellipse">
            <a:avLst/>
          </a:prstGeom>
          <a:solidFill>
            <a:schemeClr val="lt1"/>
          </a:solidFill>
          <a:ln cap="flat" cmpd="sng" w="15875">
            <a:solidFill>
              <a:srgbClr val="1D7EA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10775950" y="5668962"/>
            <a:ext cx="504824" cy="423861"/>
          </a:xfrm>
          <a:prstGeom prst="ellipse">
            <a:avLst/>
          </a:prstGeom>
          <a:solidFill>
            <a:schemeClr val="lt1"/>
          </a:solidFill>
          <a:ln cap="flat" cmpd="sng" w="15875">
            <a:solidFill>
              <a:srgbClr val="1D7EAB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884237" y="585787"/>
            <a:ext cx="10583862" cy="11890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1" i="0" lang="ru-RU" sz="24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1. </a:t>
            </a:r>
            <a:r>
              <a:rPr b="0" i="0" lang="ru-RU" sz="24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Создавать графические и текстовые документы </a:t>
            </a:r>
            <a:br>
              <a:rPr b="0" i="0" lang="ru-RU" sz="24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</a:br>
            <a:r>
              <a:rPr b="0" i="0" lang="ru-RU" sz="24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(т.е. самостоятельно оформлять групповую документацию, диагностику, брошюры и т.д);</a:t>
            </a:r>
          </a:p>
        </p:txBody>
      </p:sp>
      <p:pic>
        <p:nvPicPr>
          <p:cNvPr id="298" name="Shape 298"/>
          <p:cNvPicPr preferRelativeResize="0"/>
          <p:nvPr/>
        </p:nvPicPr>
        <p:blipFill/>
        <p:spPr>
          <a:xfrm>
            <a:off x="171450" y="1749425"/>
            <a:ext cx="2705100" cy="376078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299" name="Shape 299"/>
          <p:cNvPicPr preferRelativeResize="0"/>
          <p:nvPr/>
        </p:nvPicPr>
        <p:blipFill/>
        <p:spPr>
          <a:xfrm>
            <a:off x="2279650" y="3889375"/>
            <a:ext cx="2200275" cy="417512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300" name="Shape 300"/>
          <p:cNvPicPr preferRelativeResize="0"/>
          <p:nvPr/>
        </p:nvPicPr>
        <p:blipFill/>
        <p:spPr>
          <a:xfrm>
            <a:off x="9028111" y="3140075"/>
            <a:ext cx="2225675" cy="44069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0512" y="2230436"/>
            <a:ext cx="2474911" cy="489585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302" name="Shape 302"/>
          <p:cNvSpPr txBox="1"/>
          <p:nvPr/>
        </p:nvSpPr>
        <p:spPr>
          <a:xfrm>
            <a:off x="2446336" y="6067425"/>
            <a:ext cx="1870074" cy="649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2390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rgbClr val="8C2390"/>
                </a:solidFill>
                <a:latin typeface="Arial"/>
                <a:ea typeface="Arial"/>
                <a:cs typeface="Arial"/>
                <a:sym typeface="Arial"/>
              </a:rPr>
              <a:t>Microsoft Word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rgbClr val="8C23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 txBox="1"/>
          <p:nvPr/>
        </p:nvSpPr>
        <p:spPr>
          <a:xfrm>
            <a:off x="5159375" y="4868862"/>
            <a:ext cx="3119436" cy="649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2390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rgbClr val="8C2390"/>
                </a:solidFill>
                <a:latin typeface="Arial"/>
                <a:ea typeface="Arial"/>
                <a:cs typeface="Arial"/>
                <a:sym typeface="Arial"/>
              </a:rPr>
              <a:t>Microsoft Office Publisher</a:t>
            </a:r>
            <a:r>
              <a:rPr b="0" i="0" lang="ru-RU" sz="1800" u="none">
                <a:solidFill>
                  <a:srgbClr val="8C239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8C23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8799511" y="5522912"/>
            <a:ext cx="2668586" cy="649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2390"/>
              </a:buClr>
              <a:buSzPct val="25000"/>
              <a:buFont typeface="Arial"/>
              <a:buNone/>
            </a:pPr>
            <a:r>
              <a:rPr b="1" i="0" lang="ru-RU" sz="1800" u="none">
                <a:solidFill>
                  <a:srgbClr val="8C2390"/>
                </a:solidFill>
                <a:latin typeface="Arial"/>
                <a:ea typeface="Arial"/>
                <a:cs typeface="Arial"/>
                <a:sym typeface="Arial"/>
              </a:rPr>
              <a:t>Microsoft Office Excel</a:t>
            </a:r>
            <a:r>
              <a:rPr b="0" i="0" lang="ru-RU" sz="1800" u="none">
                <a:solidFill>
                  <a:srgbClr val="8C239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8C23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838200" y="188911"/>
            <a:ext cx="10801350" cy="998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0" i="0" lang="ru-RU" sz="24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2. Активно использовать информационные технологии в образовательном процессе и работе с родителями</a:t>
            </a:r>
          </a:p>
        </p:txBody>
      </p:sp>
      <p:pic>
        <p:nvPicPr>
          <p:cNvPr id="310" name="Shape 310"/>
          <p:cNvPicPr preferRelativeResize="0"/>
          <p:nvPr/>
        </p:nvPicPr>
        <p:blipFill/>
        <p:spPr>
          <a:xfrm>
            <a:off x="7113586" y="1414462"/>
            <a:ext cx="4524374" cy="33956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/>
        <p:spPr>
          <a:xfrm>
            <a:off x="371475" y="1554162"/>
            <a:ext cx="4090987" cy="30733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/>
        <p:spPr>
          <a:xfrm>
            <a:off x="3913187" y="3644900"/>
            <a:ext cx="3908424" cy="29321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620712" y="508000"/>
            <a:ext cx="11236325" cy="998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0" i="0" lang="ru-RU" sz="24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3. Познакомиться с информационными сайтами для педагогов и владеть навыками поиска информации в Интернете</a:t>
            </a:r>
          </a:p>
        </p:txBody>
      </p:sp>
      <p:sp>
        <p:nvSpPr>
          <p:cNvPr id="318" name="Shape 318"/>
          <p:cNvSpPr/>
          <p:nvPr/>
        </p:nvSpPr>
        <p:spPr>
          <a:xfrm>
            <a:off x="1941511" y="1423987"/>
            <a:ext cx="7993062" cy="3051175"/>
          </a:xfrm>
          <a:prstGeom prst="cloudCallout">
            <a:avLst>
              <a:gd fmla="val 9129" name="adj1"/>
              <a:gd fmla="val 12758" name="adj2"/>
            </a:avLst>
          </a:prstGeom>
          <a:solidFill>
            <a:srgbClr val="BCDDEE"/>
          </a:solidFill>
          <a:ln cap="flat" cmpd="sng" w="28575">
            <a:solidFill>
              <a:srgbClr val="338BAA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i="1" sz="1800" u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 u="none">
              <a:solidFill>
                <a:srgbClr val="0033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3144836" y="2414586"/>
            <a:ext cx="5761036" cy="64928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2390"/>
              </a:buClr>
              <a:buSzPct val="25000"/>
              <a:buFont typeface="Droid Sans Mono"/>
              <a:buNone/>
            </a:pPr>
            <a:r>
              <a:rPr b="1" i="1" lang="ru-RU" sz="3600" u="none">
                <a:solidFill>
                  <a:srgbClr val="8C239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ПЕДАГОГИЧЕСКИЕ САЙТЫ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171450" y="5467350"/>
            <a:ext cx="3125787" cy="731837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Droid Sans Mono"/>
              <a:buNone/>
            </a:pPr>
            <a:r>
              <a:rPr b="0" i="0" lang="ru-RU" sz="2000" u="none" cap="none" strike="noStrike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Периодика или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Droid Sans Mono"/>
              <a:buNone/>
            </a:pPr>
            <a:r>
              <a:rPr b="0" i="0" lang="ru-RU" sz="2000" u="none" cap="none" strike="noStrike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электронные издания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3736975" y="5383212"/>
            <a:ext cx="4810124" cy="103028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Droid Sans Mono"/>
              <a:buNone/>
            </a:pPr>
            <a:r>
              <a:rPr b="0" i="0" lang="ru-RU" sz="2000" u="none" cap="none" strike="noStrik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Сайты, непосредственно </a:t>
            </a: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Droid Sans Mono"/>
              <a:buNone/>
            </a:pPr>
            <a:r>
              <a:rPr b="0" i="0" lang="ru-RU" sz="2000" u="none" cap="none" strike="noStrike">
                <a:solidFill>
                  <a:srgbClr val="0000FF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посвященные работе воспитателя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8753475" y="4979987"/>
            <a:ext cx="3103561" cy="403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Droid Sans Mono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Электронные альбомы</a:t>
            </a:r>
          </a:p>
        </p:txBody>
      </p:sp>
      <p:sp>
        <p:nvSpPr>
          <p:cNvPr id="323" name="Shape 323"/>
          <p:cNvSpPr/>
          <p:nvPr/>
        </p:nvSpPr>
        <p:spPr>
          <a:xfrm flipH="1">
            <a:off x="1438274" y="4065587"/>
            <a:ext cx="1477961" cy="1222374"/>
          </a:xfrm>
          <a:prstGeom prst="lightningBolt">
            <a:avLst/>
          </a:prstGeom>
          <a:solidFill>
            <a:schemeClr val="accent1"/>
          </a:solidFill>
          <a:ln cap="flat" cmpd="sng" w="15875">
            <a:solidFill>
              <a:srgbClr val="A7355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/>
          <p:nvPr/>
        </p:nvSpPr>
        <p:spPr>
          <a:xfrm flipH="1" rot="-1500000">
            <a:off x="5437187" y="3809999"/>
            <a:ext cx="1022349" cy="1519237"/>
          </a:xfrm>
          <a:prstGeom prst="lightningBolt">
            <a:avLst/>
          </a:prstGeom>
          <a:solidFill>
            <a:schemeClr val="accent1"/>
          </a:solidFill>
          <a:ln cap="flat" cmpd="sng" w="15875">
            <a:solidFill>
              <a:srgbClr val="A7355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8915400" y="3446462"/>
            <a:ext cx="1868487" cy="1222374"/>
          </a:xfrm>
          <a:prstGeom prst="lightningBolt">
            <a:avLst/>
          </a:prstGeom>
          <a:solidFill>
            <a:schemeClr val="accent1"/>
          </a:solidFill>
          <a:ln cap="flat" cmpd="sng" w="15875">
            <a:solidFill>
              <a:srgbClr val="A7355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2579686" y="404812"/>
            <a:ext cx="6911974" cy="4302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1E52"/>
              </a:buClr>
              <a:buSzPct val="25000"/>
              <a:buFont typeface="Droid Sans Mono"/>
              <a:buNone/>
            </a:pPr>
            <a:r>
              <a:rPr b="1" i="1" lang="ru-RU" sz="2800" u="none">
                <a:solidFill>
                  <a:srgbClr val="C41E52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Периодика и электронные издания</a:t>
            </a:r>
          </a:p>
        </p:txBody>
      </p:sp>
      <p:pic>
        <p:nvPicPr>
          <p:cNvPr id="331" name="Shape 331"/>
          <p:cNvPicPr preferRelativeResize="0"/>
          <p:nvPr/>
        </p:nvPicPr>
        <p:blipFill/>
        <p:spPr>
          <a:xfrm>
            <a:off x="225425" y="2825750"/>
            <a:ext cx="5503862" cy="30972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382587" y="1643061"/>
            <a:ext cx="4951411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Droid Sans Mono"/>
              <a:buNone/>
            </a:pPr>
            <a:r>
              <a:rPr b="0" i="0" lang="ru-RU" sz="2000" u="none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Газета «Дошкольное образование»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4700587" y="1089025"/>
            <a:ext cx="7294562" cy="151129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Arial"/>
              <a:buNone/>
            </a:pPr>
            <a:r>
              <a:rPr b="1" i="0" lang="ru-RU" sz="200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      «1 сентября» - 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0" i="0" lang="ru-RU" sz="18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сайт содержит полное содержание номеров 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0" i="0" lang="ru-RU" sz="18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газеты «Дошкольное образование», а также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0" i="0" lang="ru-RU" sz="18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материалы учебного, воспитательного и 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00"/>
              </a:buClr>
              <a:buSzPct val="25000"/>
              <a:buFont typeface="Droid Sans Mono"/>
              <a:buNone/>
            </a:pPr>
            <a:r>
              <a:rPr b="0" i="0" lang="ru-RU" sz="1800" u="none">
                <a:solidFill>
                  <a:srgbClr val="0033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развивающего характера для родителей и воспитателей</a:t>
            </a:r>
          </a:p>
        </p:txBody>
      </p:sp>
      <p:pic>
        <p:nvPicPr>
          <p:cNvPr id="334" name="Shape 334"/>
          <p:cNvPicPr preferRelativeResize="0"/>
          <p:nvPr/>
        </p:nvPicPr>
        <p:blipFill/>
        <p:spPr>
          <a:xfrm>
            <a:off x="6240462" y="2605086"/>
            <a:ext cx="5543549" cy="39290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/>
        </p:nvSpPr>
        <p:spPr>
          <a:xfrm>
            <a:off x="514350" y="692150"/>
            <a:ext cx="11666537" cy="120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ct val="25000"/>
              <a:buFont typeface="Droid Sans Mono"/>
              <a:buNone/>
            </a:pPr>
            <a:r>
              <a:rPr b="0" i="1" lang="ru-RU" sz="2400" u="none">
                <a:solidFill>
                  <a:srgbClr val="008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Группа сайтов, непосредственно посвященные работе воспитателя и содержат много полезной информации, разработок, которыми педагог может воспользоваться в своей работе  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1558925" y="2217736"/>
            <a:ext cx="798512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Droid Sans Mono"/>
              <a:buNone/>
            </a:pPr>
            <a:r>
              <a:rPr b="1" i="0" lang="ru-RU" sz="2000" u="none">
                <a:solidFill>
                  <a:srgbClr val="C0000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Это: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263525" y="2635250"/>
            <a:ext cx="3668711" cy="37147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2390"/>
              </a:buClr>
              <a:buSzPct val="25000"/>
              <a:buFont typeface="Droid Sans Mono"/>
              <a:buNone/>
            </a:pPr>
            <a:r>
              <a:rPr b="0" i="0" lang="ru-RU" sz="1800" u="none">
                <a:solidFill>
                  <a:srgbClr val="8C2390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Сайт «Учительский портал»</a:t>
            </a:r>
          </a:p>
        </p:txBody>
      </p:sp>
      <p:pic>
        <p:nvPicPr>
          <p:cNvPr id="342" name="Shape 342"/>
          <p:cNvPicPr preferRelativeResize="0"/>
          <p:nvPr/>
        </p:nvPicPr>
        <p:blipFill/>
        <p:spPr>
          <a:xfrm>
            <a:off x="4367212" y="1960561"/>
            <a:ext cx="7632699" cy="47021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43" name="Shape 343"/>
          <p:cNvSpPr/>
          <p:nvPr/>
        </p:nvSpPr>
        <p:spPr>
          <a:xfrm rot="8040000">
            <a:off x="3752056" y="5701506"/>
            <a:ext cx="358775" cy="719137"/>
          </a:xfrm>
          <a:prstGeom prst="upArrow">
            <a:avLst>
              <a:gd fmla="val 5161" name="adj1"/>
              <a:gd fmla="val 50000" name="adj2"/>
            </a:avLst>
          </a:prstGeom>
          <a:solidFill>
            <a:srgbClr val="FF3399"/>
          </a:solidFill>
          <a:ln cap="flat" cmpd="sng" w="9525">
            <a:solidFill>
              <a:srgbClr val="003366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 txBox="1"/>
          <p:nvPr/>
        </p:nvSpPr>
        <p:spPr>
          <a:xfrm>
            <a:off x="233362" y="3578225"/>
            <a:ext cx="3727450" cy="2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Droid Sans Mono"/>
              <a:buNone/>
            </a:pPr>
            <a:r>
              <a:rPr b="0" i="0" lang="ru-RU" sz="1600" u="non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Во вкладке «Дошкольное образование» содержится большое количество презентаций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Droid Sans Mono"/>
              <a:buNone/>
            </a:pPr>
            <a:r>
              <a:rPr b="0" i="0" lang="ru-RU" sz="1600" u="non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для педагогов ДОУ по различным направлениям, конспекты НОД,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Droid Sans Mono"/>
              <a:buNone/>
            </a:pPr>
            <a:r>
              <a:rPr b="0" i="0" lang="ru-RU" sz="1600" u="none">
                <a:solidFill>
                  <a:schemeClr val="dk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сценарии праздников и многое другое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169861" y="6075362"/>
            <a:ext cx="3938586" cy="40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25000"/>
              <a:buFont typeface="Droid Sans Mono"/>
              <a:buNone/>
            </a:pPr>
            <a:r>
              <a:rPr b="0" i="0" lang="ru-RU" sz="2000" u="none">
                <a:solidFill>
                  <a:srgbClr val="FF33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http://www.uchportal.ru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/>
        </p:nvSpPr>
        <p:spPr>
          <a:xfrm>
            <a:off x="192086" y="176211"/>
            <a:ext cx="2797174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94D"/>
              </a:buClr>
              <a:buSzPct val="25000"/>
              <a:buFont typeface="Droid Sans Mono"/>
              <a:buNone/>
            </a:pPr>
            <a:r>
              <a:rPr b="1" i="0" lang="ru-RU" sz="2000" u="none">
                <a:solidFill>
                  <a:srgbClr val="56194D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Сайт «Дошкольник»</a:t>
            </a:r>
          </a:p>
        </p:txBody>
      </p:sp>
      <p:pic>
        <p:nvPicPr>
          <p:cNvPr id="351" name="Shape 351"/>
          <p:cNvPicPr preferRelativeResize="0"/>
          <p:nvPr/>
        </p:nvPicPr>
        <p:blipFill/>
        <p:spPr>
          <a:xfrm>
            <a:off x="192086" y="862012"/>
            <a:ext cx="5643561" cy="380523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52" name="Shape 352"/>
          <p:cNvSpPr txBox="1"/>
          <p:nvPr/>
        </p:nvSpPr>
        <p:spPr>
          <a:xfrm>
            <a:off x="61911" y="4805362"/>
            <a:ext cx="640873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Droid Sans Mono"/>
              <a:buNone/>
            </a:pPr>
            <a:r>
              <a:rPr b="0" i="1" lang="ru-RU" sz="2000" u="none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Здесь можно: </a:t>
            </a:r>
            <a:r>
              <a:rPr b="0" i="0" lang="ru-RU" sz="20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найти готовые презентации, коллекции стихов, игр, рекомендации по рукоделию с дошкольниками, получить сертификат за публикацию и мн.др.</a:t>
            </a:r>
          </a:p>
        </p:txBody>
      </p:sp>
      <p:sp>
        <p:nvSpPr>
          <p:cNvPr id="353" name="Shape 353"/>
          <p:cNvSpPr/>
          <p:nvPr/>
        </p:nvSpPr>
        <p:spPr>
          <a:xfrm>
            <a:off x="706437" y="6205537"/>
            <a:ext cx="3414712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Droid Sans Mono"/>
              <a:buNone/>
            </a:pPr>
            <a:r>
              <a:rPr b="0" i="0" lang="ru-RU" sz="2000" u="sng" cap="none" strike="noStrike">
                <a:solidFill>
                  <a:schemeClr val="hlink"/>
                </a:solidFill>
                <a:latin typeface="Droid Sans Mono"/>
                <a:ea typeface="Droid Sans Mono"/>
                <a:cs typeface="Droid Sans Mono"/>
                <a:sym typeface="Droid Sans Mono"/>
                <a:hlinkClick r:id="rId3"/>
              </a:rPr>
              <a:t>http://doshkolnik.ru/</a:t>
            </a: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4">
            <a:alphaModFix/>
          </a:blip>
          <a:srcRect b="3145" l="24765" r="25724" t="12344"/>
          <a:stretch/>
        </p:blipFill>
        <p:spPr>
          <a:xfrm>
            <a:off x="6959600" y="1036637"/>
            <a:ext cx="4538662" cy="34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/>
          <p:nvPr/>
        </p:nvSpPr>
        <p:spPr>
          <a:xfrm>
            <a:off x="6743700" y="4481512"/>
            <a:ext cx="5616575" cy="1755774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25000"/>
              <a:buFont typeface="Droid Sans Mono"/>
              <a:buNone/>
            </a:pPr>
            <a:r>
              <a:rPr b="0" i="1" lang="ru-RU" sz="1800" u="none">
                <a:solidFill>
                  <a:srgbClr val="FF3399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Здесь можно: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18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опубликовать свою работу и получить за нее сертификат;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18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принять участие  в конкурсах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18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 найти конспекты НОД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18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создать сайт группы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7800975" y="490537"/>
            <a:ext cx="2412999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94D"/>
              </a:buClr>
              <a:buSzPct val="25000"/>
              <a:buFont typeface="Droid Sans Mono"/>
              <a:buNone/>
            </a:pPr>
            <a:r>
              <a:rPr b="1" i="0" lang="ru-RU" sz="2400" u="none">
                <a:solidFill>
                  <a:srgbClr val="56194D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Сайт «МАААМ»</a:t>
            </a:r>
          </a:p>
        </p:txBody>
      </p:sp>
      <p:sp>
        <p:nvSpPr>
          <p:cNvPr id="357" name="Shape 357">
            <a:hlinkClick r:id="rId5"/>
          </p:cNvPr>
          <p:cNvSpPr/>
          <p:nvPr/>
        </p:nvSpPr>
        <p:spPr>
          <a:xfrm>
            <a:off x="8077200" y="6235700"/>
            <a:ext cx="2951161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ru-RU" sz="2000" u="sng" cap="none" strike="noStrike">
                <a:solidFill>
                  <a:schemeClr val="hlink"/>
                </a:solidFill>
                <a:latin typeface="Droid Sans Mono"/>
                <a:ea typeface="Droid Sans Mono"/>
                <a:cs typeface="Droid Sans Mono"/>
                <a:sym typeface="Droid Sans Mono"/>
                <a:hlinkClick r:id="rId6"/>
              </a:rPr>
              <a:t>http://www.maam.ru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hape 362"/>
          <p:cNvPicPr preferRelativeResize="0"/>
          <p:nvPr/>
        </p:nvPicPr>
        <p:blipFill/>
        <p:spPr>
          <a:xfrm>
            <a:off x="334962" y="1628775"/>
            <a:ext cx="5067300" cy="23780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839787" y="928687"/>
            <a:ext cx="3343274" cy="465137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94D"/>
              </a:buClr>
              <a:buSzPct val="25000"/>
              <a:buFont typeface="Droid Sans Mono"/>
              <a:buNone/>
            </a:pPr>
            <a:r>
              <a:rPr b="1" i="0" lang="ru-RU" sz="2400" u="none">
                <a:solidFill>
                  <a:srgbClr val="56194D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Сайт «Дошколенок»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158750" y="4427537"/>
            <a:ext cx="5961061" cy="1633536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20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Конспекты НОД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20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Консультации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20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Праздники, викторины, развлечения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20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Работа с родителями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20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Физическое воспитание и многое другое</a:t>
            </a:r>
          </a:p>
        </p:txBody>
      </p:sp>
      <p:sp>
        <p:nvSpPr>
          <p:cNvPr id="365" name="Shape 365"/>
          <p:cNvSpPr/>
          <p:nvPr/>
        </p:nvSpPr>
        <p:spPr>
          <a:xfrm>
            <a:off x="804862" y="6169025"/>
            <a:ext cx="3260725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ru-RU" sz="2000" u="sng" cap="none" strike="noStrike">
                <a:solidFill>
                  <a:schemeClr val="hlink"/>
                </a:solidFill>
                <a:latin typeface="Droid Sans Mono"/>
                <a:ea typeface="Droid Sans Mono"/>
                <a:cs typeface="Droid Sans Mono"/>
                <a:sym typeface="Droid Sans Mono"/>
                <a:hlinkClick r:id="rId3"/>
              </a:rPr>
              <a:t>http://dohcolonoc.ru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119061" y="4057650"/>
            <a:ext cx="2835274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Droid Sans Mono"/>
              <a:buNone/>
            </a:pPr>
            <a:r>
              <a:rPr b="0" i="1" lang="ru-RU" sz="1800" u="none">
                <a:solidFill>
                  <a:schemeClr val="accent1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Здесь можно найти: </a:t>
            </a:r>
          </a:p>
        </p:txBody>
      </p:sp>
      <p:pic>
        <p:nvPicPr>
          <p:cNvPr id="367" name="Shape 367"/>
          <p:cNvPicPr preferRelativeResize="0"/>
          <p:nvPr/>
        </p:nvPicPr>
        <p:blipFill/>
        <p:spPr>
          <a:xfrm>
            <a:off x="6096000" y="1333500"/>
            <a:ext cx="5761036" cy="26733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68" name="Shape 368"/>
          <p:cNvSpPr txBox="1"/>
          <p:nvPr/>
        </p:nvSpPr>
        <p:spPr>
          <a:xfrm>
            <a:off x="6456362" y="4214812"/>
            <a:ext cx="5400675" cy="1601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E52"/>
              </a:buClr>
              <a:buSzPct val="25000"/>
              <a:buFont typeface="Droid Sans Mono"/>
              <a:buNone/>
            </a:pPr>
            <a:r>
              <a:rPr b="0" i="0" lang="ru-RU" sz="1800" u="none">
                <a:solidFill>
                  <a:srgbClr val="C41E52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Здесь можно найти: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20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Оформление групп в едином стиле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20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Папки-передвижки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20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Презентации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100000"/>
              <a:buFont typeface="Arial"/>
              <a:buChar char="-"/>
            </a:pPr>
            <a:r>
              <a:rPr b="0" i="0" lang="ru-RU" sz="2000" u="none">
                <a:solidFill>
                  <a:srgbClr val="003366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Различные картотеки и многое др.</a:t>
            </a:r>
          </a:p>
        </p:txBody>
      </p:sp>
      <p:sp>
        <p:nvSpPr>
          <p:cNvPr id="369" name="Shape 369"/>
          <p:cNvSpPr/>
          <p:nvPr/>
        </p:nvSpPr>
        <p:spPr>
          <a:xfrm>
            <a:off x="7894636" y="5980112"/>
            <a:ext cx="2803524" cy="40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ru-RU" sz="2000" u="sng" cap="none" strike="noStrike">
                <a:solidFill>
                  <a:schemeClr val="hlink"/>
                </a:solidFill>
                <a:latin typeface="Droid Sans Mono"/>
                <a:ea typeface="Droid Sans Mono"/>
                <a:cs typeface="Droid Sans Mono"/>
                <a:sym typeface="Droid Sans Mono"/>
                <a:hlinkClick r:id="rId4"/>
              </a:rPr>
              <a:t>http://forchel.ru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5422900" y="557212"/>
            <a:ext cx="685164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94D"/>
              </a:buClr>
              <a:buSzPct val="25000"/>
              <a:buFont typeface="Droid Sans Mono"/>
              <a:buNone/>
            </a:pPr>
            <a:r>
              <a:rPr b="1" i="0" lang="ru-RU" sz="2400" u="none">
                <a:solidFill>
                  <a:srgbClr val="56194D"/>
                </a:solidFill>
                <a:latin typeface="Droid Sans Mono"/>
                <a:ea typeface="Droid Sans Mono"/>
                <a:cs typeface="Droid Sans Mono"/>
                <a:sym typeface="Droid Sans Mono"/>
              </a:rPr>
              <a:t>Сайт «Челябинский дошкольный портал»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3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9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4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1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6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2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4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17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2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0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6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5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3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8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7_Капля">
  <a:themeElements>
    <a:clrScheme name="Капля">
      <a:dk1>
        <a:srgbClr val="000000"/>
      </a:dk1>
      <a:lt1>
        <a:srgbClr val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