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31"/>
  </p:notesMasterIdLst>
  <p:sldIdLst>
    <p:sldId id="256" r:id="rId6"/>
    <p:sldId id="279" r:id="rId7"/>
    <p:sldId id="28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Garamond" panose="02020404030301010803" pitchFamily="18" charset="0"/>
      <p:regular r:id="rId48"/>
      <p:bold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8F57D4-4EC2-4930-BECD-551883C6B8CA}">
  <a:tblStyle styleId="{4A8F57D4-4EC2-4930-BECD-551883C6B8C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6804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24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98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14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66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2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58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83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66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479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619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84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855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846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97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38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3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96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2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63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50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55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7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171280" y="2091263"/>
            <a:ext cx="6801439" cy="25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04900" y="5211762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72716" y="2094308"/>
            <a:ext cx="6803136" cy="2587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62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72717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972300" y="607391"/>
            <a:ext cx="1823084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68975" y="907142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6972300" y="2286000"/>
            <a:ext cx="1823084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94625" y="6310312"/>
            <a:ext cx="109855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5000625" y="2505074"/>
            <a:ext cx="5257799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1028700" y="361949"/>
            <a:ext cx="5257799" cy="60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605880" y="229392"/>
            <a:ext cx="3932237" cy="7680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3152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731520" y="2755898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75488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754880" y="2756581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75488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972300" y="603504"/>
            <a:ext cx="1824227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171448" y="173735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72300" y="2286000"/>
            <a:ext cx="1824227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7978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>
            <a:off x="927100" y="1219200"/>
            <a:ext cx="7289799" cy="4419599"/>
            <a:chOff x="927100" y="1219200"/>
            <a:chExt cx="7289799" cy="4419599"/>
          </a:xfrm>
        </p:grpSpPr>
        <p:pic>
          <p:nvPicPr>
            <p:cNvPr id="14" name="Shape 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7100" y="1219200"/>
              <a:ext cx="7289799" cy="441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15"/>
            <p:cNvSpPr/>
            <p:nvPr/>
          </p:nvSpPr>
          <p:spPr>
            <a:xfrm>
              <a:off x="981075" y="1274762"/>
              <a:ext cx="7181849" cy="43084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/>
          <p:nvPr/>
        </p:nvSpPr>
        <p:spPr>
          <a:xfrm>
            <a:off x="1087437" y="1385887"/>
            <a:ext cx="6969125" cy="4086224"/>
          </a:xfrm>
          <a:prstGeom prst="rect">
            <a:avLst/>
          </a:prstGeom>
          <a:noFill/>
          <a:ln w="9525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3886199" y="1268411"/>
            <a:ext cx="1371600" cy="547686"/>
            <a:chOff x="0" y="0"/>
            <a:chExt cx="2147483647" cy="2147483647"/>
          </a:xfrm>
        </p:grpSpPr>
        <p:cxnSp>
          <p:nvCxnSpPr>
            <p:cNvPr id="19" name="Shape 19"/>
            <p:cNvCxnSpPr/>
            <p:nvPr/>
          </p:nvCxnSpPr>
          <p:spPr>
            <a:xfrm>
              <a:off x="0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2147483647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2147483647"/>
              <a:ext cx="214748330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04900" y="5211762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176211" y="173036"/>
            <a:ext cx="8791575" cy="6513512"/>
            <a:chOff x="176211" y="173036"/>
            <a:chExt cx="8791575" cy="6513512"/>
          </a:xfrm>
        </p:grpSpPr>
        <p:pic>
          <p:nvPicPr>
            <p:cNvPr id="35" name="Shape 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6211" y="176211"/>
              <a:ext cx="8791575" cy="6510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Shape 36"/>
            <p:cNvSpPr/>
            <p:nvPr/>
          </p:nvSpPr>
          <p:spPr>
            <a:xfrm>
              <a:off x="176211" y="173036"/>
              <a:ext cx="8791575" cy="65119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6765925" y="173036"/>
            <a:ext cx="2193925" cy="6511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867525" y="274637"/>
            <a:ext cx="1989136" cy="6308725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7978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" name="Shape 1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927100" y="1219200"/>
            <a:ext cx="7289799" cy="4419599"/>
            <a:chOff x="927100" y="1219200"/>
            <a:chExt cx="7289799" cy="4419599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7100" y="1219200"/>
              <a:ext cx="7289799" cy="441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/>
            <p:nvPr/>
          </p:nvSpPr>
          <p:spPr>
            <a:xfrm>
              <a:off x="981075" y="1274762"/>
              <a:ext cx="7181849" cy="43084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Shape 107"/>
          <p:cNvSpPr/>
          <p:nvPr/>
        </p:nvSpPr>
        <p:spPr>
          <a:xfrm>
            <a:off x="1087437" y="1385887"/>
            <a:ext cx="6969125" cy="4086224"/>
          </a:xfrm>
          <a:prstGeom prst="rect">
            <a:avLst/>
          </a:prstGeom>
          <a:noFill/>
          <a:ln w="9525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Shape 109"/>
          <p:cNvGrpSpPr/>
          <p:nvPr/>
        </p:nvGrpSpPr>
        <p:grpSpPr>
          <a:xfrm>
            <a:off x="3886199" y="1268411"/>
            <a:ext cx="1371600" cy="547686"/>
            <a:chOff x="0" y="0"/>
            <a:chExt cx="2147483647" cy="2147483647"/>
          </a:xfrm>
        </p:grpSpPr>
        <p:cxnSp>
          <p:nvCxnSpPr>
            <p:cNvPr id="110" name="Shape 110"/>
            <p:cNvCxnSpPr/>
            <p:nvPr/>
          </p:nvCxnSpPr>
          <p:spPr>
            <a:xfrm>
              <a:off x="0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1" name="Shape 111"/>
            <p:cNvCxnSpPr/>
            <p:nvPr/>
          </p:nvCxnSpPr>
          <p:spPr>
            <a:xfrm>
              <a:off x="2147483647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" name="Shape 112"/>
            <p:cNvCxnSpPr/>
            <p:nvPr/>
          </p:nvCxnSpPr>
          <p:spPr>
            <a:xfrm>
              <a:off x="0" y="2147483647"/>
              <a:ext cx="214748330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84150" y="173036"/>
            <a:ext cx="6399212" cy="65119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765925" y="173036"/>
            <a:ext cx="2193925" cy="6511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867525" y="274637"/>
            <a:ext cx="1989136" cy="6308725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682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30250" marR="0" lvl="2" indent="-95250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04888" marR="0" lvl="3" indent="-103187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79525" marR="0" lvl="4" indent="-98425" algn="l" rtl="0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7794625" y="6310312"/>
            <a:ext cx="109855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00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5D9C24"/>
              </a:buClr>
              <a:buSzPct val="25000"/>
              <a:buFont typeface="Century Gothic"/>
              <a:buNone/>
            </a:pPr>
            <a:r>
              <a:rPr lang="en-US" sz="4900" b="0" i="0" u="none" strike="noStrike" cap="none" dirty="0">
                <a:solidFill>
                  <a:srgbClr val="5D9C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ПРОЕКТНАЯ ДЕЯТЕЛЬНОСТЬ В ДЕТСКОМ </a:t>
            </a:r>
            <a:r>
              <a:rPr lang="en-US" sz="4900" b="0" i="0" u="none" strike="noStrike" cap="none" dirty="0" smtClean="0">
                <a:solidFill>
                  <a:srgbClr val="5D9C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САДУ</a:t>
            </a:r>
            <a:r>
              <a:rPr lang="ru-RU" sz="4900" b="0" i="0" u="none" strike="noStrike" cap="none" dirty="0" smtClean="0">
                <a:solidFill>
                  <a:srgbClr val="5D9C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 детьми с ОВЗ</a:t>
            </a:r>
            <a:endParaRPr lang="en-US" sz="4900" b="0" i="0" u="none" strike="noStrike" cap="none" dirty="0">
              <a:solidFill>
                <a:srgbClr val="5D9C2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5867400" y="4292600"/>
            <a:ext cx="2090737" cy="1296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5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Выполнили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5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Воспитатель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к.к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5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Реутова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А.Ю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88911"/>
            <a:ext cx="2132011" cy="213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68312" y="476250"/>
            <a:ext cx="82803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25000"/>
              <a:buFont typeface="Century Gothic"/>
              <a:buNone/>
            </a:pPr>
            <a:r>
              <a:rPr lang="en-US" sz="3200" b="1" i="0" u="none" strike="noStrike" cap="none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Целесообразность использования метода проектов</a:t>
            </a:r>
          </a:p>
        </p:txBody>
      </p:sp>
      <p:pic>
        <p:nvPicPr>
          <p:cNvPr id="196" name="Shape 1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7825" y="1987550"/>
            <a:ext cx="8375649" cy="444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1692275" y="2565400"/>
            <a:ext cx="5776912" cy="1770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lang="en-US" sz="5400" b="0" i="0" u="none" strike="noStrike" cap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ЭТАПЫ РАБОТЫ НАД ПРОЕКТОМ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95287" y="549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D4B"/>
              </a:buClr>
              <a:buSzPct val="250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215D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ЭТАПЫ РАБОТЫ НАД  ПРОЕКТОМ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23875" y="1773236"/>
            <a:ext cx="7645400" cy="347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  </a:t>
            </a:r>
            <a:r>
              <a:rPr lang="en-US" sz="4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Подготовительный этап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II </a:t>
            </a:r>
            <a:r>
              <a:rPr lang="en-US" sz="4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Организация проектирования</a:t>
            </a:r>
            <a:r>
              <a:rPr lang="en-US" sz="4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III  Проектирование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IV  Презентация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811336" y="457200"/>
            <a:ext cx="5160962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lang="en-US" sz="3200" b="0" i="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Источники выбора тем.</a:t>
            </a:r>
          </a:p>
        </p:txBody>
      </p:sp>
      <p:sp>
        <p:nvSpPr>
          <p:cNvPr id="213" name="Shape 213"/>
          <p:cNvSpPr/>
          <p:nvPr/>
        </p:nvSpPr>
        <p:spPr>
          <a:xfrm>
            <a:off x="315912" y="2085975"/>
            <a:ext cx="2990849" cy="1550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17E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6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Социальные события (народные и профессиональные праздники, знаменитые даты, приезд в город цирка, выставки и т.д.)</a:t>
            </a:r>
          </a:p>
        </p:txBody>
      </p:sp>
      <p:sp>
        <p:nvSpPr>
          <p:cNvPr id="214" name="Shape 214"/>
          <p:cNvSpPr/>
          <p:nvPr/>
        </p:nvSpPr>
        <p:spPr>
          <a:xfrm>
            <a:off x="5310187" y="2085975"/>
            <a:ext cx="3313112" cy="15128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17E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6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События из личной жизни ребенка (рождение брата или сестры, деятельность родителей и т.д.)</a:t>
            </a:r>
          </a:p>
        </p:txBody>
      </p:sp>
      <p:sp>
        <p:nvSpPr>
          <p:cNvPr id="215" name="Shape 215"/>
          <p:cNvSpPr/>
          <p:nvPr/>
        </p:nvSpPr>
        <p:spPr>
          <a:xfrm>
            <a:off x="971550" y="4040187"/>
            <a:ext cx="3078162" cy="12604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17E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Природные явления, заинтересовавшие детей.</a:t>
            </a:r>
          </a:p>
        </p:txBody>
      </p:sp>
      <p:sp>
        <p:nvSpPr>
          <p:cNvPr id="216" name="Shape 216"/>
          <p:cNvSpPr/>
          <p:nvPr/>
        </p:nvSpPr>
        <p:spPr>
          <a:xfrm>
            <a:off x="4703762" y="3979862"/>
            <a:ext cx="3095625" cy="12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17E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другие темы интересующие детей.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627312" y="958850"/>
            <a:ext cx="679449" cy="110966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62745"/>
              </a:srgbClr>
            </a:outerShdw>
          </a:effectLst>
        </p:spPr>
      </p:cxnSp>
      <p:cxnSp>
        <p:nvCxnSpPr>
          <p:cNvPr id="218" name="Shape 218"/>
          <p:cNvCxnSpPr/>
          <p:nvPr/>
        </p:nvCxnSpPr>
        <p:spPr>
          <a:xfrm>
            <a:off x="5016500" y="958850"/>
            <a:ext cx="617537" cy="109378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62745"/>
              </a:srgbClr>
            </a:outerShdw>
          </a:effectLst>
        </p:spPr>
      </p:cxnSp>
      <p:cxnSp>
        <p:nvCxnSpPr>
          <p:cNvPr id="219" name="Shape 219"/>
          <p:cNvCxnSpPr/>
          <p:nvPr/>
        </p:nvCxnSpPr>
        <p:spPr>
          <a:xfrm flipH="1">
            <a:off x="3522662" y="836612"/>
            <a:ext cx="387350" cy="310991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62745"/>
              </a:srgbClr>
            </a:outerShdw>
          </a:effectLst>
        </p:spPr>
      </p:cxnSp>
      <p:cxnSp>
        <p:nvCxnSpPr>
          <p:cNvPr id="220" name="Shape 220"/>
          <p:cNvCxnSpPr/>
          <p:nvPr/>
        </p:nvCxnSpPr>
        <p:spPr>
          <a:xfrm>
            <a:off x="4467225" y="958850"/>
            <a:ext cx="550861" cy="298767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62745"/>
              </a:srgbClr>
            </a:outerShdw>
          </a:effectLst>
        </p:spPr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195511" y="476250"/>
            <a:ext cx="4560886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этап: «Выбор темы»</a:t>
            </a:r>
          </a:p>
        </p:txBody>
      </p:sp>
      <p:graphicFrame>
        <p:nvGraphicFramePr>
          <p:cNvPr id="226" name="Shape 226"/>
          <p:cNvGraphicFramePr/>
          <p:nvPr/>
        </p:nvGraphicFramePr>
        <p:xfrm>
          <a:off x="515937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{4A8F57D4-4EC2-4930-BECD-551883C6B8CA}</a:tableStyleId>
              </a:tblPr>
              <a:tblGrid>
                <a:gridCol w="4102100"/>
                <a:gridCol w="4202100"/>
              </a:tblGrid>
              <a:tr h="814375"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взрослого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детей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33750"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entury Gothic"/>
                        <a:buAutoNum type="arabicPeriod"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Формулирует проблему (цель). При постановке цели определяется и продукт проекта.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Вводит в игровую ситуацию.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Формулирует задачу.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1.Вхождение в проблему.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Вживание в игровую ситуацию.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Принятие задачи.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Дополнение задач проекта.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211137" y="184150"/>
            <a:ext cx="5616575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1 этапе.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75461" y="333375"/>
            <a:ext cx="1944687" cy="6119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Обдумывание идеи проекта, сбор информации материала, для реализации идеи.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Составление плана проекта, определение сроков реализации и ответственных за отдельные этапы проекта.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круглых столов с родителями и педагогами.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Консультации по теме проекта и реализации задач.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2" y="944562"/>
            <a:ext cx="2249486" cy="29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6" y="3938587"/>
            <a:ext cx="3614736" cy="27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8587" y="3041650"/>
            <a:ext cx="2706687" cy="36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9675" y="701675"/>
            <a:ext cx="2895600" cy="217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763711" y="549275"/>
            <a:ext cx="5713412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этап: «Разработка проекта»</a:t>
            </a:r>
          </a:p>
        </p:txBody>
      </p:sp>
      <p:graphicFrame>
        <p:nvGraphicFramePr>
          <p:cNvPr id="242" name="Shape 242"/>
          <p:cNvGraphicFramePr/>
          <p:nvPr/>
        </p:nvGraphicFramePr>
        <p:xfrm>
          <a:off x="447675" y="129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{4A8F57D4-4EC2-4930-BECD-551883C6B8CA}</a:tableStyleId>
              </a:tblPr>
              <a:tblGrid>
                <a:gridCol w="4556125"/>
                <a:gridCol w="3529000"/>
              </a:tblGrid>
              <a:tr h="930275"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6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взрослого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6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детей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44900"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6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</a:t>
                      </a: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 Помогает в решении задачи.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endParaRPr sz="24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 Помогает спланировать деятельность.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4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 Организует деятельность.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600" b="0" i="0" u="none" strike="noStrike" cap="none">
                        <a:solidFill>
                          <a:srgbClr val="99CC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1.Объединение детей в рабочие группы.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2. Распределение амплуа.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9750" y="115886"/>
            <a:ext cx="5616575" cy="865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2 этапе.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75461" y="260350"/>
            <a:ext cx="2017711" cy="6264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Разработка положений смотров, конкурсов, конспектов занятий.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Сценарий итогового мероприятия.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*Анализ педагогом резерва своих профессиональных  возможностей и предлагаемых затруднений, а так же заинтересованности коллег и родителей темой проекта.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Shape 249" descr="https://pp.vk.me/c631329/v631329021/23751/52mY0o8l4Y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" y="1023937"/>
            <a:ext cx="36576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86" y="4206875"/>
            <a:ext cx="3005136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9275" y="695325"/>
            <a:ext cx="2206624" cy="2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1025" y="3713162"/>
            <a:ext cx="3756024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619250" y="549275"/>
            <a:ext cx="5970586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этап: «реализация  проекта»</a:t>
            </a:r>
          </a:p>
        </p:txBody>
      </p:sp>
      <p:graphicFrame>
        <p:nvGraphicFramePr>
          <p:cNvPr id="258" name="Shape 258"/>
          <p:cNvGraphicFramePr/>
          <p:nvPr/>
        </p:nvGraphicFramePr>
        <p:xfrm>
          <a:off x="539750" y="1268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{4A8F57D4-4EC2-4930-BECD-551883C6B8CA}</a:tableStyleId>
              </a:tblPr>
              <a:tblGrid>
                <a:gridCol w="4235450"/>
                <a:gridCol w="3973500"/>
              </a:tblGrid>
              <a:tr h="1122350"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взрослого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детей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40200"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Практическая помощь (по необходимости).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800" b="1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Направляет и контролирует осуществление проекта.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80975" marR="0" lvl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Формирование специфических знаний, умений, навыков.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539750" y="177800"/>
            <a:ext cx="3960811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3 этапе.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75461" y="260350"/>
            <a:ext cx="1943100" cy="6192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занятий с детьми, специалистами и педагогами ДОУ(тематические, посещение выставок)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конкурсов и смотров в рамках проекта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Совместная работа детей родителей по созданию и оформлению совместных работ, выставок и фотоколажей по теме проекта.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6" y="1085850"/>
            <a:ext cx="3309937" cy="24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962" y="3694112"/>
            <a:ext cx="3784600" cy="283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5362" y="804862"/>
            <a:ext cx="3316287" cy="22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200" y="2979736"/>
            <a:ext cx="2589212" cy="366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rikovo.edumsko.ru/uploads/3000/2591/section/166583/y_7ab1bc6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221693"/>
            <a:ext cx="3976009" cy="298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28" y="584880"/>
            <a:ext cx="7680325" cy="13715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Развитие и образование ни одному человеку не могут быть даны или сообщены. Всякий, кто желает к нему приобщиться, должен достигнуть этого собственной деятельностью, собственными силами, собственным напряжением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».</a:t>
            </a:r>
            <a:br>
              <a:rPr lang="ru-RU" sz="1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А. 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</a:rPr>
              <a:t>Дистервег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+mj-lt"/>
              </a:rPr>
            </a:b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3541484"/>
            <a:ext cx="86491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                             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сегодняшний день одной из актуальных 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</a:p>
          <a:p>
            <a:pPr algn="r"/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проблем 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является социализация детей с ОВЗ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Такие дети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зачастую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живут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 своём обособленном мире, хотя сейчас мы можем приобщить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их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 окружающему социуму и самая благоприятная сфера для этого – </a:t>
            </a:r>
            <a:r>
              <a:rPr 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детское творчество.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Современная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система образования должна быть построена на предоставлении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воспитанникам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возможности размышлять, сопоставлять разные точки зрения, разные позиции, формулировать и аргументировать собственную точку зрения, опираясь на знания фактов, законов, закономерностей науки, на собственные наблюдения, свой и чужой опыт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0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835150" y="549275"/>
            <a:ext cx="5857875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этап: «Подведение итогов»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539750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{4A8F57D4-4EC2-4930-BECD-551883C6B8CA}</a:tableStyleId>
              </a:tblPr>
              <a:tblGrid>
                <a:gridCol w="3240075"/>
                <a:gridCol w="4968875"/>
              </a:tblGrid>
              <a:tr h="1436675"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взрослого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24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детей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60725"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1.Подготовка к презентации.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2.Презентация продукта.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</a:t>
                      </a: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 Продукт деятельности готовят к презентации.</a:t>
                      </a: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 Представляют (зрителям или экспертам) продукт деятельности.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619250" y="260350"/>
            <a:ext cx="3889375" cy="93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4 этапе.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948486" y="333375"/>
            <a:ext cx="1941511" cy="6119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итогового мероприятия (праздники развлечения)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Награждение победителей конкурсов и родителей благодарными письмами.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Анализ результатов проектной деятельности.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Обобщение опыта.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r="14762" b="20573"/>
          <a:stretch/>
        </p:blipFill>
        <p:spPr>
          <a:xfrm>
            <a:off x="285750" y="1085850"/>
            <a:ext cx="3043236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4275" y="1054100"/>
            <a:ext cx="2859086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https://pp.vk.me/c630816/v630816444/37b3c/3Xw1i1k_Zk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4986" y="4217987"/>
            <a:ext cx="3340100" cy="250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95287" y="476250"/>
            <a:ext cx="8497886" cy="627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lang="en-US" sz="2800" b="0" i="0" u="none" strike="noStrike" cap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Алгоритмы действия взрослого и детей</a:t>
            </a:r>
            <a:br>
              <a:rPr lang="en-US" sz="2800" b="0" i="0" u="none" strike="noStrike" cap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0" i="0" u="none" strike="noStrike" cap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 этапах освоения проектирования: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351836" cy="3932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Ставим перед собой цель, выбираем тему, исходя из интересов и потребностей детей.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Вовлекаем дошкольников в решение проблемы (обозначаем «детскую» цель).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Намечаем план движения к цели (поддерживая интересы детей).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Обращаемся за рекомендациями к специалистам детского сада (творческий поиск).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Собираем информацию, материал совместно с родителями и детьми.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Осуществляем проект через все виды деятельности детей.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Переходим к самостоятельным творческим работам (поиск материала, информации, поделки, выставки рисунков, альбомы и т.д.)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Организуем презентацию проекта (праздники, развлечения, открытые занятия, акции, КВН); составляем книги, альбомы и т.п.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Подводим итоги: выступаем на педагогическом совете, «круглом столе», проводим обобщение опыта.</a:t>
            </a:r>
          </a:p>
          <a:p>
            <a:pPr marL="182563" marR="0" lvl="0" indent="-1825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endParaRPr sz="1600" b="1" i="0" u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731837" y="642937"/>
            <a:ext cx="2400300" cy="409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Вопрос.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31800" y="1268412"/>
            <a:ext cx="8135936" cy="677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sz="20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Каким правилом должен руководствоваться воспитатель в ходе проведения проекта?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23850" y="2492375"/>
            <a:ext cx="8351836" cy="411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Самое главное правило это подходить к проведению проекта творчески. 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Учить детей действовать самостоятельно, независимо, избегайте прямых инструкций.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сдерживайте инициативы детей.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делайте за них то, что они могут сделать ( или могут научиться делать) самостоятельно.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спешите с вынесением оценочных суждений.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Помогайте детям учиться управлять процессом усвоения знаний.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Прослеживать связи между предметами, событиями и явления.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Формировать навыки самостоятельного решения проблем исследования.</a:t>
            </a: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Учить анализу и синтезированию, классификации, обобщению информации.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31837" y="2170111"/>
            <a:ext cx="1895474" cy="26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lang="en-US" sz="3600" b="1" i="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542925" y="569912"/>
            <a:ext cx="3265486" cy="555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Вопрос.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42912" y="1196975"/>
            <a:ext cx="8450262" cy="43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20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2.  Какие существуют варианты форм презентации проектов?</a:t>
            </a:r>
          </a:p>
          <a:p>
            <a:pPr marL="182563" marR="0" lvl="0" indent="-182563" algn="l" rtl="0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endParaRPr sz="20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450850" y="2792411"/>
            <a:ext cx="8235950" cy="347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Детский праздник;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Спектакль;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Коллекция;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Панно;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Реклама;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Фотоколлаж;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Книги;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Летописи;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Журналы;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Выставки;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Вернисажи;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др.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71550" y="2027236"/>
            <a:ext cx="1728787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lang="en-US" sz="3600" b="1" i="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835150" y="692150"/>
            <a:ext cx="5184775" cy="2232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6000" b="1" i="0" u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Спасибо за внимание!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r="18694"/>
          <a:stretch/>
        </p:blipFill>
        <p:spPr>
          <a:xfrm>
            <a:off x="542925" y="2822575"/>
            <a:ext cx="4084637" cy="377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7550" y="2640011"/>
            <a:ext cx="2968624" cy="39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178" y="233054"/>
            <a:ext cx="8572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Главная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задача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коррекционного образования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состоит в подготовке своих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воспитанников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 жизни, формирование у них умения видеть и творчески решать возникающие проблемы; активно применять в жизни,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полученные знания и приобретенные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умения; продуктивно взаимодействовать с другими людьми в профессиональной сфере и социуме в широком смысле, то есть в формировании ключевых компетенций, определяющих современное качество содержания образования.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Следовательно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, успешное решение коррекционных задач в работе с каждым ребенком, интеллектуальное и нравственное развитие их личности, формирование критического и творческого мышления, умения работать с информацией возможно при использовании исследовательских, проблемных и </a:t>
            </a:r>
            <a:r>
              <a:rPr 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проектных методов.</a:t>
            </a:r>
            <a:endParaRPr lang="ru-RU" sz="1800" b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mkrf.ru/upload/iblock/0d8/0d84fbf996098a6cc93cbe6dde26ed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2" y="3841333"/>
            <a:ext cx="3759200" cy="2853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fdt.ru/tw_files2/urls_5/37/d-36827/36827_html_270679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7" y="4036333"/>
            <a:ext cx="2369909" cy="2334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25450" y="476250"/>
            <a:ext cx="8496299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ct val="25000"/>
              <a:buFont typeface="Calibri"/>
              <a:buNone/>
            </a:pPr>
            <a:r>
              <a:rPr lang="en-US" sz="3200" b="1" i="1" u="sng" strike="noStrike" cap="non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«Проект»</a:t>
            </a:r>
            <a:r>
              <a:rPr lang="en-US" sz="3200" b="0" i="0" u="none" strike="noStrike" cap="non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 ( лат.) </a:t>
            </a:r>
            <a:r>
              <a:rPr lang="en-US" sz="3200" b="0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3200" b="1" i="1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выброшенный вперёд»</a:t>
            </a:r>
            <a:r>
              <a:rPr lang="en-US" sz="3200" b="1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200" b="0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3200" b="1" i="1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выступающий»</a:t>
            </a:r>
            <a:r>
              <a:rPr lang="en-US" sz="3200" b="1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lang="en-US" sz="3200" b="1" i="1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бросающийся в</a:t>
            </a:r>
            <a:r>
              <a:rPr lang="en-US" sz="3200" b="0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глаза»</a:t>
            </a:r>
            <a:r>
              <a:rPr lang="en-US" sz="3200" b="0" i="0" u="none" strike="noStrike" cap="non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07987" y="1989136"/>
            <a:ext cx="7962899" cy="10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Garamond"/>
              <a:buChar char="◦"/>
            </a:pPr>
            <a:r>
              <a:rPr lang="en-US" sz="1800" b="0" i="1" u="none" strike="noStrike" cap="none">
                <a:solidFill>
                  <a:srgbClr val="CC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1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«Все, что я познаю, я знаю, для   чего это  мне надо и где и как я могу эти знания применить»</a:t>
            </a:r>
            <a:r>
              <a:rPr lang="en-US" sz="20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вот основной тезис современного понимания метода проектов.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7950" y="3068636"/>
            <a:ext cx="8640762" cy="207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Garamond"/>
              <a:buChar char="◦"/>
            </a:pP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проектов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организации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педагогического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процесса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основанный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взаимодействии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педагога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                        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воспитанника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1" u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</a:t>
            </a:r>
            <a:r>
              <a:rPr lang="en-US" sz="2000" b="0" i="1" u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1" u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взаимодействия</a:t>
            </a:r>
            <a:r>
              <a:rPr lang="en-US" sz="2000" b="0" i="1" u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                                        и       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окружающей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средой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1" u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поэтапная</a:t>
            </a:r>
            <a:r>
              <a:rPr lang="en-US" sz="2000" b="0" i="1" u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</a:t>
            </a:r>
            <a:r>
              <a:rPr lang="en-US" sz="2000" b="0" i="1" u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практическая</a:t>
            </a:r>
            <a:r>
              <a:rPr lang="en-US" sz="2000" b="0" i="1" u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1" u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деятельность</a:t>
            </a:r>
            <a:r>
              <a:rPr lang="en-US" sz="2000" b="0" i="1" u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достижению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поставленной</a:t>
            </a:r>
            <a:r>
              <a:rPr lang="en-US" sz="1800" b="0" i="1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1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lang="en-US" sz="1800" b="0" i="1" u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Shape 154" descr="https://pp.vk.me/c636321/v636321575/3a157/LMb-QYXHBLw.jpg"/>
          <p:cNvPicPr preferRelativeResize="0"/>
          <p:nvPr/>
        </p:nvPicPr>
        <p:blipFill rotWithShape="1">
          <a:blip r:embed="rId3">
            <a:alphaModFix/>
          </a:blip>
          <a:srcRect l="28812" t="14493" r="14666" b="7245"/>
          <a:stretch/>
        </p:blipFill>
        <p:spPr>
          <a:xfrm>
            <a:off x="5699125" y="3425825"/>
            <a:ext cx="3048000" cy="317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55650" y="476250"/>
            <a:ext cx="7772400" cy="1657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lang="en-US" sz="2800" b="0" i="0" u="sng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Основной целью проектного метода </a:t>
            </a:r>
            <a:r>
              <a:rPr lang="en-US" sz="2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дошкольных учреждениях является </a:t>
            </a:r>
            <a:br>
              <a:rPr lang="en-US" sz="2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свободной творческой личности ребенка.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0750" y="2395536"/>
            <a:ext cx="7789861" cy="415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39750" y="404812"/>
            <a:ext cx="81581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entury Gothic"/>
              <a:buNone/>
            </a:pPr>
            <a:r>
              <a:rPr lang="en-US" sz="2800" b="1" i="1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 исследовательской деятельности специфичны для каждого возраста.</a:t>
            </a:r>
            <a:r>
              <a:rPr lang="en-US" sz="16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6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600" b="1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95287" y="1547812"/>
            <a:ext cx="63960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2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400" b="1" i="1" u="sng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младшем</a:t>
            </a:r>
            <a:r>
              <a:rPr lang="en-US" sz="2400" b="1" i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дошкольном</a:t>
            </a:r>
            <a:r>
              <a:rPr lang="en-US" sz="2400" b="1" i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возрасте</a:t>
            </a:r>
            <a:r>
              <a:rPr lang="en-US" sz="2400" b="1" i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39712" y="2276475"/>
            <a:ext cx="8456612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вхождение детей в проблемную                                         игровую ситуацию (ведущая роль                                    педагога);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активизация желания искать                                                      пути разрешения проблемной                             ситуации (вместе с педагогом)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формирование начальных предпосылок исследовательской деятельности (практические опыты).</a:t>
            </a:r>
          </a:p>
        </p:txBody>
      </p:sp>
      <p:pic>
        <p:nvPicPr>
          <p:cNvPr id="168" name="Shape 168" descr="https://pp.vk.me/c631329/v631329021/2356c/Tpz6Pb1PsHM.jpg"/>
          <p:cNvPicPr preferRelativeResize="0"/>
          <p:nvPr/>
        </p:nvPicPr>
        <p:blipFill rotWithShape="1">
          <a:blip r:embed="rId3">
            <a:alphaModFix/>
          </a:blip>
          <a:srcRect l="12500"/>
          <a:stretch/>
        </p:blipFill>
        <p:spPr>
          <a:xfrm>
            <a:off x="4846637" y="2133600"/>
            <a:ext cx="3863974" cy="29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55650" y="485775"/>
            <a:ext cx="63373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</a:t>
            </a:r>
            <a:r>
              <a:rPr lang="en-US" sz="2400" b="1" i="1" u="sng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старшем дошкольном возрасте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это: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95287" y="1341437"/>
            <a:ext cx="8569325" cy="5170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формирование предпосылок поисковой деятельности, интеллектуальной инициативы;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самостоятельное приобретение недостающих знаний из разных источников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умений пользоваться этими знаниями для решения новых познавательных и практических задач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23850" y="495300"/>
            <a:ext cx="5943599" cy="2401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способностей к                                   аналитическому, критическому,                          творческому мышлению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lang="en-US" sz="2000" b="1" i="1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важнейших компетенций                                    для современной жизни:</a:t>
            </a:r>
          </a:p>
        </p:txBody>
      </p:sp>
      <p:sp>
        <p:nvSpPr>
          <p:cNvPr id="180" name="Shape 180"/>
          <p:cNvSpPr/>
          <p:nvPr/>
        </p:nvSpPr>
        <p:spPr>
          <a:xfrm rot="5400000">
            <a:off x="2159793" y="3063080"/>
            <a:ext cx="904875" cy="652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000"/>
                </a:moveTo>
                <a:lnTo>
                  <a:pt x="2703" y="30000"/>
                </a:lnTo>
                <a:lnTo>
                  <a:pt x="2703" y="89999"/>
                </a:lnTo>
                <a:lnTo>
                  <a:pt x="0" y="89999"/>
                </a:lnTo>
                <a:lnTo>
                  <a:pt x="0" y="30000"/>
                </a:lnTo>
                <a:close/>
                <a:moveTo>
                  <a:pt x="5407" y="30000"/>
                </a:moveTo>
                <a:lnTo>
                  <a:pt x="10815" y="30000"/>
                </a:lnTo>
                <a:lnTo>
                  <a:pt x="10815" y="89999"/>
                </a:lnTo>
                <a:lnTo>
                  <a:pt x="5407" y="89999"/>
                </a:lnTo>
                <a:lnTo>
                  <a:pt x="5407" y="30000"/>
                </a:lnTo>
                <a:close/>
                <a:moveTo>
                  <a:pt x="13519" y="30000"/>
                </a:moveTo>
                <a:lnTo>
                  <a:pt x="76736" y="30000"/>
                </a:lnTo>
                <a:lnTo>
                  <a:pt x="76736" y="0"/>
                </a:lnTo>
                <a:lnTo>
                  <a:pt x="120000" y="60000"/>
                </a:lnTo>
                <a:lnTo>
                  <a:pt x="76736" y="120000"/>
                </a:lnTo>
                <a:lnTo>
                  <a:pt x="76736" y="89999"/>
                </a:lnTo>
                <a:lnTo>
                  <a:pt x="13519" y="89999"/>
                </a:lnTo>
                <a:lnTo>
                  <a:pt x="13519" y="3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195F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 rot="2220000">
            <a:off x="4854574" y="3006725"/>
            <a:ext cx="936625" cy="642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000"/>
                </a:moveTo>
                <a:lnTo>
                  <a:pt x="2574" y="30000"/>
                </a:lnTo>
                <a:lnTo>
                  <a:pt x="2574" y="90000"/>
                </a:lnTo>
                <a:lnTo>
                  <a:pt x="0" y="90000"/>
                </a:lnTo>
                <a:lnTo>
                  <a:pt x="0" y="30000"/>
                </a:lnTo>
                <a:close/>
                <a:moveTo>
                  <a:pt x="5148" y="30000"/>
                </a:moveTo>
                <a:lnTo>
                  <a:pt x="10296" y="30000"/>
                </a:lnTo>
                <a:lnTo>
                  <a:pt x="10296" y="90000"/>
                </a:lnTo>
                <a:lnTo>
                  <a:pt x="5148" y="90000"/>
                </a:lnTo>
                <a:lnTo>
                  <a:pt x="5148" y="30000"/>
                </a:lnTo>
                <a:close/>
                <a:moveTo>
                  <a:pt x="12870" y="30000"/>
                </a:moveTo>
                <a:lnTo>
                  <a:pt x="78813" y="30000"/>
                </a:lnTo>
                <a:lnTo>
                  <a:pt x="78813" y="0"/>
                </a:lnTo>
                <a:lnTo>
                  <a:pt x="119999" y="60000"/>
                </a:lnTo>
                <a:lnTo>
                  <a:pt x="78813" y="120000"/>
                </a:lnTo>
                <a:lnTo>
                  <a:pt x="78813" y="90000"/>
                </a:lnTo>
                <a:lnTo>
                  <a:pt x="12870" y="90000"/>
                </a:lnTo>
                <a:lnTo>
                  <a:pt x="12870" y="300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195F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067300" y="4005262"/>
            <a:ext cx="3751262" cy="260826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1800" b="0" i="0" u="sng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исследовательских умений: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анализа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наблюдения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построения гипотез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экспериментирования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обобщения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 др.</a:t>
            </a:r>
          </a:p>
        </p:txBody>
      </p:sp>
      <p:sp>
        <p:nvSpPr>
          <p:cNvPr id="183" name="Shape 183"/>
          <p:cNvSpPr/>
          <p:nvPr/>
        </p:nvSpPr>
        <p:spPr>
          <a:xfrm>
            <a:off x="395287" y="3957637"/>
            <a:ext cx="4360862" cy="260826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95F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1800" b="0" i="0" u="sng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Способности: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брать на себя ответственность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участвовать в совместном принятии решений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регулировать конфликты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делать свой выбор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1800" b="0" i="1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И др.</a:t>
            </a:r>
          </a:p>
        </p:txBody>
      </p:sp>
      <p:pic>
        <p:nvPicPr>
          <p:cNvPr id="184" name="Shape 184" descr="https://pp.vk.me/c637427/v637427444/17382/8rYxStbT2l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7487" y="493712"/>
            <a:ext cx="3548061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55650" y="504825"/>
            <a:ext cx="6119811" cy="90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D4B"/>
              </a:buClr>
              <a:buSzPct val="25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215D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 – ЭТО ПЯТЬ «П»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" y="1603375"/>
            <a:ext cx="5924550" cy="463867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1188</Words>
  <Application>Microsoft Office PowerPoint</Application>
  <PresentationFormat>Экран (4:3)</PresentationFormat>
  <Paragraphs>166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Calibri</vt:lpstr>
      <vt:lpstr>Century Gothic</vt:lpstr>
      <vt:lpstr>Noto Sans Symbols</vt:lpstr>
      <vt:lpstr>Source Sans Pro</vt:lpstr>
      <vt:lpstr>Arial</vt:lpstr>
      <vt:lpstr>Trebuchet MS</vt:lpstr>
      <vt:lpstr>Garamond</vt:lpstr>
      <vt:lpstr>1_Savon</vt:lpstr>
      <vt:lpstr>Savon</vt:lpstr>
      <vt:lpstr>4_Savon</vt:lpstr>
      <vt:lpstr>2_Savon</vt:lpstr>
      <vt:lpstr>3_Savon</vt:lpstr>
      <vt:lpstr>ПРОЕКТНАЯ ДЕЯТЕЛЬНОСТЬ В ДЕТСКОМ САДУ с детьми с ОВЗ</vt:lpstr>
      <vt:lpstr>«Развитие и образование ни одному человеку не могут быть даны или сообщены. Всякий, кто желает к нему приобщиться, должен достигнуть этого собственной деятельностью, собственными силами, собственным напряжением». А. Дистервег </vt:lpstr>
      <vt:lpstr>Презентация PowerPoint</vt:lpstr>
      <vt:lpstr>«Проект» ( лат.) «выброшенный вперёд», «выступающий», «бросающийся в глаза». </vt:lpstr>
      <vt:lpstr>Основной целью проектного метода в дошкольных учреждениях является  развитие свободной творческой личности ребенка.</vt:lpstr>
      <vt:lpstr>Задачи исследовательской деятельности специфичны для каждого возраста. </vt:lpstr>
      <vt:lpstr>В старшем дошкольном возрасте это:</vt:lpstr>
      <vt:lpstr>Презентация PowerPoint</vt:lpstr>
      <vt:lpstr>ПРОЕКТ – ЭТО ПЯТЬ «П»</vt:lpstr>
      <vt:lpstr>Целесообразность использования метода проектов</vt:lpstr>
      <vt:lpstr>ЭТАПЫ РАБОТЫ НАД ПРОЕКТОМ</vt:lpstr>
      <vt:lpstr>ЭТАПЫ РАБОТЫ НАД  ПРОЕКТОМ</vt:lpstr>
      <vt:lpstr>Презентация PowerPoint</vt:lpstr>
      <vt:lpstr>1 этап: «Выбор темы»</vt:lpstr>
      <vt:lpstr>Содержание работы  на 1 этапе.</vt:lpstr>
      <vt:lpstr>2 этап: «Разработка проекта»</vt:lpstr>
      <vt:lpstr>Содержание работы  на 2 этапе.</vt:lpstr>
      <vt:lpstr>3 этап: «реализация  проекта»</vt:lpstr>
      <vt:lpstr>Содержание работы  на 3 этапе.</vt:lpstr>
      <vt:lpstr>4 этап: «Подведение итогов»</vt:lpstr>
      <vt:lpstr>Содержание работы  на 4 этапе.</vt:lpstr>
      <vt:lpstr>Алгоритмы действия взрослого и детей  на этапах освоения проектирования:</vt:lpstr>
      <vt:lpstr>Вопрос.</vt:lpstr>
      <vt:lpstr>Вопрос.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</dc:title>
  <cp:lastModifiedBy>Image&amp;Matros ®</cp:lastModifiedBy>
  <cp:revision>3</cp:revision>
  <dcterms:modified xsi:type="dcterms:W3CDTF">2017-04-21T17:23:37Z</dcterms:modified>
</cp:coreProperties>
</file>