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y="6858000" cx="9144000"/>
  <p:notesSz cx="6858000" cy="9144000"/>
  <p:embeddedFontLst>
    <p:embeddedFont>
      <p:font typeface="Source Sans Pro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FDB3991-3A12-47DF-A20F-D05962FD45A9}">
  <a:tblStyle styleId="{0FDB3991-3A12-47DF-A20F-D05962FD45A9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3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6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5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8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7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1171280" y="2091263"/>
            <a:ext cx="6801439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b="0" i="0" sz="6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3932237" y="1327150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1104900" y="5211762"/>
            <a:ext cx="44291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454775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172716" y="2094308"/>
            <a:ext cx="6803136" cy="2587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  <a:defRPr b="0" i="0" sz="6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172717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3932237" y="1325562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1104900" y="5211762"/>
            <a:ext cx="44307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6453187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972300" y="607391"/>
            <a:ext cx="182308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entury Gothic"/>
              <a:buNone/>
              <a:defRPr b="0" i="0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68975" y="907142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6972300" y="2286000"/>
            <a:ext cx="1823084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7794625" y="6310312"/>
            <a:ext cx="10985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 rot="5400000">
            <a:off x="5000625" y="2505074"/>
            <a:ext cx="5257799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1028700" y="361949"/>
            <a:ext cx="5257799" cy="605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 rot="5400000">
            <a:off x="2605880" y="229392"/>
            <a:ext cx="3932237" cy="7680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3152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731520" y="2755898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3" type="body"/>
          </p:nvPr>
        </p:nvSpPr>
        <p:spPr>
          <a:xfrm>
            <a:off x="475488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4" type="body"/>
          </p:nvPr>
        </p:nvSpPr>
        <p:spPr>
          <a:xfrm>
            <a:off x="4754880" y="2756581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3152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75488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6972300" y="603504"/>
            <a:ext cx="1824227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Shape 95"/>
          <p:cNvSpPr/>
          <p:nvPr>
            <p:ph idx="2" type="pic"/>
          </p:nvPr>
        </p:nvSpPr>
        <p:spPr>
          <a:xfrm>
            <a:off x="171448" y="173735"/>
            <a:ext cx="6398514" cy="6510528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972300" y="2286000"/>
            <a:ext cx="1824227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77978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3.png"/><Relationship Id="rId2" Type="http://schemas.openxmlformats.org/officeDocument/2006/relationships/image" Target="../media/image0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image" Target="../media/image02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>
            <a:off x="927100" y="1219200"/>
            <a:ext cx="7289799" cy="4419599"/>
            <a:chOff x="927100" y="1219200"/>
            <a:chExt cx="7289799" cy="4419599"/>
          </a:xfrm>
        </p:grpSpPr>
        <p:pic>
          <p:nvPicPr>
            <p:cNvPr id="14" name="Shape 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27100" y="1219200"/>
              <a:ext cx="7289799" cy="441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15"/>
            <p:cNvSpPr/>
            <p:nvPr/>
          </p:nvSpPr>
          <p:spPr>
            <a:xfrm>
              <a:off x="981075" y="1274762"/>
              <a:ext cx="7181849" cy="430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/>
          <p:nvPr/>
        </p:nvSpPr>
        <p:spPr>
          <a:xfrm>
            <a:off x="1087437" y="1385887"/>
            <a:ext cx="6969125" cy="4086224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94125" y="1268412"/>
            <a:ext cx="1555750" cy="639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Shape 18"/>
          <p:cNvGrpSpPr/>
          <p:nvPr/>
        </p:nvGrpSpPr>
        <p:grpSpPr>
          <a:xfrm>
            <a:off x="3886199" y="1268411"/>
            <a:ext cx="1371600" cy="547686"/>
            <a:chOff x="0" y="0"/>
            <a:chExt cx="2147483647" cy="2147483647"/>
          </a:xfrm>
        </p:grpSpPr>
        <p:cxnSp>
          <p:nvCxnSpPr>
            <p:cNvPr id="19" name="Shape 19"/>
            <p:cNvCxnSpPr/>
            <p:nvPr/>
          </p:nvCxnSpPr>
          <p:spPr>
            <a:xfrm>
              <a:off x="0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2147483647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2147483647"/>
              <a:ext cx="214748330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22" name="Shape 22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3932237" y="1327150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1104900" y="5211762"/>
            <a:ext cx="44291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454775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176211" y="173036"/>
            <a:ext cx="8791575" cy="6513512"/>
            <a:chOff x="176211" y="173036"/>
            <a:chExt cx="8791575" cy="6513512"/>
          </a:xfrm>
        </p:grpSpPr>
        <p:pic>
          <p:nvPicPr>
            <p:cNvPr id="35" name="Shape 3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76211" y="176211"/>
              <a:ext cx="8791575" cy="6510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Shape 36"/>
            <p:cNvSpPr/>
            <p:nvPr/>
          </p:nvSpPr>
          <p:spPr>
            <a:xfrm>
              <a:off x="176211" y="173036"/>
              <a:ext cx="8791575" cy="651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Shape 37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8232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6765925" y="173036"/>
            <a:ext cx="2193925" cy="6511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867525" y="274637"/>
            <a:ext cx="1989136" cy="6308725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797800" y="6308725"/>
            <a:ext cx="1096961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" name="Shape 102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>
            <a:off x="927100" y="1219200"/>
            <a:ext cx="7289799" cy="4419599"/>
            <a:chOff x="927100" y="1219200"/>
            <a:chExt cx="7289799" cy="4419599"/>
          </a:xfrm>
        </p:grpSpPr>
        <p:pic>
          <p:nvPicPr>
            <p:cNvPr id="105" name="Shape 10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27100" y="1219200"/>
              <a:ext cx="7289799" cy="441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Shape 106"/>
            <p:cNvSpPr/>
            <p:nvPr/>
          </p:nvSpPr>
          <p:spPr>
            <a:xfrm>
              <a:off x="981075" y="1274762"/>
              <a:ext cx="7181849" cy="4308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Shape 107"/>
          <p:cNvSpPr/>
          <p:nvPr/>
        </p:nvSpPr>
        <p:spPr>
          <a:xfrm>
            <a:off x="1087437" y="1385887"/>
            <a:ext cx="6969125" cy="4086224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3794125" y="1268412"/>
            <a:ext cx="1555750" cy="6397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Shape 109"/>
          <p:cNvGrpSpPr/>
          <p:nvPr/>
        </p:nvGrpSpPr>
        <p:grpSpPr>
          <a:xfrm>
            <a:off x="3886199" y="1268411"/>
            <a:ext cx="1371600" cy="547686"/>
            <a:chOff x="0" y="0"/>
            <a:chExt cx="2147483647" cy="2147483647"/>
          </a:xfrm>
        </p:grpSpPr>
        <p:cxnSp>
          <p:nvCxnSpPr>
            <p:cNvPr id="110" name="Shape 110"/>
            <p:cNvCxnSpPr/>
            <p:nvPr/>
          </p:nvCxnSpPr>
          <p:spPr>
            <a:xfrm>
              <a:off x="0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11" name="Shape 111"/>
            <p:cNvCxnSpPr/>
            <p:nvPr/>
          </p:nvCxnSpPr>
          <p:spPr>
            <a:xfrm>
              <a:off x="2147483647" y="0"/>
              <a:ext cx="0" cy="2128810774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12" name="Shape 112"/>
            <p:cNvCxnSpPr/>
            <p:nvPr/>
          </p:nvCxnSpPr>
          <p:spPr>
            <a:xfrm>
              <a:off x="0" y="2147483647"/>
              <a:ext cx="214748330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3932237" y="1325562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1104900" y="5211762"/>
            <a:ext cx="44307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6453187" y="5211762"/>
            <a:ext cx="158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84150" y="173036"/>
            <a:ext cx="6399212" cy="65119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765925" y="173036"/>
            <a:ext cx="2193925" cy="6511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867525" y="274637"/>
            <a:ext cx="1989136" cy="6308725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731837" y="642937"/>
            <a:ext cx="768032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731837" y="2103436"/>
            <a:ext cx="7680325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82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890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95250" lvl="2" marL="730250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3187" lvl="3" marL="1004888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98425" lvl="4" marL="1279525" marR="0" rtl="0" algn="l"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2200" lvl="5" marL="16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47399" lvl="6" marL="1899999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42600" lvl="7" marL="22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0499" lvl="8" marL="2500000" marR="0" rtl="0" algn="l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234950" y="6308725"/>
            <a:ext cx="2057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2597150" y="6308725"/>
            <a:ext cx="39497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7794625" y="6310312"/>
            <a:ext cx="1098550" cy="2746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08.jpg"/><Relationship Id="rId6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20.jpg"/><Relationship Id="rId5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755650" y="2133600"/>
            <a:ext cx="7772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5D9C24"/>
              </a:buClr>
              <a:buSzPct val="25000"/>
              <a:buFont typeface="Century Gothic"/>
              <a:buNone/>
            </a:pPr>
            <a:r>
              <a:rPr b="0" i="0" lang="en-US" sz="4900" u="none" cap="none" strike="noStrike">
                <a:solidFill>
                  <a:srgbClr val="5D9C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ПРОЕКТНАЯ ДЕЯТЕЛЬНОСТЬ В ДЕТСКОМ САДУ</a:t>
            </a: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5867400" y="4292600"/>
            <a:ext cx="2090737" cy="1296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Выполнили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Воспитатель 1 к.к.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Реутова А.Ю.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воспитатель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Овчинникова А.А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88911"/>
            <a:ext cx="2132011" cy="213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95287" y="549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D4B"/>
              </a:buClr>
              <a:buSzPct val="25000"/>
              <a:buFont typeface="Century Gothic"/>
              <a:buNone/>
            </a:pPr>
            <a:r>
              <a:rPr b="1" i="0" lang="en-US" sz="3600" u="none" cap="none" strike="noStrike">
                <a:solidFill>
                  <a:srgbClr val="215D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ЭТАПЫ РАБОТЫ НАД  ПРОЕКТОМ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23875" y="1773236"/>
            <a:ext cx="7645400" cy="3475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  </a:t>
            </a:r>
            <a:r>
              <a:rPr b="1" i="0" lang="en-US" sz="4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40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Подготовительный этап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II </a:t>
            </a:r>
            <a:r>
              <a:rPr b="1" i="0" lang="en-US" sz="4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Организация проектирования</a:t>
            </a:r>
            <a:r>
              <a:rPr b="1" i="0" lang="en-US" sz="4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III  Проектирование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IV  Презентация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811336" y="457200"/>
            <a:ext cx="5160962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b="0" i="0" lang="en-US" sz="3200" u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Источники выбора тем.</a:t>
            </a:r>
          </a:p>
        </p:txBody>
      </p:sp>
      <p:sp>
        <p:nvSpPr>
          <p:cNvPr id="213" name="Shape 213"/>
          <p:cNvSpPr/>
          <p:nvPr/>
        </p:nvSpPr>
        <p:spPr>
          <a:xfrm>
            <a:off x="315912" y="2085975"/>
            <a:ext cx="2990849" cy="15509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17E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-US" sz="16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Социальные события (народные и профессиональные праздники, знаменитые даты, приезд в город цирка, выставки и т.д.)</a:t>
            </a:r>
          </a:p>
        </p:txBody>
      </p:sp>
      <p:sp>
        <p:nvSpPr>
          <p:cNvPr id="214" name="Shape 214"/>
          <p:cNvSpPr/>
          <p:nvPr/>
        </p:nvSpPr>
        <p:spPr>
          <a:xfrm>
            <a:off x="5310187" y="2085975"/>
            <a:ext cx="3313112" cy="151288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17E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-US" sz="16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События из личной жизни ребенка (рождение брата или сестры, деятельность родителей и т.д.)</a:t>
            </a:r>
          </a:p>
        </p:txBody>
      </p:sp>
      <p:sp>
        <p:nvSpPr>
          <p:cNvPr id="215" name="Shape 215"/>
          <p:cNvSpPr/>
          <p:nvPr/>
        </p:nvSpPr>
        <p:spPr>
          <a:xfrm>
            <a:off x="971550" y="4040187"/>
            <a:ext cx="3078162" cy="126047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17E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-US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Природные явления, заинтересовавшие детей.</a:t>
            </a:r>
          </a:p>
        </p:txBody>
      </p:sp>
      <p:sp>
        <p:nvSpPr>
          <p:cNvPr id="216" name="Shape 216"/>
          <p:cNvSpPr/>
          <p:nvPr/>
        </p:nvSpPr>
        <p:spPr>
          <a:xfrm>
            <a:off x="4703762" y="3979862"/>
            <a:ext cx="3095625" cy="127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17EA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-US" sz="18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другие темы интересующие детей.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627312" y="958850"/>
            <a:ext cx="679449" cy="110966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12700">
              <a:srgbClr val="000000">
                <a:alpha val="62745"/>
              </a:srgbClr>
            </a:outerShdw>
          </a:effectLst>
        </p:spPr>
      </p:cxnSp>
      <p:cxnSp>
        <p:nvCxnSpPr>
          <p:cNvPr id="218" name="Shape 218"/>
          <p:cNvCxnSpPr/>
          <p:nvPr/>
        </p:nvCxnSpPr>
        <p:spPr>
          <a:xfrm>
            <a:off x="5016500" y="958850"/>
            <a:ext cx="617537" cy="109378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12700">
              <a:srgbClr val="000000">
                <a:alpha val="62745"/>
              </a:srgbClr>
            </a:outerShdw>
          </a:effectLst>
        </p:spPr>
      </p:cxnSp>
      <p:cxnSp>
        <p:nvCxnSpPr>
          <p:cNvPr id="219" name="Shape 219"/>
          <p:cNvCxnSpPr/>
          <p:nvPr/>
        </p:nvCxnSpPr>
        <p:spPr>
          <a:xfrm flipH="1">
            <a:off x="3522662" y="836612"/>
            <a:ext cx="387350" cy="310991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12700">
              <a:srgbClr val="000000">
                <a:alpha val="62745"/>
              </a:srgbClr>
            </a:outerShdw>
          </a:effectLst>
        </p:spPr>
      </p:cxnSp>
      <p:cxnSp>
        <p:nvCxnSpPr>
          <p:cNvPr id="220" name="Shape 220"/>
          <p:cNvCxnSpPr/>
          <p:nvPr/>
        </p:nvCxnSpPr>
        <p:spPr>
          <a:xfrm>
            <a:off x="4467225" y="958850"/>
            <a:ext cx="550861" cy="298767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12700">
              <a:srgbClr val="000000">
                <a:alpha val="62745"/>
              </a:srgbClr>
            </a:outerShdw>
          </a:effectLst>
        </p:spPr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2195511" y="476250"/>
            <a:ext cx="4560886" cy="554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этап: «Выбор темы»</a:t>
            </a:r>
          </a:p>
        </p:txBody>
      </p:sp>
      <p:graphicFrame>
        <p:nvGraphicFramePr>
          <p:cNvPr id="226" name="Shape 226"/>
          <p:cNvGraphicFramePr/>
          <p:nvPr/>
        </p:nvGraphicFramePr>
        <p:xfrm>
          <a:off x="515937" y="1341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{0FDB3991-3A12-47DF-A20F-D05962FD45A9}</a:tableStyleId>
              </a:tblPr>
              <a:tblGrid>
                <a:gridCol w="4102100"/>
                <a:gridCol w="4202100"/>
              </a:tblGrid>
              <a:tr h="814375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взрослого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детей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433750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00000"/>
                        <a:buFont typeface="Century Gothic"/>
                        <a:buAutoNum type="arabicPeriod"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Формулирует проблему (цель). При постановке цели определяется и продукт проекта.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Вводит в игровую ситуацию.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Формулирует задачу.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1.Вхождение в проблему.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Вживание в игровую ситуацию.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Принятие задачи.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Дополнение задач проекта.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-211137" y="184150"/>
            <a:ext cx="5616575" cy="7207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1 этапе.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75461" y="333375"/>
            <a:ext cx="1944687" cy="611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Обдумывание идеи проекта, сбор информации материала, для реализации идеи.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Составление плана проекта, определение сроков реализации и ответственных за отдельные этапы проекта.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круглых столов с родителями и педагогами.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Консультации по теме проекта и реализации задач.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12" y="944562"/>
            <a:ext cx="2249486" cy="299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6" y="3938587"/>
            <a:ext cx="3614736" cy="27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8587" y="3041650"/>
            <a:ext cx="2706687" cy="360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49675" y="701675"/>
            <a:ext cx="2895600" cy="217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763711" y="549275"/>
            <a:ext cx="5713412" cy="481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этап: «Разработка проекта»</a:t>
            </a:r>
          </a:p>
        </p:txBody>
      </p:sp>
      <p:graphicFrame>
        <p:nvGraphicFramePr>
          <p:cNvPr id="242" name="Shape 242"/>
          <p:cNvGraphicFramePr/>
          <p:nvPr/>
        </p:nvGraphicFramePr>
        <p:xfrm>
          <a:off x="447675" y="129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{0FDB3991-3A12-47DF-A20F-D05962FD45A9}</a:tableStyleId>
              </a:tblPr>
              <a:tblGrid>
                <a:gridCol w="4556125"/>
                <a:gridCol w="3529000"/>
              </a:tblGrid>
              <a:tr h="930275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взрослого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детей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644900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</a:t>
                      </a: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 Помогает в решении задачи.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 Помогает спланировать деятельность.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 Организует деятельность.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99CC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1.Объединение детей в рабочие группы.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2. Распределение амплуа.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539750" y="115886"/>
            <a:ext cx="5616575" cy="865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2 этапе.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75461" y="260350"/>
            <a:ext cx="2017711" cy="6264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Разработка положений смотров, конкурсов, конспектов занятий.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Сценарий итогового мероприятия.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*Анализ педагогом резерва своих профессиональных  возможностей и предлагаемых затруднений, а так же заинтересованности коллег и родителей темой проекта.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pp.vk.me/c631329/v631329021/23751/52mY0o8l4YU.jpg"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37" y="1023937"/>
            <a:ext cx="36576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86" y="4206875"/>
            <a:ext cx="3005136" cy="22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9275" y="695325"/>
            <a:ext cx="2206624" cy="2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1025" y="3713162"/>
            <a:ext cx="3756024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619250" y="549275"/>
            <a:ext cx="5970586" cy="500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этап: «реализация  проекта»</a:t>
            </a:r>
          </a:p>
        </p:txBody>
      </p:sp>
      <p:graphicFrame>
        <p:nvGraphicFramePr>
          <p:cNvPr id="258" name="Shape 258"/>
          <p:cNvGraphicFramePr/>
          <p:nvPr/>
        </p:nvGraphicFramePr>
        <p:xfrm>
          <a:off x="539750" y="1268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{0FDB3991-3A12-47DF-A20F-D05962FD45A9}</a:tableStyleId>
              </a:tblPr>
              <a:tblGrid>
                <a:gridCol w="4235450"/>
                <a:gridCol w="3973500"/>
              </a:tblGrid>
              <a:tr h="1122350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взрослого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Деятельность детей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4240200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Практическая помощь (по необходимости).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Направляет и контролирует осуществление проекта.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74625" lvl="0" marL="180975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174625" lvl="0" marL="180975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entury Gothic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Формирование специфических знаний, умений, навыков.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539750" y="177800"/>
            <a:ext cx="3960811" cy="792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3 этапе.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75461" y="260350"/>
            <a:ext cx="1943100" cy="619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занятий с детьми, специалистами и педагогами ДОУ(тематические, посещение выставок)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конкурсов и смотров в рамках проекта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Совместная работа детей родителей по созданию и оформлению совместных работ, выставок и фотоколажей по теме проекта.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6" y="1085850"/>
            <a:ext cx="3309937" cy="24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962" y="3694112"/>
            <a:ext cx="3784600" cy="283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5362" y="804862"/>
            <a:ext cx="3316287" cy="221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0200" y="2979736"/>
            <a:ext cx="2589212" cy="366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1835150" y="549275"/>
            <a:ext cx="5857875" cy="481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этап: «Подведение итогов»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x="539750" y="1341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{0FDB3991-3A12-47DF-A20F-D05962FD45A9}</a:tableStyleId>
              </a:tblPr>
              <a:tblGrid>
                <a:gridCol w="3240075"/>
                <a:gridCol w="4968875"/>
              </a:tblGrid>
              <a:tr h="1436675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взрослого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Деятельность детей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3260725"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1.Подготовка к презентации.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Trebuchet MS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2.Презентация продукта.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entury Gothic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 Продукт деятельности готовят к презентации.</a:t>
                      </a: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entury Gothic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1905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 Представляют (зрителям или экспертам) продукт деятельности.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619250" y="260350"/>
            <a:ext cx="3889375" cy="936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 работы </a:t>
            </a:r>
            <a:b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4 этапе.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948486" y="333375"/>
            <a:ext cx="1941511" cy="611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Проведение итогового мероприятия (праздники развлечения)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Награждение победителей конкурсов и родителей благодарными письмами.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Анализ результатов проектной деятельности.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Обобщение опыта.</a:t>
            </a:r>
          </a:p>
          <a:p>
            <a:pPr indent="0" lvl="0" mar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20573" l="0" r="14762" t="0"/>
          <a:stretch/>
        </p:blipFill>
        <p:spPr>
          <a:xfrm>
            <a:off x="285750" y="1085850"/>
            <a:ext cx="3043236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275" y="1054100"/>
            <a:ext cx="2859086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p.vk.me/c630816/v630816444/37b3c/3Xw1i1k_ZkI.jpg" id="283" name="Shape 2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4986" y="4217987"/>
            <a:ext cx="3340100" cy="250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25450" y="476250"/>
            <a:ext cx="8496299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ct val="25000"/>
              <a:buFont typeface="Calibri"/>
              <a:buNone/>
            </a:pPr>
            <a:r>
              <a:rPr b="1" i="1" lang="en-US" sz="3200" u="sng" cap="none" strike="noStrik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«Проект»</a:t>
            </a:r>
            <a:r>
              <a:rPr b="0" i="0" lang="en-US" sz="3200" u="none" cap="none" strike="noStrike">
                <a:solidFill>
                  <a:srgbClr val="6699FF"/>
                </a:solidFill>
                <a:latin typeface="Calibri"/>
                <a:ea typeface="Calibri"/>
                <a:cs typeface="Calibri"/>
                <a:sym typeface="Calibri"/>
              </a:rPr>
              <a:t> ( лат.) </a:t>
            </a:r>
            <a:r>
              <a:rPr b="0" i="0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i="1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выброшенный вперёд»</a:t>
            </a:r>
            <a:r>
              <a:rPr b="1" i="0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b="1" i="1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выступающий»</a:t>
            </a:r>
            <a:r>
              <a:rPr b="1" i="0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 «</a:t>
            </a:r>
            <a:r>
              <a:rPr b="1" i="1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бросающийся в</a:t>
            </a:r>
            <a:r>
              <a:rPr b="0" i="0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глаза»</a:t>
            </a:r>
            <a:r>
              <a:rPr b="0" i="0" lang="en-US" sz="3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07987" y="1989136"/>
            <a:ext cx="7962899" cy="1079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1111"/>
              <a:buFont typeface="Garamond"/>
              <a:buChar char="◦"/>
            </a:pPr>
            <a:r>
              <a:rPr b="0" i="1" lang="en-US" sz="1800" u="none" cap="none" strike="noStrike">
                <a:solidFill>
                  <a:srgbClr val="CC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1" lang="en-US" sz="20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«Все, что я познаю, я знаю, для   чего это  мне надо и где и как я могу эти знания применить»</a:t>
            </a:r>
            <a:r>
              <a:rPr b="0" i="0" lang="en-US" sz="20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вот основной тезис современного понимания метода проектов.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7950" y="3068636"/>
            <a:ext cx="8640762" cy="20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1111"/>
              <a:buFont typeface="Garamond"/>
              <a:buChar char="◦"/>
            </a:pPr>
            <a:r>
              <a:rPr b="0" i="1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 проектов –способ организации педагогического процесса, основанный на взаимодействии педагога и                          воспитанника, </a:t>
            </a:r>
            <a:r>
              <a:rPr b="0" i="1" lang="en-US" sz="20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 взаимодействия </a:t>
            </a:r>
            <a:r>
              <a:rPr b="0" i="1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                                        и        окружающей средой, </a:t>
            </a:r>
            <a:r>
              <a:rPr b="0" i="1" lang="en-US" sz="20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поэтапная                                     практическая деятельность </a:t>
            </a:r>
            <a:r>
              <a:rPr b="0" i="1" lang="en-US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достижению                    поставленной цели</a:t>
            </a:r>
          </a:p>
        </p:txBody>
      </p:sp>
      <p:pic>
        <p:nvPicPr>
          <p:cNvPr descr="https://pp.vk.me/c636321/v636321575/3a157/LMb-QYXHBLw.jpg" id="154" name="Shape 154"/>
          <p:cNvPicPr preferRelativeResize="0"/>
          <p:nvPr/>
        </p:nvPicPr>
        <p:blipFill rotWithShape="1">
          <a:blip r:embed="rId3">
            <a:alphaModFix/>
          </a:blip>
          <a:srcRect b="7245" l="28812" r="14666" t="14493"/>
          <a:stretch/>
        </p:blipFill>
        <p:spPr>
          <a:xfrm>
            <a:off x="5699125" y="3425825"/>
            <a:ext cx="3048000" cy="317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95287" y="476250"/>
            <a:ext cx="8497886" cy="627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Алгоритмы действия взрослого и детей</a:t>
            </a:r>
            <a:br>
              <a:rPr b="0" i="0" lang="en-US" sz="2800" u="none" cap="none" strike="noStrik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800" u="none" cap="none" strike="noStrik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 этапах освоения проектирования: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68312" y="1628775"/>
            <a:ext cx="8351836" cy="393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Ставим перед собой цель, выбираем тему, исходя из интересов и потребностей детей.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Вовлекаем дошкольников в решение проблемы (обозначаем «детскую» цель).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Намечаем план движения к цели (поддерживая интересы детей).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Обращаемся за рекомендациями к специалистам детского сада (творческий поиск).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Собираем информацию, материал совместно с родителями и детьми.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Осуществляем проект через все виды деятельности детей.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Переходим к самостоятельным творческим работам (поиск материала, информации, поделки, выставки рисунков, альбомы и т.д.)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Организуем презентацию проекта (праздники, развлечения, открытые занятия, акции, КВН); составляем книги, альбомы и т.п.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Подводим итоги: выступаем на педагогическом совете, «круглом столе», проводим обобщение опыта.</a:t>
            </a:r>
          </a:p>
          <a:p>
            <a:pPr indent="-1825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t/>
            </a:r>
            <a:endParaRPr b="1" i="0" sz="1600" u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731837" y="642937"/>
            <a:ext cx="2400300" cy="40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Вопрос.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31800" y="1268412"/>
            <a:ext cx="8135936" cy="6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56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Каким правилом должен руководствоваться воспитатель в ходе проведения проекта?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23850" y="2492375"/>
            <a:ext cx="8351836" cy="4110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Самое главное правило это подходить к проведению проекта творчески. 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Учить детей действовать самостоятельно, независимо, избегайте прямых инструкций.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сдерживайте инициативы детей.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делайте за них то, что они могут сделать ( или могут научиться делать) самостоятельно.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спешите с вынесением оценочных суждений.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Помогайте детям учиться управлять процессом усвоения знаний.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Прослеживать связи между предметами, событиями и явления.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Формировать навыки самостоятельного решения проблем исследования.</a:t>
            </a:r>
          </a:p>
          <a:p>
            <a:pPr indent="-273050" lvl="0" marL="273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Учить анализу и синтезированию, классификации, обобщению информации.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31837" y="2170111"/>
            <a:ext cx="1895474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b="1" i="0" lang="en-US" sz="3600" u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542925" y="569912"/>
            <a:ext cx="3265486" cy="55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Вопрос.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42912" y="1196975"/>
            <a:ext cx="8450262" cy="43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2.  Какие существуют варианты форм презентации проектов?</a:t>
            </a:r>
          </a:p>
          <a:p>
            <a:pPr indent="-182563" lvl="0" marL="182563" marR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450850" y="2792411"/>
            <a:ext cx="8235950" cy="347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Детский праздник;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Спектакль;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Коллекция;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Панно;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Реклама;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Фотоколлаж;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Книги;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Летописи;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Журналы;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Выставки;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Вернисажи;</a:t>
            </a:r>
          </a:p>
          <a:p>
            <a:pPr indent="-274320" lvl="0" marL="27432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Noto Sans Symbols"/>
              <a:buChar char="⦿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др.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71550" y="2027236"/>
            <a:ext cx="1728787" cy="503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b="1" i="0" lang="en-US" sz="3600" u="non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Ответ.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1835150" y="692150"/>
            <a:ext cx="5184775" cy="2232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b="1" i="0" lang="en-US" sz="6000" u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Спасибо за внимание!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18694" t="0"/>
          <a:stretch/>
        </p:blipFill>
        <p:spPr>
          <a:xfrm>
            <a:off x="542925" y="2822575"/>
            <a:ext cx="4084637" cy="377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7550" y="2640011"/>
            <a:ext cx="2968624" cy="39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755650" y="476250"/>
            <a:ext cx="77724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-US" sz="2800" u="sng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Основной целью проектного метода </a:t>
            </a:r>
            <a:r>
              <a:rPr b="0" i="0" lang="en-US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дошкольных учреждениях является </a:t>
            </a:r>
            <a:br>
              <a:rPr b="0" i="0" lang="en-US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en-US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развитие свободной творческой личности ребенка.</a:t>
            </a:r>
          </a:p>
        </p:txBody>
      </p:sp>
      <p:pic>
        <p:nvPicPr>
          <p:cNvPr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0" y="2395536"/>
            <a:ext cx="7789861" cy="415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539750" y="404812"/>
            <a:ext cx="815816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entury Gothic"/>
              <a:buNone/>
            </a:pPr>
            <a:r>
              <a:rPr b="1" i="1" lang="en-US" sz="28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Задачи исследовательской деятельности специфичны для каждого возраста.</a:t>
            </a:r>
            <a:br>
              <a:rPr b="1" i="1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  <p:sp>
        <p:nvSpPr>
          <p:cNvPr id="166" name="Shape 166"/>
          <p:cNvSpPr txBox="1"/>
          <p:nvPr/>
        </p:nvSpPr>
        <p:spPr>
          <a:xfrm>
            <a:off x="395287" y="1547812"/>
            <a:ext cx="6396037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b="1" i="1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младшем дошкольном возрасте </a:t>
            </a:r>
            <a:r>
              <a:rPr b="1" i="1" lang="en-US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это: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39712" y="2276475"/>
            <a:ext cx="8456612" cy="378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вхождение детей в проблемную                                         игровую ситуацию (ведущая роль                                    педагога);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активизация желания искать                                                      пути разрешения проблемной                             ситуации (вместе с педагогом)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формирование начальных предпосылок исследовательской деятельности (практические опыты).</a:t>
            </a:r>
          </a:p>
        </p:txBody>
      </p:sp>
      <p:pic>
        <p:nvPicPr>
          <p:cNvPr descr="https://pp.vk.me/c631329/v631329021/2356c/Tpz6Pb1PsHM.jpg" id="168" name="Shape 168"/>
          <p:cNvPicPr preferRelativeResize="0"/>
          <p:nvPr/>
        </p:nvPicPr>
        <p:blipFill rotWithShape="1">
          <a:blip r:embed="rId3">
            <a:alphaModFix/>
          </a:blip>
          <a:srcRect b="0" l="12500" r="0" t="0"/>
          <a:stretch/>
        </p:blipFill>
        <p:spPr>
          <a:xfrm>
            <a:off x="4846637" y="2133600"/>
            <a:ext cx="3863974" cy="29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55650" y="485775"/>
            <a:ext cx="63373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entury Gothic"/>
              <a:buNone/>
            </a:pPr>
            <a:r>
              <a:rPr b="1" i="1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</a:t>
            </a:r>
            <a:r>
              <a:rPr b="1" i="1" lang="en-US" sz="2400" u="sng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старшем дошкольном возрасте </a:t>
            </a:r>
            <a:r>
              <a:rPr b="1" i="1" lang="en-US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это: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95287" y="1341437"/>
            <a:ext cx="8569325" cy="5170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формирование предпосылок поисковой деятельности, интеллектуальной инициативы;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самостоятельное приобретение недостающих знаний из разных источников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умений пользоваться этими знаниями для решения новых познавательных и практических задач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23850" y="495300"/>
            <a:ext cx="5943599" cy="240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способностей к                                   аналитическому, критическому,                          творческому мышлению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</a:pPr>
            <a:r>
              <a:rPr b="1" i="1" lang="en-US" sz="2000" u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важнейших компетенций                                    для современной жизни:</a:t>
            </a:r>
          </a:p>
        </p:txBody>
      </p:sp>
      <p:sp>
        <p:nvSpPr>
          <p:cNvPr id="180" name="Shape 180"/>
          <p:cNvSpPr/>
          <p:nvPr/>
        </p:nvSpPr>
        <p:spPr>
          <a:xfrm rot="5400000">
            <a:off x="2159793" y="3063080"/>
            <a:ext cx="904875" cy="652462"/>
          </a:xfrm>
          <a:custGeom>
            <a:pathLst>
              <a:path extrusionOk="0" h="120000" w="120000">
                <a:moveTo>
                  <a:pt x="0" y="30000"/>
                </a:moveTo>
                <a:lnTo>
                  <a:pt x="2703" y="30000"/>
                </a:lnTo>
                <a:lnTo>
                  <a:pt x="2703" y="89999"/>
                </a:lnTo>
                <a:lnTo>
                  <a:pt x="0" y="89999"/>
                </a:lnTo>
                <a:lnTo>
                  <a:pt x="0" y="30000"/>
                </a:lnTo>
                <a:close/>
                <a:moveTo>
                  <a:pt x="5407" y="30000"/>
                </a:moveTo>
                <a:lnTo>
                  <a:pt x="10815" y="30000"/>
                </a:lnTo>
                <a:lnTo>
                  <a:pt x="10815" y="89999"/>
                </a:lnTo>
                <a:lnTo>
                  <a:pt x="5407" y="89999"/>
                </a:lnTo>
                <a:lnTo>
                  <a:pt x="5407" y="30000"/>
                </a:lnTo>
                <a:close/>
                <a:moveTo>
                  <a:pt x="13519" y="30000"/>
                </a:moveTo>
                <a:lnTo>
                  <a:pt x="76736" y="30000"/>
                </a:lnTo>
                <a:lnTo>
                  <a:pt x="76736" y="0"/>
                </a:lnTo>
                <a:lnTo>
                  <a:pt x="120000" y="60000"/>
                </a:lnTo>
                <a:lnTo>
                  <a:pt x="76736" y="120000"/>
                </a:lnTo>
                <a:lnTo>
                  <a:pt x="76736" y="89999"/>
                </a:lnTo>
                <a:lnTo>
                  <a:pt x="13519" y="89999"/>
                </a:lnTo>
                <a:lnTo>
                  <a:pt x="13519" y="30000"/>
                </a:lnTo>
                <a:close/>
              </a:path>
            </a:pathLst>
          </a:custGeom>
          <a:solidFill>
            <a:schemeClr val="accent2"/>
          </a:solidFill>
          <a:ln cap="flat" cmpd="sng" w="12700">
            <a:solidFill>
              <a:srgbClr val="195F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 rot="2220000">
            <a:off x="4854574" y="3006725"/>
            <a:ext cx="936625" cy="642936"/>
          </a:xfrm>
          <a:custGeom>
            <a:pathLst>
              <a:path extrusionOk="0" h="120000" w="120000">
                <a:moveTo>
                  <a:pt x="0" y="30000"/>
                </a:moveTo>
                <a:lnTo>
                  <a:pt x="2574" y="30000"/>
                </a:lnTo>
                <a:lnTo>
                  <a:pt x="2574" y="90000"/>
                </a:lnTo>
                <a:lnTo>
                  <a:pt x="0" y="90000"/>
                </a:lnTo>
                <a:lnTo>
                  <a:pt x="0" y="30000"/>
                </a:lnTo>
                <a:close/>
                <a:moveTo>
                  <a:pt x="5148" y="30000"/>
                </a:moveTo>
                <a:lnTo>
                  <a:pt x="10296" y="30000"/>
                </a:lnTo>
                <a:lnTo>
                  <a:pt x="10296" y="90000"/>
                </a:lnTo>
                <a:lnTo>
                  <a:pt x="5148" y="90000"/>
                </a:lnTo>
                <a:lnTo>
                  <a:pt x="5148" y="30000"/>
                </a:lnTo>
                <a:close/>
                <a:moveTo>
                  <a:pt x="12870" y="30000"/>
                </a:moveTo>
                <a:lnTo>
                  <a:pt x="78813" y="30000"/>
                </a:lnTo>
                <a:lnTo>
                  <a:pt x="78813" y="0"/>
                </a:lnTo>
                <a:lnTo>
                  <a:pt x="119999" y="60000"/>
                </a:lnTo>
                <a:lnTo>
                  <a:pt x="78813" y="120000"/>
                </a:lnTo>
                <a:lnTo>
                  <a:pt x="78813" y="90000"/>
                </a:lnTo>
                <a:lnTo>
                  <a:pt x="12870" y="90000"/>
                </a:lnTo>
                <a:lnTo>
                  <a:pt x="12870" y="30000"/>
                </a:lnTo>
                <a:close/>
              </a:path>
            </a:pathLst>
          </a:custGeom>
          <a:solidFill>
            <a:schemeClr val="accent2"/>
          </a:solidFill>
          <a:ln cap="flat" cmpd="sng" w="12700">
            <a:solidFill>
              <a:srgbClr val="195F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067300" y="4005262"/>
            <a:ext cx="3751262" cy="2608261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1800" u="sng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Развитие исследовательских умений: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анализа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наблюдения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построения гипотез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экспериментирования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обобщения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 др.</a:t>
            </a:r>
          </a:p>
        </p:txBody>
      </p:sp>
      <p:sp>
        <p:nvSpPr>
          <p:cNvPr id="183" name="Shape 183"/>
          <p:cNvSpPr/>
          <p:nvPr/>
        </p:nvSpPr>
        <p:spPr>
          <a:xfrm>
            <a:off x="395287" y="3957637"/>
            <a:ext cx="4360862" cy="2608261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195F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1800" u="sng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Способности: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брать на себя ответственность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участвовать в совместном принятии решений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регулировать конфликты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делать свой выбор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Sans Pro"/>
              <a:buNone/>
            </a:pPr>
            <a:r>
              <a:rPr b="0" i="1" lang="en-US" sz="1800" u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И др.</a:t>
            </a:r>
          </a:p>
        </p:txBody>
      </p:sp>
      <p:pic>
        <p:nvPicPr>
          <p:cNvPr descr="https://pp.vk.me/c637427/v637427444/17382/8rYxStbT2lw.jpg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487" y="493712"/>
            <a:ext cx="3548061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755650" y="504825"/>
            <a:ext cx="6119811" cy="908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D4B"/>
              </a:buClr>
              <a:buSzPct val="25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215D4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 – ЭТО ПЯТЬ «П»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562" y="1603375"/>
            <a:ext cx="5924550" cy="463867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68312" y="476250"/>
            <a:ext cx="8280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25000"/>
              <a:buFont typeface="Century Gothic"/>
              <a:buNone/>
            </a:pPr>
            <a:r>
              <a:rPr b="1" i="0" lang="en-US" sz="3200" u="none" cap="none" strike="noStrike">
                <a:solidFill>
                  <a:srgbClr val="66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Целесообразность использования метода проектов</a:t>
            </a:r>
          </a:p>
        </p:txBody>
      </p:sp>
      <p:pic>
        <p:nvPicPr>
          <p:cNvPr id="196" name="Shape 1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1987550"/>
            <a:ext cx="8375649" cy="444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ctrTitle"/>
          </p:nvPr>
        </p:nvSpPr>
        <p:spPr>
          <a:xfrm>
            <a:off x="1692275" y="2565400"/>
            <a:ext cx="5776912" cy="1770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E8853"/>
              </a:buClr>
              <a:buSzPct val="25000"/>
              <a:buFont typeface="Century Gothic"/>
              <a:buNone/>
            </a:pPr>
            <a:r>
              <a:rPr b="0" i="0" lang="en-US" sz="5400" u="none" cap="none" strike="noStrike">
                <a:solidFill>
                  <a:srgbClr val="3E8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ЭТАПЫ РАБОТЫ НАД ПРОЕКТОМ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