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8662375E-4294-420E-AEFF-DAD7732AAEE7}">
  <a:tblStyle styleId="{8662375E-4294-420E-AEFF-DAD7732AAEE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  <a:fill>
          <a:solidFill>
            <a:srgbClr val="E8ECF4"/>
          </a:solidFill>
        </a:fill>
      </a:tcStyle>
    </a:wholeTbl>
    <a:band1H>
      <a:tcStyle>
        <a:fill>
          <a:solidFill>
            <a:srgbClr val="CFD7E7"/>
          </a:solidFill>
        </a:fill>
      </a:tcStyle>
    </a:band1H>
    <a:band1V>
      <a:tcStyle>
        <a:fill>
          <a:solidFill>
            <a:srgbClr val="CFD7E7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med" w="med" type="none"/>
              <a:tailEnd len="med" w="med" type="none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bujo.bmp" id="14" name="Shape 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hape 15"/>
          <p:cNvSpPr txBox="1"/>
          <p:nvPr>
            <p:ph type="ctrTitle"/>
          </p:nvPr>
        </p:nvSpPr>
        <p:spPr>
          <a:xfrm>
            <a:off x="914400" y="2130425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 b="1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ru-RU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 rot="5400000">
            <a:off x="3833018" y="-1623217"/>
            <a:ext cx="4525963" cy="1097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 rot="5400000">
            <a:off x="7285037" y="1828801"/>
            <a:ext cx="5851525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5400000">
            <a:off x="1697037" y="-812798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rgbClr val="FFFFFF"/>
              </a:buClr>
              <a:buFont typeface="Calibri"/>
              <a:buNone/>
              <a:defRPr b="1" i="0" sz="4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609600" y="1600200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rgbClr val="0000CC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rgbClr val="0000CC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rgbClr val="0000CC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rgbClr val="0000CC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rgbClr val="0000CC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0000C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963083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963083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09600" y="1600200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197600" y="1600200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3" type="body"/>
          </p:nvPr>
        </p:nvSpPr>
        <p:spPr>
          <a:xfrm>
            <a:off x="6193367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4" type="body"/>
          </p:nvPr>
        </p:nvSpPr>
        <p:spPr>
          <a:xfrm>
            <a:off x="6193367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609600" y="273050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66732" y="273051"/>
            <a:ext cx="6815666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609600" y="1435100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2389716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6" name="Shape 66"/>
          <p:cNvSpPr/>
          <p:nvPr>
            <p:ph idx="2" type="pic"/>
          </p:nvPr>
        </p:nvSpPr>
        <p:spPr>
          <a:xfrm>
            <a:off x="2389716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2389716" y="5367337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609600" y="1600200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165600" y="6356351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ru-RU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descr="Dibujo.bmp" id="11" name="Shape 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/>
          <p:nvPr/>
        </p:nvSpPr>
        <p:spPr>
          <a:xfrm>
            <a:off x="0" y="0"/>
            <a:ext cx="12192000" cy="7010400"/>
          </a:xfrm>
          <a:prstGeom prst="rect">
            <a:avLst/>
          </a:prstGeom>
          <a:gradFill>
            <a:gsLst>
              <a:gs pos="0">
                <a:srgbClr val="21D6E0">
                  <a:alpha val="22745"/>
                </a:srgbClr>
              </a:gs>
              <a:gs pos="25000">
                <a:srgbClr val="21D6E0">
                  <a:alpha val="22745"/>
                </a:srgbClr>
              </a:gs>
              <a:gs pos="75000">
                <a:srgbClr val="0087E6">
                  <a:alpha val="24705"/>
                </a:srgbClr>
              </a:gs>
              <a:gs pos="100000">
                <a:srgbClr val="03D4A8">
                  <a:alpha val="17647"/>
                </a:srgbClr>
              </a:gs>
            </a:gsLst>
            <a:lin ang="27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657725" y="2563563"/>
            <a:ext cx="11534274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rgbClr val="1D1B10"/>
              </a:buClr>
              <a:buSzPct val="25000"/>
              <a:buFont typeface="Calibri"/>
              <a:buNone/>
            </a:pPr>
            <a:r>
              <a:rPr b="1" i="0" lang="ru-RU" sz="4400" u="none" cap="none" strike="noStrike">
                <a:solidFill>
                  <a:srgbClr val="1D1B10"/>
                </a:solidFill>
                <a:latin typeface="Calibri"/>
                <a:ea typeface="Calibri"/>
                <a:cs typeface="Calibri"/>
                <a:sym typeface="Calibri"/>
              </a:rPr>
              <a:t>Сравнительный анализ примерных общеобразовательных программ </a:t>
            </a:r>
            <a:br>
              <a:rPr b="1" i="0" lang="ru-RU" sz="4400" u="none" cap="none" strike="noStrike">
                <a:solidFill>
                  <a:srgbClr val="1D1B1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4400" u="none" cap="none" strike="noStrike">
                <a:solidFill>
                  <a:srgbClr val="1D1B10"/>
                </a:solidFill>
                <a:latin typeface="Calibri"/>
                <a:ea typeface="Calibri"/>
                <a:cs typeface="Calibri"/>
                <a:sym typeface="Calibri"/>
              </a:rPr>
              <a:t>«Миры детства» и «От рождения до школы»</a:t>
            </a:r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7732293" y="4640178"/>
            <a:ext cx="434741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3F3151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rgbClr val="3F3151"/>
                </a:solidFill>
                <a:latin typeface="Calibri"/>
                <a:ea typeface="Calibri"/>
                <a:cs typeface="Calibri"/>
                <a:sym typeface="Calibri"/>
              </a:rPr>
              <a:t>Выполнила </a:t>
            </a:r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3F3151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rgbClr val="3F3151"/>
                </a:solidFill>
                <a:latin typeface="Calibri"/>
                <a:ea typeface="Calibri"/>
                <a:cs typeface="Calibri"/>
                <a:sym typeface="Calibri"/>
              </a:rPr>
              <a:t>Реутова А.Ю. </a:t>
            </a:r>
          </a:p>
          <a:p>
            <a:pPr indent="0" lvl="0" marL="0" marR="0" rtl="0" algn="ctr">
              <a:spcBef>
                <a:spcPts val="640"/>
              </a:spcBef>
              <a:buClr>
                <a:srgbClr val="3F3151"/>
              </a:buClr>
              <a:buSzPct val="25000"/>
              <a:buFont typeface="Arial"/>
              <a:buNone/>
            </a:pPr>
            <a:r>
              <a:rPr b="0" i="0" lang="ru-RU" sz="3200" u="none" cap="none" strike="noStrike">
                <a:solidFill>
                  <a:srgbClr val="3F3151"/>
                </a:solidFill>
                <a:latin typeface="Calibri"/>
                <a:ea typeface="Calibri"/>
                <a:cs typeface="Calibri"/>
                <a:sym typeface="Calibri"/>
              </a:rPr>
              <a:t>воспитатель 1 кв. кат.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2791290" y="399014"/>
            <a:ext cx="757194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ru-RU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Муниципальное автономное дошкольное образовательное учреждение </a:t>
            </a:r>
          </a:p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ru-RU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комбинированного вида «Детский сад № 4 «Солнышко»</a:t>
            </a:r>
          </a:p>
        </p:txBody>
      </p:sp>
      <p:pic>
        <p:nvPicPr>
          <p:cNvPr id="90" name="Shape 90"/>
          <p:cNvPicPr preferRelativeResize="0"/>
          <p:nvPr/>
        </p:nvPicPr>
        <p:blipFill/>
        <p:spPr>
          <a:xfrm>
            <a:off x="144379" y="173458"/>
            <a:ext cx="2791325" cy="2567343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91" name="Shape 91"/>
          <p:cNvSpPr txBox="1"/>
          <p:nvPr/>
        </p:nvSpPr>
        <p:spPr>
          <a:xfrm>
            <a:off x="5606714" y="6392778"/>
            <a:ext cx="16362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i="0" lang="ru-RU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Арамиль 2016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Shape 144"/>
          <p:cNvGraphicFramePr/>
          <p:nvPr/>
        </p:nvGraphicFramePr>
        <p:xfrm>
          <a:off x="176459" y="118488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5847350"/>
                <a:gridCol w="584735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Партнерские отношения взрослого и ребенка являются наиболее подходящей формой построения образовательной деятельности в дошкольном детстве. Взрослый участвует в реализации поставленной цели наравне с детьми, как более опытный и компетентный партнер. Такую позицию условно называют </a:t>
                      </a:r>
                      <a:r>
                        <a:rPr lang="ru-RU" sz="1800"/>
                        <a:t>«партнер-сотрудник»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Программа направлена на обеспечение эмоционального благополучия каждого ребенка, что достигается за счет учета индивидуальных особенностей детей как в вопросах организации жизнедеятельности (приближение режима дня к индивидуальным особенностям ребенка и пр.), так и в формах и способах взаимодействия с ребенком (проявление уважения к его индивидуальности, чуткости к его эмоциональным состояниям, поддержка его чувства собственного достоинства и т. д.).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45" name="Shape 145"/>
          <p:cNvSpPr txBox="1"/>
          <p:nvPr/>
        </p:nvSpPr>
        <p:spPr>
          <a:xfrm>
            <a:off x="2892117" y="320840"/>
            <a:ext cx="6263380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ru-RU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Сотрудничество детей и взрослых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/>
        </p:nvSpPr>
        <p:spPr>
          <a:xfrm>
            <a:off x="1363579" y="2614863"/>
            <a:ext cx="9151863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ru-RU" sz="7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04802" y="2040833"/>
            <a:ext cx="11489634" cy="443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1972918" y="506895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</a:pPr>
            <a:r>
              <a:t/>
            </a:r>
            <a:endParaRPr b="1"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8" name="Shape 98"/>
          <p:cNvGraphicFramePr/>
          <p:nvPr/>
        </p:nvGraphicFramePr>
        <p:xfrm>
          <a:off x="390941" y="1658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4697275"/>
                <a:gridCol w="6863150"/>
              </a:tblGrid>
              <a:tr h="380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ru-RU" sz="1800" u="none" cap="none" strike="noStrike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12986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ru-RU" sz="1800"/>
                        <a:t>разработана в Федеральном институте развития образования в соответствии с ФГОС ДО. Научный руководитель: Асмолов А.Г. Под редакцией Дороновой Т.Н.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разработана на основе ФГОС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ДО 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 предназначена для формирования основных образовательных программ (ООП ДО).  Под ред. Н. Е. Вераксы, Т. С. Комаровой, М. А. Васильевой</a:t>
                      </a:r>
                    </a:p>
                  </a:txBody>
                  <a:tcPr marT="45725" marB="45725" marR="91450" marL="91450"/>
                </a:tc>
              </a:tr>
              <a:tr h="4313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i="1" lang="ru-RU" sz="1800"/>
                        <a:t>Целью программы «Миры детства» является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ru-RU" sz="1800"/>
                        <a:t>обеспечение эмоционального благополучия и положительного отношения детей к себе, к другим людям, к миру, их полноценное развитие в следующих сферах: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ru-RU" sz="1800"/>
                        <a:t>– социально-коммуникативной;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ru-RU" sz="1800"/>
                        <a:t>– познавательной;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ru-RU" sz="1800"/>
                        <a:t>– речевой;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ru-RU" sz="1800"/>
                        <a:t>– художественно-эстетической;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ru-RU" sz="1800"/>
                        <a:t>– физической.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Ведущие цели Программы 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—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Особое внимание в Программе уделяется развитию личности ребенка, сохранению и укреплению здоровья детей, а также воспитанию у дошкольников таких качеств, как: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патриотизм;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активная жизненная позиция;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творческий подход в решении различных жизненных ситуаций; уважение к традиционным ценностям.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2110269" y="3313"/>
            <a:ext cx="8153399" cy="636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1" i="1" lang="ru-RU" sz="312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Задачи программы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220592" y="993912"/>
            <a:ext cx="11694215" cy="586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5" name="Shape 105"/>
          <p:cNvGraphicFramePr/>
          <p:nvPr/>
        </p:nvGraphicFramePr>
        <p:xfrm>
          <a:off x="339861" y="60639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6815150"/>
                <a:gridCol w="48790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741675">
                <a:tc>
                  <a:txBody>
                    <a:bodyPr>
                      <a:noAutofit/>
                    </a:bodyPr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охраны и укрепления физического и психического здоровья детей, в том числе их эмоционального благополучия;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обеспечения равных возможностей для полноценного развития каждого ребенка в период дошкольного детства независимо от места проживания, пола, нации, языка, социального статуса;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обеспечения преемственности целей, задач и содержания дошкольного и начального общего образования;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другими детьми, взрослыми и миром;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 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забота о здоровье, эмоциональном благополучии и своевременном всестороннем развитии каждого ребенка;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создание в группах атмосферы гуманного и доброжелательного отношения ко всем воспитанникам, что позволяет растить их общительными, добрыми, любознательными, инициативными, стремящимися к самостоятельности и творчеству;</a:t>
                      </a:r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максимальное использование разнообразных видов детской деятельности, их интеграция в целях повышения эффективности воспитательно-образовательного процесса;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Shape 110"/>
          <p:cNvGraphicFramePr/>
          <p:nvPr/>
        </p:nvGraphicFramePr>
        <p:xfrm>
          <a:off x="524039" y="39882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6582625"/>
                <a:gridCol w="4860750"/>
              </a:tblGrid>
              <a:tr h="4674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1011775">
                <a:tc>
                  <a:txBody>
                    <a:bodyPr>
                      <a:noAutofit/>
                    </a:bodyPr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11111"/>
                        <a:buFont typeface="Noto Sans Symbols"/>
                        <a:buChar char="✓"/>
                      </a:pPr>
                      <a:r>
                        <a:rPr lang="ru-RU" sz="1800"/>
                        <a:t> </a:t>
                      </a:r>
                      <a:r>
                        <a:rPr lang="ru-RU" sz="2000"/>
                        <a:t>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общества;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формирования общей культуры личности детей,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          </a:r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формирования социокультурной среды, соответствующей возрастным и индивидуальным особенностям детей;</a:t>
                      </a:r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2000"/>
          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творческая организация (креативность) воспитательно -образовательного процесса;</a:t>
                      </a:r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образовательного материала, позволяющая развивать творчество в соответствии с интересами и наклонностями каждого ребенка;</a:t>
                      </a:r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уважительное отношение к результатам детского творчества;</a:t>
                      </a:r>
                    </a:p>
                    <a:p>
                      <a:pPr indent="-285750" lvl="0" marL="285750" marR="0" rtl="0" algn="l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единство подходов к воспитанию детей в условиях дошкольного образовательного учреждения и семьи;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subTitle"/>
          </p:nvPr>
        </p:nvSpPr>
        <p:spPr>
          <a:xfrm>
            <a:off x="265043" y="199305"/>
            <a:ext cx="11661912" cy="8113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ru-RU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Программе предлагаются конкретные средства, которые ранее не использовались в образовательных программах или применялись эпизодически:</a:t>
            </a:r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6" name="Shape 116"/>
          <p:cNvGraphicFramePr/>
          <p:nvPr/>
        </p:nvGraphicFramePr>
        <p:xfrm>
          <a:off x="265043" y="101065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5365725"/>
                <a:gridCol w="6296175"/>
              </a:tblGrid>
              <a:tr h="3772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54701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1) Образовательный процесс  строится на партнерских отношениях взрослого и ребенка;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2) возможность отбора содержания образования с учетом интересов ребенка. При таком условии деятельность в рамках образовательного процесса, с одной стороны, приобретает для ребенка смысл, а с другой – обеспечивает его всестороннее развитие в соответствии с требованиями Стандарта.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3) Предметно-пространственная среда</a:t>
                      </a: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рассматривается как важное средство образования, она организуется на основе научно-обоснованных принципов.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4) Программа предусматривает регулярную и целенаправленную</a:t>
                      </a: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образовательную деятельность не только в детском саду, но и в семье.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1) На первый план выдвигается развивающая функция образования, обеспечивающая становление личности ребенка и ориентирующая педагога на его индивидуальные особенности, что соответствует современной научной «Концепции дошкольного воспитания» (авторы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В. В. Давыдов, В. А. Петровский и др.) о признании самоценности дошкольного периода детства.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2) П</a:t>
                      </a:r>
                      <a:r>
                        <a:rPr lang="ru-RU" sz="1800"/>
                        <a:t>остроена на позициях гуманно-личностного отношения к ребенку и направлена на его всестороннее развитие, формирование духовных и общечеловеческих ценностей, а также способностей и компетенций.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lang="ru-RU" sz="1800"/>
                        <a:t>3)</a:t>
                      </a:r>
                      <a:r>
                        <a:rPr lang="ru-RU" sz="1800"/>
                        <a:t> О</a:t>
                      </a:r>
                      <a:r>
                        <a:rPr lang="ru-RU" sz="1800"/>
                        <a:t>тсутствуют жесткая регламентация знаний детей и предметный центризм в обучении.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lang="ru-RU" sz="1800"/>
                        <a:t>4)</a:t>
                      </a:r>
                      <a:r>
                        <a:rPr lang="ru-RU" sz="1800"/>
                        <a:t> С</a:t>
                      </a:r>
                      <a:r>
                        <a:rPr lang="ru-RU" sz="1800"/>
                        <a:t>троится на принципе</a:t>
                      </a:r>
                      <a:r>
                        <a:rPr lang="ru-RU" sz="1800"/>
                        <a:t> </a:t>
                      </a:r>
                      <a:r>
                        <a:rPr lang="ru-RU" sz="1800"/>
                        <a:t>культуросообразности, который  обеспечивает учет национальных ценностей и традиций в образовании.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Noto Sans Symbols"/>
                        <a:buNone/>
                      </a:pPr>
                      <a:r>
                        <a:rPr lang="ru-RU" sz="1800"/>
                        <a:t>5)</a:t>
                      </a:r>
                      <a:r>
                        <a:rPr lang="ru-RU" sz="1800"/>
                        <a:t> С</a:t>
                      </a:r>
                      <a:r>
                        <a:rPr lang="ru-RU" sz="1800"/>
                        <a:t>облюдается принцип преемственности в работе детского сада и начальной школы, сбалансированность умственных и физических нагрузок.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304801" y="362635"/>
            <a:ext cx="11662610" cy="954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ru-RU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Особое, исключительное внимание в Программе уделяется следующим культурным практикам: </a:t>
            </a:r>
          </a:p>
        </p:txBody>
      </p:sp>
      <p:graphicFrame>
        <p:nvGraphicFramePr>
          <p:cNvPr id="122" name="Shape 122"/>
          <p:cNvGraphicFramePr/>
          <p:nvPr/>
        </p:nvGraphicFramePr>
        <p:xfrm>
          <a:off x="304801" y="125128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4684300"/>
                <a:gridCol w="6785800"/>
              </a:tblGrid>
              <a:tr h="3048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4182025">
                <a:tc>
                  <a:txBody>
                    <a:bodyPr>
                      <a:noAutofit/>
                    </a:bodyPr>
                    <a:lstStyle/>
                    <a:p>
                      <a:pPr indent="-457200" lvl="0" marL="45720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ru-RU" sz="2000">
                          <a:solidFill>
                            <a:schemeClr val="dk1"/>
                          </a:solidFill>
                        </a:rPr>
                        <a:t>игра (сюжетная и с правилами), </a:t>
                      </a:r>
                    </a:p>
                    <a:p>
                      <a:pPr indent="-457200" lvl="0" marL="45720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ru-RU" sz="2000">
                          <a:solidFill>
                            <a:schemeClr val="dk1"/>
                          </a:solidFill>
                        </a:rPr>
                        <a:t>продуктивная и познавательно-исследовательская деятельность, обязательная для развития ребенка. </a:t>
                      </a:r>
                    </a:p>
                    <a:p>
                      <a:pPr indent="-457200" lvl="0" marL="45720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ru-RU" sz="2000">
                          <a:solidFill>
                            <a:schemeClr val="dk1"/>
                          </a:solidFill>
                        </a:rPr>
                        <a:t>каждая из указанных культурных практик представляет собой многоуровневую систему, в рамках которой решаются конкретные задачи, стоящие перед дошкольным детством.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Социализация личности ребенка</a:t>
                      </a: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Патриотическая направленность</a:t>
                      </a: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Направленность на нравственное воспитание, поддержку традиционных ценностей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Нацеленность на дальнейшее образование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Направленность на сохранение и укрепление здоровья детей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Направленность на учет индивидуальных особенностей ребенка</a:t>
                      </a:r>
                    </a:p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b="0" i="0" lang="ru-RU" sz="2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Игровая деятельность не включена ни в одну из образовательных областей. Это объясняется тем, что в дошкольном возрасте игра—ведущий вид деятельности и должна присутствовать во всей психолого-педагогической работе, а не только в одной из областей. 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/>
        </p:nvSpPr>
        <p:spPr>
          <a:xfrm>
            <a:off x="3963557" y="-144379"/>
            <a:ext cx="4264885" cy="754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buSzPct val="25000"/>
              <a:buNone/>
            </a:pPr>
            <a:r>
              <a:rPr b="1" lang="ru-RU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Структура программы:</a:t>
            </a:r>
          </a:p>
        </p:txBody>
      </p:sp>
      <p:graphicFrame>
        <p:nvGraphicFramePr>
          <p:cNvPr id="128" name="Shape 128"/>
          <p:cNvGraphicFramePr/>
          <p:nvPr/>
        </p:nvGraphicFramePr>
        <p:xfrm>
          <a:off x="0" y="6103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6015800"/>
                <a:gridCol w="6176200"/>
              </a:tblGrid>
              <a:tr h="3895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0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593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Три основных раздела. Каждый из разделов программы содержит подразделы, соответствующие условным периодам дошкольного детства. Характеристика каждого вида деятельности продолжается рассмотрением принципов составления комплексного тематического плана на основании конкретных примеров.</a:t>
                      </a: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Окончание каждого периода дошкольного детства подытоживается педагогической диагностикой (Н.Коротковой), одинаково доступной как педагогам, так и родителям.</a:t>
                      </a: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ru-RU" sz="1800">
                          <a:solidFill>
                            <a:schemeClr val="dk1"/>
                          </a:solidFill>
                        </a:rPr>
                        <a:t>В Приложении приводится примерный перечень материалов и оборудования, которым педагог-практик может руководствоваться при создании развивающей предметно-пространственной среды.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-285750" lvl="0" marL="28575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Содержание психолого-педагогической работы излагается по образовательным областям, в каждой из которых обозначены основные цели и задачи.</a:t>
                      </a:r>
                    </a:p>
                    <a:p>
                      <a:pPr indent="-285750" lvl="0" marL="28575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 образовательных областях изложено по тематическим блокам, внутри которых материал представлен по возрастным группам. Такая структура программы позволяет видеть временную перспективу развития качеств ребенка, дает возможность гибче подходить к выбору программного содержания, проще вводить вариативную часть.</a:t>
                      </a:r>
                    </a:p>
                    <a:p>
                      <a:pPr indent="-285750" lvl="0" marL="28575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Гибкость выбора программного содержания с учетом уровня развития ребенка</a:t>
                      </a:r>
                    </a:p>
                    <a:p>
                      <a:pPr indent="-285750" lvl="0" marL="28575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 каждом тематическом блоке материал представлен по возрастным группам. 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" name="Shape 133"/>
          <p:cNvGraphicFramePr/>
          <p:nvPr/>
        </p:nvGraphicFramePr>
        <p:xfrm>
          <a:off x="417091" y="5432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5743075"/>
                <a:gridCol w="5630775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Программе уделяется значительное внимание сотрудничеству с семьей. По замыслу авторов, образовательная работа по Программе должна</a:t>
                      </a: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осуществляться не только в детском саду, но и в семье. Эта идея была реализована на практике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на примере дидактического материала «Детский календарь» (далее – «ДК»), разработанного коллективом авторов под руководством Т.Н. Дороновой.</a:t>
                      </a:r>
                    </a:p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«ДК» представляет собой печатный материал, который содержит разнообразные типы занятий для детей от трех лет в условиях семейного воспитания. 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Программа подчеркивает ценность семьи как уникального института воспитания и необходимость развития ответственных и плодотворных отношений с семьями воспитанников.В разделе«Взаимодействие детского сада с семьей» описаны основные формы работы с родителями воспитанников, использование которых позволяет педагогам успешно реализовать общеобразовательную программу дошкольного образования. Важным преимуществом Программы является то, что она обеспечена пособиями для занятий с ребенком дома — книгами серии «Школа Семи Гномов».</a:t>
                      </a: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" name="Shape 138"/>
          <p:cNvGraphicFramePr/>
          <p:nvPr/>
        </p:nvGraphicFramePr>
        <p:xfrm>
          <a:off x="230991" y="9641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{8662375E-4294-420E-AEFF-DAD7732AAEE7}</a:tableStyleId>
              </a:tblPr>
              <a:tblGrid>
                <a:gridCol w="3529275"/>
                <a:gridCol w="8229600"/>
              </a:tblGrid>
              <a:tr h="3525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b="1" lang="ru-RU" sz="1800"/>
                        <a:t>Программа «Миры детства»</a:t>
                      </a:r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libri"/>
                        <a:buNone/>
                      </a:pPr>
                      <a:r>
                        <a:rPr b="1" i="0" lang="ru-RU" sz="180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Примерная программа «От рождения до школы» </a:t>
                      </a: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младший дошкольный возраст — от 3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до 4 лет (вторая младшая группа),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средний дошкольный возраст — от 4 до 5 лет (средняя группа),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старший дошкольный возраст — от 5 до 7 лет (старшая и подготовительная к школе группы).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Охватывает все возрастные периоды физического и психического развития детей: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ранний возраст — от рождения до 2 лет (первая и вторая группы раннего возраста);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младший дошкольный возраст — от 2 до 4 лет (первая и вторая младшие группы),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средний дошкольный возраст — от 4 до 5 лет (средняя группа), 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старший дошкольный возраст — от 5 до 7 лет (старшая и подготовительная к школе группы).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При этом, в силу возрастной специфики и особенностей развития малышей от рождения до 2 лет, разделы для первой и второй групп раннего возраста структурно отличаются от разделов для дошкольных групп. Это различие обусловлено трудностью разделения процессов ухода, воспитания и обучения для детей этой возрастной категории. Поэтому весь программный материал по раннему возрасту выделен в отдельный раздел.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0" i="0" lang="ru-RU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В ФГОС материал по раннему возрасту дается с двух месяцев, а в Программе начиная с рождения ребенка. Это обусловлено важностью этого возрастного периода для развития ребенка.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39" name="Shape 139"/>
          <p:cNvSpPr txBox="1"/>
          <p:nvPr/>
        </p:nvSpPr>
        <p:spPr>
          <a:xfrm>
            <a:off x="1027111" y="144379"/>
            <a:ext cx="10423303" cy="5847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ru-RU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Полноценное проживание ребёнком всех этапов детства</a:t>
            </a: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La ment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